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256" r:id="rId2"/>
    <p:sldId id="423" r:id="rId3"/>
    <p:sldId id="359" r:id="rId4"/>
    <p:sldId id="361" r:id="rId5"/>
    <p:sldId id="362" r:id="rId6"/>
    <p:sldId id="363" r:id="rId7"/>
    <p:sldId id="364" r:id="rId8"/>
    <p:sldId id="365" r:id="rId9"/>
    <p:sldId id="366" r:id="rId10"/>
    <p:sldId id="367" r:id="rId11"/>
    <p:sldId id="371" r:id="rId12"/>
    <p:sldId id="373" r:id="rId13"/>
    <p:sldId id="374" r:id="rId14"/>
    <p:sldId id="425" r:id="rId15"/>
    <p:sldId id="265" r:id="rId16"/>
    <p:sldId id="266" r:id="rId17"/>
    <p:sldId id="267" r:id="rId18"/>
    <p:sldId id="268" r:id="rId19"/>
    <p:sldId id="269" r:id="rId20"/>
    <p:sldId id="271" r:id="rId21"/>
    <p:sldId id="354" r:id="rId22"/>
    <p:sldId id="274" r:id="rId23"/>
    <p:sldId id="355" r:id="rId24"/>
    <p:sldId id="276" r:id="rId25"/>
    <p:sldId id="375" r:id="rId26"/>
    <p:sldId id="376" r:id="rId27"/>
    <p:sldId id="377" r:id="rId28"/>
    <p:sldId id="378" r:id="rId29"/>
    <p:sldId id="379" r:id="rId30"/>
    <p:sldId id="277" r:id="rId31"/>
    <p:sldId id="278" r:id="rId32"/>
    <p:sldId id="279" r:id="rId33"/>
    <p:sldId id="280" r:id="rId34"/>
    <p:sldId id="281" r:id="rId35"/>
    <p:sldId id="282" r:id="rId36"/>
    <p:sldId id="283" r:id="rId37"/>
    <p:sldId id="284" r:id="rId38"/>
    <p:sldId id="285" r:id="rId39"/>
    <p:sldId id="288" r:id="rId40"/>
    <p:sldId id="289" r:id="rId41"/>
    <p:sldId id="290" r:id="rId42"/>
    <p:sldId id="291" r:id="rId43"/>
    <p:sldId id="357" r:id="rId44"/>
    <p:sldId id="293" r:id="rId45"/>
    <p:sldId id="294" r:id="rId46"/>
    <p:sldId id="404" r:id="rId47"/>
    <p:sldId id="405" r:id="rId48"/>
    <p:sldId id="406" r:id="rId49"/>
    <p:sldId id="407" r:id="rId50"/>
    <p:sldId id="408" r:id="rId51"/>
    <p:sldId id="409" r:id="rId52"/>
    <p:sldId id="410" r:id="rId53"/>
    <p:sldId id="411" r:id="rId54"/>
    <p:sldId id="412" r:id="rId55"/>
    <p:sldId id="413" r:id="rId56"/>
    <p:sldId id="414" r:id="rId57"/>
    <p:sldId id="415" r:id="rId58"/>
    <p:sldId id="380" r:id="rId59"/>
    <p:sldId id="381" r:id="rId60"/>
    <p:sldId id="382" r:id="rId61"/>
    <p:sldId id="383" r:id="rId62"/>
    <p:sldId id="384" r:id="rId63"/>
    <p:sldId id="385" r:id="rId64"/>
    <p:sldId id="386" r:id="rId65"/>
    <p:sldId id="387" r:id="rId66"/>
    <p:sldId id="388" r:id="rId67"/>
    <p:sldId id="389" r:id="rId68"/>
    <p:sldId id="390" r:id="rId69"/>
    <p:sldId id="391" r:id="rId70"/>
    <p:sldId id="392" r:id="rId71"/>
    <p:sldId id="393" r:id="rId72"/>
    <p:sldId id="394" r:id="rId73"/>
    <p:sldId id="395" r:id="rId74"/>
    <p:sldId id="396" r:id="rId75"/>
    <p:sldId id="397" r:id="rId76"/>
    <p:sldId id="398" r:id="rId77"/>
    <p:sldId id="399" r:id="rId78"/>
    <p:sldId id="400" r:id="rId79"/>
    <p:sldId id="401" r:id="rId80"/>
    <p:sldId id="402" r:id="rId81"/>
    <p:sldId id="403" r:id="rId82"/>
    <p:sldId id="416" r:id="rId83"/>
    <p:sldId id="417" r:id="rId84"/>
    <p:sldId id="418" r:id="rId85"/>
    <p:sldId id="419" r:id="rId86"/>
    <p:sldId id="342" r:id="rId87"/>
    <p:sldId id="343" r:id="rId88"/>
    <p:sldId id="422" r:id="rId89"/>
    <p:sldId id="421" r:id="rId90"/>
  </p:sldIdLst>
  <p:sldSz cx="6858000" cy="9144000" type="screen4x3"/>
  <p:notesSz cx="7086600" cy="90249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E618"/>
    <a:srgbClr val="ECF03A"/>
    <a:srgbClr val="E23600"/>
    <a:srgbClr val="EAEAEA"/>
    <a:srgbClr val="EE2D00"/>
    <a:srgbClr val="333300"/>
    <a:srgbClr val="6600CC"/>
    <a:srgbClr val="FF33CC"/>
    <a:srgbClr val="FF9933"/>
    <a:srgbClr val="FF99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2480" autoAdjust="0"/>
    <p:restoredTop sz="94576" autoAdjust="0"/>
  </p:normalViewPr>
  <p:slideViewPr>
    <p:cSldViewPr>
      <p:cViewPr>
        <p:scale>
          <a:sx n="50" d="100"/>
          <a:sy n="50" d="100"/>
        </p:scale>
        <p:origin x="-2130" y="-150"/>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5124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14100" y="0"/>
            <a:ext cx="3070860" cy="451247"/>
          </a:xfrm>
          <a:prstGeom prst="rect">
            <a:avLst/>
          </a:prstGeom>
        </p:spPr>
        <p:txBody>
          <a:bodyPr vert="horz" lIns="91440" tIns="45720" rIns="91440" bIns="45720" rtlCol="0"/>
          <a:lstStyle>
            <a:lvl1pPr algn="r">
              <a:defRPr sz="1200"/>
            </a:lvl1pPr>
          </a:lstStyle>
          <a:p>
            <a:fld id="{12BA031F-6A3E-43E6-ACBB-9273D916D230}" type="datetimeFigureOut">
              <a:rPr lang="en-US" smtClean="0"/>
              <a:pPr/>
              <a:t>5/30/2013</a:t>
            </a:fld>
            <a:endParaRPr lang="en-US"/>
          </a:p>
        </p:txBody>
      </p:sp>
      <p:sp>
        <p:nvSpPr>
          <p:cNvPr id="4" name="Slide Image Placeholder 3"/>
          <p:cNvSpPr>
            <a:spLocks noGrp="1" noRot="1" noChangeAspect="1"/>
          </p:cNvSpPr>
          <p:nvPr>
            <p:ph type="sldImg" idx="2"/>
          </p:nvPr>
        </p:nvSpPr>
        <p:spPr>
          <a:xfrm>
            <a:off x="2273300" y="676275"/>
            <a:ext cx="2540000" cy="3384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660" y="4286846"/>
            <a:ext cx="5669280" cy="406122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572125"/>
            <a:ext cx="3070860" cy="45124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572125"/>
            <a:ext cx="3070860" cy="451247"/>
          </a:xfrm>
          <a:prstGeom prst="rect">
            <a:avLst/>
          </a:prstGeom>
        </p:spPr>
        <p:txBody>
          <a:bodyPr vert="horz" lIns="91440" tIns="45720" rIns="91440" bIns="45720" rtlCol="0" anchor="b"/>
          <a:lstStyle>
            <a:lvl1pPr algn="r">
              <a:defRPr sz="1200"/>
            </a:lvl1pPr>
          </a:lstStyle>
          <a:p>
            <a:fld id="{E1CE94B5-EAE2-459F-AB09-337A87CC6E28}" type="slidenum">
              <a:rPr lang="en-US" smtClean="0"/>
              <a:pPr/>
              <a:t>‹#›</a:t>
            </a:fld>
            <a:endParaRPr lang="en-US"/>
          </a:p>
        </p:txBody>
      </p:sp>
    </p:spTree>
    <p:extLst>
      <p:ext uri="{BB962C8B-B14F-4D97-AF65-F5344CB8AC3E}">
        <p14:creationId xmlns="" xmlns:p14="http://schemas.microsoft.com/office/powerpoint/2010/main" val="3435806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Lan</a:t>
            </a:r>
            <a:endParaRPr lang="en-US" dirty="0"/>
          </a:p>
        </p:txBody>
      </p:sp>
      <p:sp>
        <p:nvSpPr>
          <p:cNvPr id="4" name="Slide Number Placeholder 3"/>
          <p:cNvSpPr>
            <a:spLocks noGrp="1"/>
          </p:cNvSpPr>
          <p:nvPr>
            <p:ph type="sldNum" sz="quarter" idx="10"/>
          </p:nvPr>
        </p:nvSpPr>
        <p:spPr/>
        <p:txBody>
          <a:bodyPr/>
          <a:lstStyle/>
          <a:p>
            <a:fld id="{E1CE94B5-EAE2-459F-AB09-337A87CC6E28}" type="slidenum">
              <a:rPr lang="en-US" smtClean="0"/>
              <a:pPr/>
              <a:t>31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1CE94B5-EAE2-459F-AB09-337A87CC6E28}" type="slidenum">
              <a:rPr lang="en-US" smtClean="0"/>
              <a:pPr/>
              <a:t>47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1CE94B5-EAE2-459F-AB09-337A87CC6E28}" type="slidenum">
              <a:rPr lang="en-US" smtClean="0"/>
              <a:pPr/>
              <a:t>49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0CFC88-A561-4610-AFBA-812B3E99EA77}" type="datetimeFigureOut">
              <a:rPr lang="en-US" smtClean="0"/>
              <a:pPr/>
              <a:t>5/30/2013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964750-8146-477E-8AA7-F19C6B6026F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0CFC88-A561-4610-AFBA-812B3E99EA77}" type="datetimeFigureOut">
              <a:rPr lang="en-US" smtClean="0"/>
              <a:pPr/>
              <a:t>5/30/2013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964750-8146-477E-8AA7-F19C6B6026F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0CFC88-A561-4610-AFBA-812B3E99EA77}" type="datetimeFigureOut">
              <a:rPr lang="en-US" smtClean="0"/>
              <a:pPr/>
              <a:t>5/30/2013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964750-8146-477E-8AA7-F19C6B6026F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0CFC88-A561-4610-AFBA-812B3E99EA77}" type="datetimeFigureOut">
              <a:rPr lang="en-US" smtClean="0"/>
              <a:pPr/>
              <a:t>5/30/2013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964750-8146-477E-8AA7-F19C6B6026F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0CFC88-A561-4610-AFBA-812B3E99EA77}" type="datetimeFigureOut">
              <a:rPr lang="en-US" smtClean="0"/>
              <a:pPr/>
              <a:t>5/30/2013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964750-8146-477E-8AA7-F19C6B6026F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0CFC88-A561-4610-AFBA-812B3E99EA77}" type="datetimeFigureOut">
              <a:rPr lang="en-US" smtClean="0"/>
              <a:pPr/>
              <a:t>5/30/2013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964750-8146-477E-8AA7-F19C6B6026F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0CFC88-A561-4610-AFBA-812B3E99EA77}" type="datetimeFigureOut">
              <a:rPr lang="en-US" smtClean="0"/>
              <a:pPr/>
              <a:t>5/30/2013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964750-8146-477E-8AA7-F19C6B6026F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0CFC88-A561-4610-AFBA-812B3E99EA77}" type="datetimeFigureOut">
              <a:rPr lang="en-US" smtClean="0"/>
              <a:pPr/>
              <a:t>5/30/2013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964750-8146-477E-8AA7-F19C6B6026F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0CFC88-A561-4610-AFBA-812B3E99EA77}" type="datetimeFigureOut">
              <a:rPr lang="en-US" smtClean="0"/>
              <a:pPr/>
              <a:t>5/30/2013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964750-8146-477E-8AA7-F19C6B6026F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0CFC88-A561-4610-AFBA-812B3E99EA77}" type="datetimeFigureOut">
              <a:rPr lang="en-US" smtClean="0"/>
              <a:pPr/>
              <a:t>5/30/2013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964750-8146-477E-8AA7-F19C6B6026F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0CFC88-A561-4610-AFBA-812B3E99EA77}" type="datetimeFigureOut">
              <a:rPr lang="en-US" smtClean="0"/>
              <a:pPr/>
              <a:t>5/30/2013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964750-8146-477E-8AA7-F19C6B6026F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0F0CFC88-A561-4610-AFBA-812B3E99EA77}" type="datetimeFigureOut">
              <a:rPr lang="en-US" smtClean="0"/>
              <a:pPr/>
              <a:t>5/30/2013</a:t>
            </a:fld>
            <a:endParaRPr lang="en-US"/>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95964750-8146-477E-8AA7-F19C6B6026F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62.jpe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jpeg"/></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101.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07.jpe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3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41.jpeg"/><Relationship Id="rId7" Type="http://schemas.openxmlformats.org/officeDocument/2006/relationships/image" Target="../media/image114.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141.pn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4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45.jpeg"/><Relationship Id="rId4" Type="http://schemas.openxmlformats.org/officeDocument/2006/relationships/image" Target="../media/image144.jpeg"/></Relationships>
</file>

<file path=ppt/slides/_rels/slide4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49.jpeg"/><Relationship Id="rId4" Type="http://schemas.openxmlformats.org/officeDocument/2006/relationships/image" Target="../media/image148.jpeg"/></Relationships>
</file>

<file path=ppt/slides/_rels/slide4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52.jpeg"/><Relationship Id="rId4" Type="http://schemas.openxmlformats.org/officeDocument/2006/relationships/image" Target="../media/image151.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58.jpeg"/><Relationship Id="rId4" Type="http://schemas.openxmlformats.org/officeDocument/2006/relationships/image" Target="../media/image157.jpeg"/></Relationships>
</file>

<file path=ppt/slides/_rels/slide5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62.png"/><Relationship Id="rId4" Type="http://schemas.openxmlformats.org/officeDocument/2006/relationships/image" Target="../media/image161.jpeg"/></Relationships>
</file>

<file path=ppt/slides/_rels/slide5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64.jpeg"/><Relationship Id="rId7" Type="http://schemas.openxmlformats.org/officeDocument/2006/relationships/image" Target="../media/image168.jpeg"/><Relationship Id="rId2" Type="http://schemas.openxmlformats.org/officeDocument/2006/relationships/image" Target="../media/image163.jpeg"/><Relationship Id="rId1" Type="http://schemas.openxmlformats.org/officeDocument/2006/relationships/slideLayout" Target="../slideLayouts/slideLayout2.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jpeg"/></Relationships>
</file>

<file path=ppt/slides/_rels/slide54.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11.jpeg"/><Relationship Id="rId2" Type="http://schemas.openxmlformats.org/officeDocument/2006/relationships/image" Target="../media/image169.jpeg"/><Relationship Id="rId1" Type="http://schemas.openxmlformats.org/officeDocument/2006/relationships/slideLayout" Target="../slideLayouts/slideLayout2.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5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75.jpeg"/><Relationship Id="rId7" Type="http://schemas.openxmlformats.org/officeDocument/2006/relationships/image" Target="../media/image179.jpeg"/><Relationship Id="rId2" Type="http://schemas.openxmlformats.org/officeDocument/2006/relationships/image" Target="../media/image174.jpeg"/><Relationship Id="rId1" Type="http://schemas.openxmlformats.org/officeDocument/2006/relationships/slideLayout" Target="../slideLayouts/slideLayout2.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jpeg"/></Relationships>
</file>

<file path=ppt/slides/_rels/slide5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81.jpeg"/><Relationship Id="rId7" Type="http://schemas.openxmlformats.org/officeDocument/2006/relationships/image" Target="../media/image185.jpeg"/><Relationship Id="rId2" Type="http://schemas.openxmlformats.org/officeDocument/2006/relationships/image" Target="../media/image180.jpeg"/><Relationship Id="rId1" Type="http://schemas.openxmlformats.org/officeDocument/2006/relationships/slideLayout" Target="../slideLayouts/slideLayout2.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57.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89.jpeg"/><Relationship Id="rId4" Type="http://schemas.openxmlformats.org/officeDocument/2006/relationships/image" Target="../media/image188.jpeg"/></Relationships>
</file>

<file path=ppt/slides/_rels/slide58.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1.jpeg"/><Relationship Id="rId2" Type="http://schemas.openxmlformats.org/officeDocument/2006/relationships/image" Target="../media/image191.jpeg"/><Relationship Id="rId1" Type="http://schemas.openxmlformats.org/officeDocument/2006/relationships/slideLayout" Target="../slideLayouts/slideLayout2.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93.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197.jpeg"/><Relationship Id="rId7" Type="http://schemas.openxmlformats.org/officeDocument/2006/relationships/image" Target="../media/image11.jpeg"/><Relationship Id="rId2" Type="http://schemas.openxmlformats.org/officeDocument/2006/relationships/image" Target="../media/image196.jpeg"/><Relationship Id="rId1" Type="http://schemas.openxmlformats.org/officeDocument/2006/relationships/slideLayout" Target="../slideLayouts/slideLayout2.xml"/><Relationship Id="rId6" Type="http://schemas.openxmlformats.org/officeDocument/2006/relationships/image" Target="../media/image200.jpeg"/><Relationship Id="rId5" Type="http://schemas.openxmlformats.org/officeDocument/2006/relationships/image" Target="../media/image199.jpeg"/><Relationship Id="rId4" Type="http://schemas.openxmlformats.org/officeDocument/2006/relationships/image" Target="../media/image198.jpeg"/></Relationships>
</file>

<file path=ppt/slides/_rels/slide61.xml.rels><?xml version="1.0" encoding="UTF-8" standalone="yes"?>
<Relationships xmlns="http://schemas.openxmlformats.org/package/2006/relationships"><Relationship Id="rId3" Type="http://schemas.openxmlformats.org/officeDocument/2006/relationships/image" Target="../media/image202.jpeg"/><Relationship Id="rId7" Type="http://schemas.openxmlformats.org/officeDocument/2006/relationships/image" Target="../media/image11.jpeg"/><Relationship Id="rId2" Type="http://schemas.openxmlformats.org/officeDocument/2006/relationships/image" Target="../media/image201.jpeg"/><Relationship Id="rId1" Type="http://schemas.openxmlformats.org/officeDocument/2006/relationships/slideLayout" Target="../slideLayouts/slideLayout2.xml"/><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image" Target="../media/image203.jpeg"/></Relationships>
</file>

<file path=ppt/slides/_rels/slide62.xml.rels><?xml version="1.0" encoding="UTF-8" standalone="yes"?>
<Relationships xmlns="http://schemas.openxmlformats.org/package/2006/relationships"><Relationship Id="rId3" Type="http://schemas.openxmlformats.org/officeDocument/2006/relationships/image" Target="../media/image207.jpeg"/><Relationship Id="rId7" Type="http://schemas.openxmlformats.org/officeDocument/2006/relationships/image" Target="../media/image11.jpeg"/><Relationship Id="rId2" Type="http://schemas.openxmlformats.org/officeDocument/2006/relationships/image" Target="../media/image206.jpeg"/><Relationship Id="rId1" Type="http://schemas.openxmlformats.org/officeDocument/2006/relationships/slideLayout" Target="../slideLayouts/slideLayout2.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image" Target="../media/image208.jpeg"/></Relationships>
</file>

<file path=ppt/slides/_rels/slide63.xml.rels><?xml version="1.0" encoding="UTF-8" standalone="yes"?>
<Relationships xmlns="http://schemas.openxmlformats.org/package/2006/relationships"><Relationship Id="rId3" Type="http://schemas.openxmlformats.org/officeDocument/2006/relationships/image" Target="../media/image212.jpeg"/><Relationship Id="rId7" Type="http://schemas.openxmlformats.org/officeDocument/2006/relationships/image" Target="../media/image11.jpeg"/><Relationship Id="rId2" Type="http://schemas.openxmlformats.org/officeDocument/2006/relationships/image" Target="../media/image211.jpeg"/><Relationship Id="rId1" Type="http://schemas.openxmlformats.org/officeDocument/2006/relationships/slideLayout" Target="../slideLayouts/slideLayout2.xml"/><Relationship Id="rId6" Type="http://schemas.openxmlformats.org/officeDocument/2006/relationships/image" Target="../media/image215.jpeg"/><Relationship Id="rId5" Type="http://schemas.openxmlformats.org/officeDocument/2006/relationships/image" Target="../media/image214.jpeg"/><Relationship Id="rId4" Type="http://schemas.openxmlformats.org/officeDocument/2006/relationships/image" Target="../media/image213.jpeg"/></Relationships>
</file>

<file path=ppt/slides/_rels/slide64.xml.rels><?xml version="1.0" encoding="UTF-8" standalone="yes"?>
<Relationships xmlns="http://schemas.openxmlformats.org/package/2006/relationships"><Relationship Id="rId3" Type="http://schemas.openxmlformats.org/officeDocument/2006/relationships/image" Target="../media/image217.jpeg"/><Relationship Id="rId7" Type="http://schemas.openxmlformats.org/officeDocument/2006/relationships/image" Target="../media/image11.jpeg"/><Relationship Id="rId2" Type="http://schemas.openxmlformats.org/officeDocument/2006/relationships/image" Target="../media/image216.jpeg"/><Relationship Id="rId1" Type="http://schemas.openxmlformats.org/officeDocument/2006/relationships/slideLayout" Target="../slideLayouts/slideLayout2.xml"/><Relationship Id="rId6" Type="http://schemas.openxmlformats.org/officeDocument/2006/relationships/image" Target="../media/image220.jpeg"/><Relationship Id="rId5" Type="http://schemas.openxmlformats.org/officeDocument/2006/relationships/image" Target="../media/image219.jpeg"/><Relationship Id="rId4" Type="http://schemas.openxmlformats.org/officeDocument/2006/relationships/image" Target="../media/image218.jpeg"/></Relationships>
</file>

<file path=ppt/slides/_rels/slide65.xml.rels><?xml version="1.0" encoding="UTF-8" standalone="yes"?>
<Relationships xmlns="http://schemas.openxmlformats.org/package/2006/relationships"><Relationship Id="rId3" Type="http://schemas.openxmlformats.org/officeDocument/2006/relationships/image" Target="../media/image222.jpeg"/><Relationship Id="rId7" Type="http://schemas.openxmlformats.org/officeDocument/2006/relationships/image" Target="../media/image11.jpeg"/><Relationship Id="rId2" Type="http://schemas.openxmlformats.org/officeDocument/2006/relationships/image" Target="../media/image221.jpeg"/><Relationship Id="rId1" Type="http://schemas.openxmlformats.org/officeDocument/2006/relationships/slideLayout" Target="../slideLayouts/slideLayout2.xml"/><Relationship Id="rId6" Type="http://schemas.openxmlformats.org/officeDocument/2006/relationships/image" Target="../media/image225.jpeg"/><Relationship Id="rId5" Type="http://schemas.openxmlformats.org/officeDocument/2006/relationships/image" Target="../media/image224.jpeg"/><Relationship Id="rId4" Type="http://schemas.openxmlformats.org/officeDocument/2006/relationships/image" Target="../media/image223.jpeg"/></Relationships>
</file>

<file path=ppt/slides/_rels/slide66.xml.rels><?xml version="1.0" encoding="UTF-8" standalone="yes"?>
<Relationships xmlns="http://schemas.openxmlformats.org/package/2006/relationships"><Relationship Id="rId3" Type="http://schemas.openxmlformats.org/officeDocument/2006/relationships/image" Target="../media/image227.jpeg"/><Relationship Id="rId7" Type="http://schemas.openxmlformats.org/officeDocument/2006/relationships/image" Target="../media/image11.jpeg"/><Relationship Id="rId2" Type="http://schemas.openxmlformats.org/officeDocument/2006/relationships/image" Target="../media/image226.jpeg"/><Relationship Id="rId1" Type="http://schemas.openxmlformats.org/officeDocument/2006/relationships/slideLayout" Target="../slideLayouts/slideLayout2.xml"/><Relationship Id="rId6" Type="http://schemas.openxmlformats.org/officeDocument/2006/relationships/image" Target="../media/image230.jpeg"/><Relationship Id="rId5" Type="http://schemas.openxmlformats.org/officeDocument/2006/relationships/image" Target="../media/image229.jpeg"/><Relationship Id="rId4" Type="http://schemas.openxmlformats.org/officeDocument/2006/relationships/image" Target="../media/image228.jpeg"/></Relationships>
</file>

<file path=ppt/slides/_rels/slide67.xml.rels><?xml version="1.0" encoding="UTF-8" standalone="yes"?>
<Relationships xmlns="http://schemas.openxmlformats.org/package/2006/relationships"><Relationship Id="rId3" Type="http://schemas.openxmlformats.org/officeDocument/2006/relationships/image" Target="../media/image232.jpeg"/><Relationship Id="rId7" Type="http://schemas.openxmlformats.org/officeDocument/2006/relationships/image" Target="../media/image11.jpeg"/><Relationship Id="rId2" Type="http://schemas.openxmlformats.org/officeDocument/2006/relationships/image" Target="../media/image231.jpeg"/><Relationship Id="rId1" Type="http://schemas.openxmlformats.org/officeDocument/2006/relationships/slideLayout" Target="../slideLayouts/slideLayout2.xml"/><Relationship Id="rId6" Type="http://schemas.openxmlformats.org/officeDocument/2006/relationships/image" Target="../media/image235.jpeg"/><Relationship Id="rId5" Type="http://schemas.openxmlformats.org/officeDocument/2006/relationships/image" Target="../media/image234.jpeg"/><Relationship Id="rId4" Type="http://schemas.openxmlformats.org/officeDocument/2006/relationships/image" Target="../media/image233.jpeg"/></Relationships>
</file>

<file path=ppt/slides/_rels/slide68.xml.rels><?xml version="1.0" encoding="UTF-8" standalone="yes"?>
<Relationships xmlns="http://schemas.openxmlformats.org/package/2006/relationships"><Relationship Id="rId3" Type="http://schemas.openxmlformats.org/officeDocument/2006/relationships/image" Target="../media/image237.jpeg"/><Relationship Id="rId7" Type="http://schemas.openxmlformats.org/officeDocument/2006/relationships/image" Target="../media/image240.jpeg"/><Relationship Id="rId2" Type="http://schemas.openxmlformats.org/officeDocument/2006/relationships/image" Target="../media/image236.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239.png"/><Relationship Id="rId4" Type="http://schemas.openxmlformats.org/officeDocument/2006/relationships/image" Target="../media/image238.png"/></Relationships>
</file>

<file path=ppt/slides/_rels/slide6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42.jpeg"/><Relationship Id="rId7" Type="http://schemas.openxmlformats.org/officeDocument/2006/relationships/image" Target="../media/image246.jpeg"/><Relationship Id="rId2" Type="http://schemas.openxmlformats.org/officeDocument/2006/relationships/image" Target="../media/image241.jpeg"/><Relationship Id="rId1" Type="http://schemas.openxmlformats.org/officeDocument/2006/relationships/slideLayout" Target="../slideLayouts/slideLayout2.xml"/><Relationship Id="rId6" Type="http://schemas.openxmlformats.org/officeDocument/2006/relationships/image" Target="../media/image245.jpeg"/><Relationship Id="rId5" Type="http://schemas.openxmlformats.org/officeDocument/2006/relationships/image" Target="../media/image244.jpeg"/><Relationship Id="rId4" Type="http://schemas.openxmlformats.org/officeDocument/2006/relationships/image" Target="../media/image243.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1.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248.jpeg"/><Relationship Id="rId7" Type="http://schemas.openxmlformats.org/officeDocument/2006/relationships/image" Target="../media/image11.jpeg"/><Relationship Id="rId2" Type="http://schemas.openxmlformats.org/officeDocument/2006/relationships/image" Target="../media/image247.jpeg"/><Relationship Id="rId1" Type="http://schemas.openxmlformats.org/officeDocument/2006/relationships/slideLayout" Target="../slideLayouts/slideLayout2.xml"/><Relationship Id="rId6" Type="http://schemas.openxmlformats.org/officeDocument/2006/relationships/image" Target="../media/image251.jpeg"/><Relationship Id="rId5" Type="http://schemas.openxmlformats.org/officeDocument/2006/relationships/image" Target="../media/image250.jpeg"/><Relationship Id="rId4" Type="http://schemas.openxmlformats.org/officeDocument/2006/relationships/image" Target="../media/image249.jpeg"/></Relationships>
</file>

<file path=ppt/slides/_rels/slide71.xml.rels><?xml version="1.0" encoding="UTF-8" standalone="yes"?>
<Relationships xmlns="http://schemas.openxmlformats.org/package/2006/relationships"><Relationship Id="rId3" Type="http://schemas.openxmlformats.org/officeDocument/2006/relationships/image" Target="../media/image253.jpeg"/><Relationship Id="rId7" Type="http://schemas.openxmlformats.org/officeDocument/2006/relationships/image" Target="../media/image11.jpeg"/><Relationship Id="rId2" Type="http://schemas.openxmlformats.org/officeDocument/2006/relationships/image" Target="../media/image252.jpeg"/><Relationship Id="rId1" Type="http://schemas.openxmlformats.org/officeDocument/2006/relationships/slideLayout" Target="../slideLayouts/slideLayout2.xml"/><Relationship Id="rId6" Type="http://schemas.openxmlformats.org/officeDocument/2006/relationships/image" Target="../media/image256.jpeg"/><Relationship Id="rId5" Type="http://schemas.openxmlformats.org/officeDocument/2006/relationships/image" Target="../media/image255.jpeg"/><Relationship Id="rId4" Type="http://schemas.openxmlformats.org/officeDocument/2006/relationships/image" Target="../media/image254.jpeg"/></Relationships>
</file>

<file path=ppt/slides/_rels/slide7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58.png"/><Relationship Id="rId7" Type="http://schemas.openxmlformats.org/officeDocument/2006/relationships/image" Target="../media/image262.jpeg"/><Relationship Id="rId2" Type="http://schemas.openxmlformats.org/officeDocument/2006/relationships/image" Target="../media/image257.jpeg"/><Relationship Id="rId1" Type="http://schemas.openxmlformats.org/officeDocument/2006/relationships/slideLayout" Target="../slideLayouts/slideLayout2.xml"/><Relationship Id="rId6" Type="http://schemas.openxmlformats.org/officeDocument/2006/relationships/image" Target="../media/image261.jpeg"/><Relationship Id="rId5" Type="http://schemas.openxmlformats.org/officeDocument/2006/relationships/image" Target="../media/image260.jpeg"/><Relationship Id="rId4" Type="http://schemas.openxmlformats.org/officeDocument/2006/relationships/image" Target="../media/image259.png"/></Relationships>
</file>

<file path=ppt/slides/_rels/slide73.xml.rels><?xml version="1.0" encoding="UTF-8" standalone="yes"?>
<Relationships xmlns="http://schemas.openxmlformats.org/package/2006/relationships"><Relationship Id="rId3" Type="http://schemas.openxmlformats.org/officeDocument/2006/relationships/image" Target="../media/image264.jpeg"/><Relationship Id="rId7" Type="http://schemas.openxmlformats.org/officeDocument/2006/relationships/image" Target="../media/image11.jpeg"/><Relationship Id="rId2" Type="http://schemas.openxmlformats.org/officeDocument/2006/relationships/image" Target="../media/image263.jpeg"/><Relationship Id="rId1" Type="http://schemas.openxmlformats.org/officeDocument/2006/relationships/slideLayout" Target="../slideLayouts/slideLayout2.xml"/><Relationship Id="rId6" Type="http://schemas.openxmlformats.org/officeDocument/2006/relationships/image" Target="../media/image267.png"/><Relationship Id="rId5" Type="http://schemas.openxmlformats.org/officeDocument/2006/relationships/image" Target="../media/image266.jpeg"/><Relationship Id="rId4" Type="http://schemas.openxmlformats.org/officeDocument/2006/relationships/image" Target="../media/image265.jpeg"/></Relationships>
</file>

<file path=ppt/slides/_rels/slide74.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5.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6.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7.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8.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9.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1.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283.png"/></Relationships>
</file>

<file path=ppt/slides/_rels/slide82.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image" Target="../media/image285.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4.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289.png"/></Relationships>
</file>

<file path=ppt/slides/_rels/slide85.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292.jpeg"/></Relationships>
</file>

<file path=ppt/slides/_rels/slide86.xml.rels><?xml version="1.0" encoding="UTF-8" standalone="yes"?>
<Relationships xmlns="http://schemas.openxmlformats.org/package/2006/relationships"><Relationship Id="rId3" Type="http://schemas.openxmlformats.org/officeDocument/2006/relationships/image" Target="../media/image293.png"/><Relationship Id="rId7" Type="http://schemas.openxmlformats.org/officeDocument/2006/relationships/image" Target="../media/image297.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296.jpeg"/><Relationship Id="rId5" Type="http://schemas.openxmlformats.org/officeDocument/2006/relationships/image" Target="../media/image295.jpeg"/><Relationship Id="rId4" Type="http://schemas.openxmlformats.org/officeDocument/2006/relationships/image" Target="../media/image294.png"/></Relationships>
</file>

<file path=ppt/slides/_rels/slide87.xml.rels><?xml version="1.0" encoding="UTF-8" standalone="yes"?>
<Relationships xmlns="http://schemas.openxmlformats.org/package/2006/relationships"><Relationship Id="rId8" Type="http://schemas.openxmlformats.org/officeDocument/2006/relationships/image" Target="../media/image303.png"/><Relationship Id="rId3" Type="http://schemas.openxmlformats.org/officeDocument/2006/relationships/image" Target="../media/image298.jpeg"/><Relationship Id="rId7" Type="http://schemas.openxmlformats.org/officeDocument/2006/relationships/image" Target="../media/image302.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301.png"/><Relationship Id="rId5" Type="http://schemas.openxmlformats.org/officeDocument/2006/relationships/image" Target="../media/image300.png"/><Relationship Id="rId4" Type="http://schemas.openxmlformats.org/officeDocument/2006/relationships/image" Target="../media/image299.jpeg"/></Relationships>
</file>

<file path=ppt/slides/_rels/slide88.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307.png"/><Relationship Id="rId5" Type="http://schemas.openxmlformats.org/officeDocument/2006/relationships/image" Target="../media/image306.png"/><Relationship Id="rId4" Type="http://schemas.openxmlformats.org/officeDocument/2006/relationships/image" Target="../media/image305.png"/></Relationships>
</file>

<file path=ppt/slides/_rels/slide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ublic\Documents\Adityas\Profile\catalog_front page2.jpg"/>
          <p:cNvPicPr>
            <a:picLocks noChangeAspect="1" noChangeArrowheads="1"/>
          </p:cNvPicPr>
          <p:nvPr/>
        </p:nvPicPr>
        <p:blipFill>
          <a:blip r:embed="rId2" cstate="print"/>
          <a:srcRect/>
          <a:stretch>
            <a:fillRect/>
          </a:stretch>
        </p:blipFill>
        <p:spPr bwMode="auto">
          <a:xfrm>
            <a:off x="0" y="0"/>
            <a:ext cx="6858000" cy="7262813"/>
          </a:xfrm>
          <a:prstGeom prst="rect">
            <a:avLst/>
          </a:prstGeom>
          <a:noFill/>
          <a:ln>
            <a:noFill/>
          </a:ln>
          <a:effectLst/>
        </p:spPr>
      </p:pic>
      <p:pic>
        <p:nvPicPr>
          <p:cNvPr id="1030" name="Picture 6" descr="C:\Users\Public\Documents\Adityas\Profile\Logo_edfur.jpg"/>
          <p:cNvPicPr>
            <a:picLocks noChangeAspect="1" noChangeArrowheads="1"/>
          </p:cNvPicPr>
          <p:nvPr/>
        </p:nvPicPr>
        <p:blipFill>
          <a:blip r:embed="rId3" cstate="print"/>
          <a:srcRect/>
          <a:stretch>
            <a:fillRect/>
          </a:stretch>
        </p:blipFill>
        <p:spPr bwMode="auto">
          <a:xfrm>
            <a:off x="3041714" y="8153400"/>
            <a:ext cx="705734" cy="914400"/>
          </a:xfrm>
          <a:prstGeom prst="rect">
            <a:avLst/>
          </a:prstGeom>
          <a:noFill/>
        </p:spPr>
      </p:pic>
      <p:sp>
        <p:nvSpPr>
          <p:cNvPr id="19" name="TextBox 18"/>
          <p:cNvSpPr txBox="1"/>
          <p:nvPr/>
        </p:nvSpPr>
        <p:spPr>
          <a:xfrm>
            <a:off x="837057" y="4053092"/>
            <a:ext cx="5174691" cy="923330"/>
          </a:xfrm>
          <a:prstGeom prst="rect">
            <a:avLst/>
          </a:prstGeom>
          <a:noFill/>
          <a:effectLst>
            <a:glow rad="63500">
              <a:schemeClr val="accent1">
                <a:satMod val="175000"/>
                <a:alpha val="40000"/>
              </a:schemeClr>
            </a:glow>
            <a:outerShdw blurRad="50800" dist="50800" sx="36000" sy="36000" algn="ctr" rotWithShape="0">
              <a:srgbClr val="000000">
                <a:alpha val="30000"/>
              </a:srgbClr>
            </a:outerShdw>
          </a:effectLst>
        </p:spPr>
        <p:txBody>
          <a:bodyPr wrap="square" rtlCol="0">
            <a:spAutoFit/>
          </a:bodyPr>
          <a:lstStyle/>
          <a:p>
            <a:pPr algn="ctr"/>
            <a:r>
              <a:rPr lang="en-US" sz="5400" b="1" spc="-150" dirty="0" smtClean="0">
                <a:solidFill>
                  <a:schemeClr val="bg1">
                    <a:lumMod val="95000"/>
                  </a:schemeClr>
                </a:solidFill>
                <a:effectLst>
                  <a:outerShdw blurRad="38100" dist="38100" dir="2700000" algn="tl">
                    <a:srgbClr val="000000">
                      <a:alpha val="43137"/>
                    </a:srgbClr>
                  </a:outerShdw>
                </a:effectLst>
              </a:rPr>
              <a:t>FOUNDATION </a:t>
            </a:r>
          </a:p>
        </p:txBody>
      </p:sp>
      <p:sp>
        <p:nvSpPr>
          <p:cNvPr id="20" name="TextBox 19"/>
          <p:cNvSpPr txBox="1"/>
          <p:nvPr/>
        </p:nvSpPr>
        <p:spPr>
          <a:xfrm>
            <a:off x="1084377" y="3791023"/>
            <a:ext cx="1133644" cy="461665"/>
          </a:xfrm>
          <a:prstGeom prst="rect">
            <a:avLst/>
          </a:prstGeom>
          <a:noFill/>
          <a:effectLst>
            <a:outerShdw blurRad="50800" dist="50800" sx="36000" sy="36000" algn="ctr" rotWithShape="0">
              <a:srgbClr val="000000">
                <a:alpha val="30000"/>
              </a:srgbClr>
            </a:outerShdw>
          </a:effectLst>
        </p:spPr>
        <p:txBody>
          <a:bodyPr wrap="none" rtlCol="0">
            <a:spAutoFit/>
          </a:bodyPr>
          <a:lstStyle/>
          <a:p>
            <a:r>
              <a:rPr lang="en-US" sz="2400" b="1" dirty="0" smtClean="0">
                <a:solidFill>
                  <a:schemeClr val="bg1">
                    <a:lumMod val="95000"/>
                  </a:schemeClr>
                </a:solidFill>
                <a:effectLst>
                  <a:outerShdw blurRad="38100" dist="38100" dir="2700000" algn="tl">
                    <a:srgbClr val="000000">
                      <a:alpha val="43137"/>
                    </a:srgbClr>
                  </a:outerShdw>
                </a:effectLst>
              </a:rPr>
              <a:t>AT  THE</a:t>
            </a:r>
            <a:endParaRPr lang="en-US" sz="2400" b="1" dirty="0">
              <a:solidFill>
                <a:schemeClr val="bg1">
                  <a:lumMod val="95000"/>
                </a:schemeClr>
              </a:solidFill>
              <a:effectLst>
                <a:outerShdw blurRad="38100" dist="38100" dir="2700000" algn="tl">
                  <a:srgbClr val="000000">
                    <a:alpha val="43137"/>
                  </a:srgbClr>
                </a:outerShdw>
              </a:effectLst>
            </a:endParaRPr>
          </a:p>
        </p:txBody>
      </p:sp>
      <p:sp>
        <p:nvSpPr>
          <p:cNvPr id="27" name="Rectangle 26"/>
          <p:cNvSpPr/>
          <p:nvPr/>
        </p:nvSpPr>
        <p:spPr>
          <a:xfrm>
            <a:off x="1483893" y="4629912"/>
            <a:ext cx="3804920" cy="1261884"/>
          </a:xfrm>
          <a:prstGeom prst="rect">
            <a:avLst/>
          </a:prstGeom>
          <a:effectLst>
            <a:outerShdw blurRad="50800" dist="50800" sx="36000" sy="36000" algn="ctr" rotWithShape="0">
              <a:srgbClr val="000000">
                <a:alpha val="30000"/>
              </a:srgbClr>
            </a:outerShdw>
          </a:effectLst>
        </p:spPr>
        <p:txBody>
          <a:bodyPr wrap="square">
            <a:spAutoFit/>
          </a:bodyPr>
          <a:lstStyle/>
          <a:p>
            <a:pPr algn="ctr"/>
            <a:r>
              <a:rPr lang="en-US" sz="4800" b="1" spc="-150" dirty="0" smtClean="0">
                <a:solidFill>
                  <a:schemeClr val="bg1">
                    <a:lumMod val="95000"/>
                  </a:schemeClr>
                </a:solidFill>
                <a:effectLst>
                  <a:outerShdw blurRad="38100" dist="38100" dir="2700000" algn="tl">
                    <a:srgbClr val="000000">
                      <a:alpha val="43137"/>
                    </a:srgbClr>
                  </a:outerShdw>
                </a:effectLst>
              </a:rPr>
              <a:t>OF EDUCATION </a:t>
            </a:r>
          </a:p>
          <a:p>
            <a:pPr algn="ctr"/>
            <a:r>
              <a:rPr lang="en-US" sz="2800" b="1" spc="-150" dirty="0" smtClean="0">
                <a:solidFill>
                  <a:schemeClr val="bg1">
                    <a:lumMod val="95000"/>
                  </a:schemeClr>
                </a:solidFill>
                <a:effectLst>
                  <a:outerShdw blurRad="38100" dist="38100" dir="2700000" algn="tl">
                    <a:srgbClr val="000000">
                      <a:alpha val="43137"/>
                    </a:srgbClr>
                  </a:outerShdw>
                </a:effectLst>
              </a:rPr>
              <a:t>FOR MORE THAN 20 YEARS</a:t>
            </a:r>
            <a:endParaRPr lang="en-US" sz="2800" b="1" spc="-150" dirty="0">
              <a:solidFill>
                <a:schemeClr val="bg1">
                  <a:lumMod val="95000"/>
                </a:schemeClr>
              </a:solidFill>
              <a:effectLst>
                <a:outerShdw blurRad="38100" dist="38100" dir="2700000" algn="tl">
                  <a:srgbClr val="000000">
                    <a:alpha val="43137"/>
                  </a:srgbClr>
                </a:outerShdw>
              </a:effectLst>
            </a:endParaRPr>
          </a:p>
        </p:txBody>
      </p:sp>
      <p:pic>
        <p:nvPicPr>
          <p:cNvPr id="1039" name="Picture 15"/>
          <p:cNvPicPr>
            <a:picLocks noChangeAspect="1" noChangeArrowheads="1"/>
          </p:cNvPicPr>
          <p:nvPr/>
        </p:nvPicPr>
        <p:blipFill>
          <a:blip r:embed="rId4" cstate="print"/>
          <a:stretch>
            <a:fillRect/>
          </a:stretch>
        </p:blipFill>
        <p:spPr bwMode="auto">
          <a:xfrm>
            <a:off x="2362200" y="6387281"/>
            <a:ext cx="1828303" cy="1232719"/>
          </a:xfrm>
          <a:prstGeom prst="rect">
            <a:avLst/>
          </a:prstGeom>
          <a:noFill/>
          <a:ln w="9525">
            <a:noFill/>
            <a:miter lim="800000"/>
            <a:headEnd/>
            <a:tailEnd/>
          </a:ln>
          <a:effectLst>
            <a:reflection blurRad="6350" stA="52000" endA="300" endPos="35000" dir="5400000" sy="-100000" algn="bl" rotWithShape="0"/>
          </a:effectLst>
        </p:spPr>
      </p:pic>
      <p:pic>
        <p:nvPicPr>
          <p:cNvPr id="13" name="Picture 3"/>
          <p:cNvPicPr>
            <a:picLocks noChangeAspect="1" noChangeArrowheads="1"/>
          </p:cNvPicPr>
          <p:nvPr/>
        </p:nvPicPr>
        <p:blipFill>
          <a:blip r:embed="rId5" cstate="print"/>
          <a:srcRect/>
          <a:stretch>
            <a:fillRect/>
          </a:stretch>
        </p:blipFill>
        <p:spPr bwMode="auto">
          <a:xfrm>
            <a:off x="304800" y="7467600"/>
            <a:ext cx="815974" cy="1254453"/>
          </a:xfrm>
          <a:prstGeom prst="rect">
            <a:avLst/>
          </a:prstGeom>
          <a:noFill/>
          <a:ln w="9525">
            <a:noFill/>
            <a:miter lim="800000"/>
            <a:headEnd/>
            <a:tailEnd/>
          </a:ln>
          <a:effectLst>
            <a:reflection blurRad="6350" stA="52000" endA="300" endPos="35000" dir="5400000" sy="-100000" algn="bl" rotWithShape="0"/>
          </a:effectLst>
        </p:spPr>
      </p:pic>
      <p:pic>
        <p:nvPicPr>
          <p:cNvPr id="1036" name="Picture 12" descr="http://www.delitekom.com/deliteimages/Synergy%20Series/3.gif"/>
          <p:cNvPicPr>
            <a:picLocks noChangeAspect="1" noChangeArrowheads="1"/>
          </p:cNvPicPr>
          <p:nvPr/>
        </p:nvPicPr>
        <p:blipFill>
          <a:blip r:embed="rId6" cstate="print"/>
          <a:srcRect/>
          <a:stretch>
            <a:fillRect/>
          </a:stretch>
        </p:blipFill>
        <p:spPr bwMode="auto">
          <a:xfrm flipH="1">
            <a:off x="1295400" y="6934200"/>
            <a:ext cx="929030" cy="1219200"/>
          </a:xfrm>
          <a:prstGeom prst="rect">
            <a:avLst/>
          </a:prstGeom>
          <a:noFill/>
          <a:effectLst>
            <a:reflection blurRad="6350" stA="52000" endA="300" endPos="35000" dir="5400000" sy="-100000" algn="bl" rotWithShape="0"/>
          </a:effectLst>
        </p:spPr>
      </p:pic>
      <p:pic>
        <p:nvPicPr>
          <p:cNvPr id="2" name="Picture 5" descr="http://www.steeluxfurniture.com/public/products/thumbs/small_steel_almirah_sah_253.jpg"/>
          <p:cNvPicPr>
            <a:picLocks noChangeAspect="1" noChangeArrowheads="1"/>
          </p:cNvPicPr>
          <p:nvPr/>
        </p:nvPicPr>
        <p:blipFill>
          <a:blip r:embed="rId7" cstate="print">
            <a:lum/>
          </a:blip>
          <a:srcRect/>
          <a:stretch>
            <a:fillRect/>
          </a:stretch>
        </p:blipFill>
        <p:spPr bwMode="auto">
          <a:xfrm flipH="1">
            <a:off x="5858570" y="7453952"/>
            <a:ext cx="847030" cy="1385248"/>
          </a:xfrm>
          <a:prstGeom prst="rect">
            <a:avLst/>
          </a:prstGeom>
          <a:noFill/>
          <a:effectLst>
            <a:reflection blurRad="6350" stA="52000" endA="300" endPos="35000" dir="5400000" sy="-100000" algn="bl" rotWithShape="0"/>
            <a:softEdge rad="12700"/>
          </a:effectLst>
        </p:spPr>
      </p:pic>
      <p:sp>
        <p:nvSpPr>
          <p:cNvPr id="16" name="Rectangle 15"/>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7" name="Picture 3"/>
          <p:cNvPicPr>
            <a:picLocks noChangeAspect="1" noChangeArrowheads="1"/>
          </p:cNvPicPr>
          <p:nvPr/>
        </p:nvPicPr>
        <p:blipFill>
          <a:blip r:embed="rId8" cstate="print"/>
          <a:srcRect/>
          <a:stretch>
            <a:fillRect/>
          </a:stretch>
        </p:blipFill>
        <p:spPr bwMode="auto">
          <a:xfrm>
            <a:off x="4343400" y="7081230"/>
            <a:ext cx="1447800" cy="995970"/>
          </a:xfrm>
          <a:prstGeom prst="rect">
            <a:avLst/>
          </a:prstGeom>
          <a:noFill/>
          <a:ln w="9525">
            <a:noFill/>
            <a:miter lim="800000"/>
            <a:headEnd/>
            <a:tailEnd/>
          </a:ln>
          <a:effectLst>
            <a:reflection blurRad="6350" stA="52000" endA="300" endPos="35000" dir="5400000" sy="-100000" algn="bl" rotWithShape="0"/>
            <a:softEdge rad="3175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457200"/>
            <a:ext cx="6473728" cy="7315199"/>
            <a:chOff x="0" y="457200"/>
            <a:chExt cx="6473728" cy="7315199"/>
          </a:xfrm>
        </p:grpSpPr>
        <p:pic>
          <p:nvPicPr>
            <p:cNvPr id="92164" name="Picture 4"/>
            <p:cNvPicPr>
              <a:picLocks noChangeAspect="1" noChangeArrowheads="1"/>
            </p:cNvPicPr>
            <p:nvPr/>
          </p:nvPicPr>
          <p:blipFill>
            <a:blip r:embed="rId2" cstate="print"/>
            <a:srcRect/>
            <a:stretch>
              <a:fillRect/>
            </a:stretch>
          </p:blipFill>
          <p:spPr bwMode="auto">
            <a:xfrm>
              <a:off x="0" y="5791200"/>
              <a:ext cx="6473728" cy="1828800"/>
            </a:xfrm>
            <a:prstGeom prst="rect">
              <a:avLst/>
            </a:prstGeom>
            <a:noFill/>
            <a:ln w="9525">
              <a:noFill/>
              <a:miter lim="800000"/>
              <a:headEnd/>
              <a:tailEnd/>
            </a:ln>
          </p:spPr>
        </p:pic>
        <p:pic>
          <p:nvPicPr>
            <p:cNvPr id="92162" name="Picture 2"/>
            <p:cNvPicPr>
              <a:picLocks noChangeAspect="1" noChangeArrowheads="1"/>
            </p:cNvPicPr>
            <p:nvPr/>
          </p:nvPicPr>
          <p:blipFill>
            <a:blip r:embed="rId3" cstate="print"/>
            <a:srcRect/>
            <a:stretch>
              <a:fillRect/>
            </a:stretch>
          </p:blipFill>
          <p:spPr bwMode="auto">
            <a:xfrm flipH="1">
              <a:off x="2362200" y="1828800"/>
              <a:ext cx="4038600" cy="1828800"/>
            </a:xfrm>
            <a:prstGeom prst="rect">
              <a:avLst/>
            </a:prstGeom>
            <a:noFill/>
            <a:ln w="9525">
              <a:noFill/>
              <a:miter lim="800000"/>
              <a:headEnd/>
              <a:tailEnd/>
            </a:ln>
          </p:spPr>
        </p:pic>
        <p:pic>
          <p:nvPicPr>
            <p:cNvPr id="92161" name="Picture 1"/>
            <p:cNvPicPr>
              <a:picLocks noChangeAspect="1" noChangeArrowheads="1"/>
            </p:cNvPicPr>
            <p:nvPr/>
          </p:nvPicPr>
          <p:blipFill>
            <a:blip r:embed="rId4" cstate="print"/>
            <a:srcRect/>
            <a:stretch>
              <a:fillRect/>
            </a:stretch>
          </p:blipFill>
          <p:spPr bwMode="auto">
            <a:xfrm>
              <a:off x="76200" y="457200"/>
              <a:ext cx="2819400" cy="1828800"/>
            </a:xfrm>
            <a:prstGeom prst="rect">
              <a:avLst/>
            </a:prstGeom>
            <a:noFill/>
            <a:ln w="9525">
              <a:noFill/>
              <a:miter lim="800000"/>
              <a:headEnd/>
              <a:tailEnd/>
            </a:ln>
          </p:spPr>
        </p:pic>
        <p:pic>
          <p:nvPicPr>
            <p:cNvPr id="92163" name="Picture 3"/>
            <p:cNvPicPr>
              <a:picLocks noChangeAspect="1" noChangeArrowheads="1"/>
            </p:cNvPicPr>
            <p:nvPr/>
          </p:nvPicPr>
          <p:blipFill>
            <a:blip r:embed="rId5" cstate="print"/>
            <a:srcRect/>
            <a:stretch>
              <a:fillRect/>
            </a:stretch>
          </p:blipFill>
          <p:spPr bwMode="auto">
            <a:xfrm>
              <a:off x="228600" y="3733800"/>
              <a:ext cx="5053263" cy="1828800"/>
            </a:xfrm>
            <a:prstGeom prst="rect">
              <a:avLst/>
            </a:prstGeom>
            <a:noFill/>
            <a:ln w="9525">
              <a:noFill/>
              <a:miter lim="800000"/>
              <a:headEnd/>
              <a:tailEnd/>
            </a:ln>
          </p:spPr>
        </p:pic>
        <p:sp>
          <p:nvSpPr>
            <p:cNvPr id="19" name="Rectangle 18"/>
            <p:cNvSpPr/>
            <p:nvPr/>
          </p:nvSpPr>
          <p:spPr>
            <a:xfrm rot="10800000" flipV="1">
              <a:off x="1752601" y="21336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8317</a:t>
              </a:r>
              <a:endParaRPr lang="en-US" sz="1400" b="1" dirty="0">
                <a:solidFill>
                  <a:schemeClr val="bg1">
                    <a:lumMod val="50000"/>
                  </a:schemeClr>
                </a:solidFill>
              </a:endParaRPr>
            </a:p>
          </p:txBody>
        </p:sp>
        <p:sp>
          <p:nvSpPr>
            <p:cNvPr id="20" name="Rectangle 19"/>
            <p:cNvSpPr/>
            <p:nvPr/>
          </p:nvSpPr>
          <p:spPr>
            <a:xfrm rot="10800000" flipV="1">
              <a:off x="4724400" y="35052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8318</a:t>
              </a:r>
              <a:endParaRPr lang="en-US" sz="1400" b="1" dirty="0">
                <a:solidFill>
                  <a:schemeClr val="bg1">
                    <a:lumMod val="50000"/>
                  </a:schemeClr>
                </a:solidFill>
              </a:endParaRPr>
            </a:p>
          </p:txBody>
        </p:sp>
        <p:sp>
          <p:nvSpPr>
            <p:cNvPr id="21" name="Rectangle 20"/>
            <p:cNvSpPr/>
            <p:nvPr/>
          </p:nvSpPr>
          <p:spPr>
            <a:xfrm rot="10800000" flipV="1">
              <a:off x="914400" y="5486401"/>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8319</a:t>
              </a:r>
              <a:endParaRPr lang="en-US" sz="1400" b="1" dirty="0">
                <a:solidFill>
                  <a:schemeClr val="bg1">
                    <a:lumMod val="50000"/>
                  </a:schemeClr>
                </a:solidFill>
              </a:endParaRPr>
            </a:p>
          </p:txBody>
        </p:sp>
        <p:sp>
          <p:nvSpPr>
            <p:cNvPr id="22" name="Rectangle 21"/>
            <p:cNvSpPr/>
            <p:nvPr/>
          </p:nvSpPr>
          <p:spPr>
            <a:xfrm rot="10800000" flipV="1">
              <a:off x="990600" y="75438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8320</a:t>
              </a:r>
              <a:endParaRPr lang="en-US" sz="1400" b="1" dirty="0">
                <a:solidFill>
                  <a:schemeClr val="bg1">
                    <a:lumMod val="50000"/>
                  </a:schemeClr>
                </a:solidFill>
              </a:endParaRPr>
            </a:p>
          </p:txBody>
        </p:sp>
      </p:grpSp>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800" y="0"/>
            <a:ext cx="457200" cy="9144000"/>
            <a:chOff x="19050" y="0"/>
            <a:chExt cx="457200" cy="9144000"/>
          </a:xfrm>
          <a:solidFill>
            <a:schemeClr val="accent2">
              <a:lumMod val="75000"/>
            </a:schemeClr>
          </a:solidFill>
        </p:grpSpPr>
        <p:sp>
          <p:nvSpPr>
            <p:cNvPr id="6" name="Rectangle 5"/>
            <p:cNvSpPr/>
            <p:nvPr/>
          </p:nvSpPr>
          <p:spPr>
            <a:xfrm>
              <a:off x="19050" y="0"/>
              <a:ext cx="457200" cy="9144000"/>
            </a:xfrm>
            <a:prstGeom prst="rect">
              <a:avLst/>
            </a:prstGeom>
            <a:grpFill/>
            <a:ln>
              <a:solidFill>
                <a:schemeClr val="accent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487144" y="1875045"/>
              <a:ext cx="1459310" cy="276999"/>
            </a:xfrm>
            <a:prstGeom prst="rect">
              <a:avLst/>
            </a:prstGeom>
            <a:grpFill/>
            <a:ln>
              <a:solidFill>
                <a:schemeClr val="accent2">
                  <a:lumMod val="75000"/>
                </a:schemeClr>
              </a:solidFill>
            </a:ln>
          </p:spPr>
          <p:txBody>
            <a:bodyPr wrap="none" rtlCol="0">
              <a:spAutoFit/>
            </a:bodyPr>
            <a:lstStyle/>
            <a:p>
              <a:r>
                <a:rPr lang="en-US" sz="1200" b="1" dirty="0" smtClean="0">
                  <a:solidFill>
                    <a:schemeClr val="bg1"/>
                  </a:solidFill>
                </a:rPr>
                <a:t>Reception Furniture</a:t>
              </a:r>
              <a:endParaRPr lang="en-US" sz="1200" b="1" dirty="0">
                <a:solidFill>
                  <a:schemeClr val="bg1"/>
                </a:solidFill>
              </a:endParaRPr>
            </a:p>
          </p:txBody>
        </p:sp>
      </p:grpSp>
      <p:sp>
        <p:nvSpPr>
          <p:cNvPr id="8" name="Rectangle 7"/>
          <p:cNvSpPr/>
          <p:nvPr/>
        </p:nvSpPr>
        <p:spPr>
          <a:xfrm>
            <a:off x="4190611" y="8698230"/>
            <a:ext cx="2209800" cy="274320"/>
          </a:xfrm>
          <a:prstGeom prst="rect">
            <a:avLst/>
          </a:prstGeom>
          <a:noFill/>
          <a:ln w="95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Reception Furniture                         10</a:t>
            </a:r>
            <a:endParaRPr lang="en-US" sz="1050" b="1" dirty="0">
              <a:solidFill>
                <a:schemeClr val="tx1"/>
              </a:solidFill>
            </a:endParaRPr>
          </a:p>
        </p:txBody>
      </p:sp>
      <p:sp>
        <p:nvSpPr>
          <p:cNvPr id="18" name="TextBox 17"/>
          <p:cNvSpPr txBox="1"/>
          <p:nvPr/>
        </p:nvSpPr>
        <p:spPr>
          <a:xfrm>
            <a:off x="0" y="57090"/>
            <a:ext cx="3687420" cy="400110"/>
          </a:xfrm>
          <a:prstGeom prst="rect">
            <a:avLst/>
          </a:prstGeom>
          <a:noFill/>
        </p:spPr>
        <p:txBody>
          <a:bodyPr wrap="none" rtlCol="0">
            <a:spAutoFit/>
          </a:bodyPr>
          <a:lstStyle/>
          <a:p>
            <a:r>
              <a:rPr lang="en-US" sz="2000" b="1" dirty="0" smtClean="0"/>
              <a:t>8300 SERIES RECEPTION SEATING</a:t>
            </a:r>
            <a:endParaRPr lang="en-US" sz="2000" b="1" dirty="0"/>
          </a:p>
        </p:txBody>
      </p:sp>
      <p:grpSp>
        <p:nvGrpSpPr>
          <p:cNvPr id="3" name="Group 23"/>
          <p:cNvGrpSpPr/>
          <p:nvPr/>
        </p:nvGrpSpPr>
        <p:grpSpPr>
          <a:xfrm>
            <a:off x="76200" y="7924800"/>
            <a:ext cx="6236970" cy="304800"/>
            <a:chOff x="533400" y="7829550"/>
            <a:chExt cx="6236970" cy="304800"/>
          </a:xfrm>
        </p:grpSpPr>
        <p:sp>
          <p:nvSpPr>
            <p:cNvPr id="25" name="Rounded Rectangle 24"/>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6" name="Rounded Rectangle 25"/>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7" name="Rounded Rectangle 26"/>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sp>
          <p:nvSpPr>
            <p:cNvPr id="28" name="Rounded Rectangle 27"/>
            <p:cNvSpPr/>
            <p:nvPr/>
          </p:nvSpPr>
          <p:spPr>
            <a:xfrm>
              <a:off x="5124450" y="7829550"/>
              <a:ext cx="164592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upholstery options</a:t>
              </a:r>
              <a:endParaRPr lang="en-US" sz="1400" b="1" dirty="0"/>
            </a:p>
          </p:txBody>
        </p:sp>
      </p:grpSp>
      <p:sp>
        <p:nvSpPr>
          <p:cNvPr id="29" name="Rectangle 28"/>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30" name="Picture 2" descr="C:\Users\Public\Documents\Adityas\Profile\Logo_wpfur.jpg"/>
          <p:cNvPicPr>
            <a:picLocks noChangeAspect="1" noChangeArrowheads="1"/>
          </p:cNvPicPr>
          <p:nvPr/>
        </p:nvPicPr>
        <p:blipFill>
          <a:blip r:embed="rId6"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0" y="0"/>
            <a:ext cx="6858000" cy="9144000"/>
          </a:xfrm>
          <a:prstGeom prst="rect">
            <a:avLst/>
          </a:prstGeom>
          <a:noFill/>
          <a:ln w="9525">
            <a:noFill/>
            <a:miter lim="800000"/>
            <a:headEnd/>
            <a:tailEnd/>
          </a:ln>
        </p:spPr>
      </p:pic>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648200" y="8641080"/>
            <a:ext cx="2209800" cy="274320"/>
          </a:xfrm>
          <a:prstGeom prst="rect">
            <a:avLst/>
          </a:prstGeom>
          <a:solidFill>
            <a:schemeClr val="accent4">
              <a:lumMod val="75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bg1"/>
                </a:solidFill>
              </a:rPr>
              <a:t>Meeting Room Furniture                11</a:t>
            </a:r>
            <a:endParaRPr lang="en-US" sz="1050" b="1" dirty="0">
              <a:solidFill>
                <a:schemeClr val="bg1"/>
              </a:solidFill>
            </a:endParaRPr>
          </a:p>
        </p:txBody>
      </p:sp>
      <p:sp>
        <p:nvSpPr>
          <p:cNvPr id="14" name="Rectangle 13"/>
          <p:cNvSpPr/>
          <p:nvPr/>
        </p:nvSpPr>
        <p:spPr>
          <a:xfrm>
            <a:off x="76200" y="8763000"/>
            <a:ext cx="1373517" cy="276999"/>
          </a:xfrm>
          <a:prstGeom prst="rect">
            <a:avLst/>
          </a:prstGeom>
        </p:spPr>
        <p:txBody>
          <a:bodyPr wrap="none">
            <a:spAutoFit/>
          </a:bodyPr>
          <a:lstStyle/>
          <a:p>
            <a:pPr algn="ctr"/>
            <a:r>
              <a:rPr lang="en-US" sz="1200" b="1" dirty="0" smtClean="0">
                <a:solidFill>
                  <a:schemeClr val="bg1"/>
                </a:solidFill>
              </a:rPr>
              <a:t>www.adityas.co.in</a:t>
            </a:r>
            <a:endParaRPr lang="en-US" sz="1200" b="1" dirty="0">
              <a:solidFill>
                <a:schemeClr val="bg1"/>
              </a:solidFill>
            </a:endParaRPr>
          </a:p>
        </p:txBody>
      </p:sp>
      <p:grpSp>
        <p:nvGrpSpPr>
          <p:cNvPr id="2" name="Group 14"/>
          <p:cNvGrpSpPr/>
          <p:nvPr/>
        </p:nvGrpSpPr>
        <p:grpSpPr>
          <a:xfrm>
            <a:off x="125104" y="3657600"/>
            <a:ext cx="5208896" cy="1657529"/>
            <a:chOff x="106054" y="807541"/>
            <a:chExt cx="5208896" cy="1657529"/>
          </a:xfrm>
        </p:grpSpPr>
        <p:sp>
          <p:nvSpPr>
            <p:cNvPr id="18" name="TextBox 17"/>
            <p:cNvSpPr txBox="1"/>
            <p:nvPr/>
          </p:nvSpPr>
          <p:spPr>
            <a:xfrm>
              <a:off x="106054" y="807541"/>
              <a:ext cx="3962400" cy="707886"/>
            </a:xfrm>
            <a:prstGeom prst="rect">
              <a:avLst/>
            </a:prstGeom>
            <a:noFill/>
            <a:effectLst>
              <a:glow rad="63500">
                <a:schemeClr val="accent1">
                  <a:satMod val="175000"/>
                  <a:alpha val="40000"/>
                </a:schemeClr>
              </a:glow>
              <a:outerShdw blurRad="50800" dist="50800" dir="5400000" algn="ctr" rotWithShape="0">
                <a:schemeClr val="bg1">
                  <a:alpha val="23000"/>
                </a:schemeClr>
              </a:outerShdw>
            </a:effectLst>
          </p:spPr>
          <p:txBody>
            <a:bodyPr wrap="square" rtlCol="0">
              <a:spAutoFit/>
            </a:bodyPr>
            <a:lstStyle/>
            <a:p>
              <a:r>
                <a:rPr lang="en-US" sz="4000" spc="-150" dirty="0" smtClean="0">
                  <a:solidFill>
                    <a:schemeClr val="bg1"/>
                  </a:solidFill>
                  <a:effectLst>
                    <a:outerShdw blurRad="38100" dist="38100" dir="2700000" algn="tl">
                      <a:srgbClr val="000000">
                        <a:alpha val="43137"/>
                      </a:srgbClr>
                    </a:outerShdw>
                  </a:effectLst>
                </a:rPr>
                <a:t>COLLABORATE  </a:t>
              </a:r>
              <a:r>
                <a:rPr lang="en-US" sz="3200" spc="-150" dirty="0" smtClean="0">
                  <a:solidFill>
                    <a:schemeClr val="bg1"/>
                  </a:solidFill>
                  <a:effectLst>
                    <a:outerShdw blurRad="38100" dist="38100" dir="2700000" algn="tl">
                      <a:srgbClr val="000000">
                        <a:alpha val="43137"/>
                      </a:srgbClr>
                    </a:outerShdw>
                  </a:effectLst>
                </a:rPr>
                <a:t>AND</a:t>
              </a:r>
              <a:endParaRPr lang="en-US" sz="4400" b="1" spc="-150" dirty="0" smtClean="0">
                <a:solidFill>
                  <a:schemeClr val="bg1"/>
                </a:solidFill>
                <a:effectLst>
                  <a:outerShdw blurRad="38100" dist="38100" dir="2700000" algn="tl">
                    <a:srgbClr val="000000">
                      <a:alpha val="43137"/>
                    </a:srgbClr>
                  </a:outerShdw>
                </a:effectLst>
              </a:endParaRPr>
            </a:p>
          </p:txBody>
        </p:sp>
        <p:sp>
          <p:nvSpPr>
            <p:cNvPr id="19" name="TextBox 18"/>
            <p:cNvSpPr txBox="1"/>
            <p:nvPr/>
          </p:nvSpPr>
          <p:spPr>
            <a:xfrm>
              <a:off x="1684646" y="1264741"/>
              <a:ext cx="3630304" cy="1200329"/>
            </a:xfrm>
            <a:prstGeom prst="rect">
              <a:avLst/>
            </a:prstGeom>
            <a:noFill/>
            <a:effectLst>
              <a:glow rad="63500">
                <a:schemeClr val="accent1">
                  <a:satMod val="175000"/>
                  <a:alpha val="40000"/>
                </a:schemeClr>
              </a:glow>
            </a:effectLst>
          </p:spPr>
          <p:txBody>
            <a:bodyPr wrap="square" rtlCol="0">
              <a:spAutoFit/>
            </a:bodyPr>
            <a:lstStyle/>
            <a:p>
              <a:r>
                <a:rPr lang="en-US" sz="7200" b="1" spc="-150" dirty="0" smtClean="0">
                  <a:solidFill>
                    <a:schemeClr val="bg1"/>
                  </a:solidFill>
                  <a:effectLst>
                    <a:outerShdw blurRad="38100" dist="38100" dir="2700000" algn="tl">
                      <a:srgbClr val="000000">
                        <a:alpha val="43137"/>
                      </a:srgbClr>
                    </a:outerShdw>
                  </a:effectLst>
                </a:rPr>
                <a:t>HIGHER</a:t>
              </a:r>
              <a:endParaRPr lang="en-US" sz="4800" spc="-150" dirty="0" smtClean="0">
                <a:solidFill>
                  <a:schemeClr val="bg1"/>
                </a:solidFill>
                <a:effectLst>
                  <a:outerShdw blurRad="38100" dist="38100" dir="2700000" algn="tl">
                    <a:srgbClr val="000000">
                      <a:alpha val="43137"/>
                    </a:srgbClr>
                  </a:outerShdw>
                </a:effectLst>
              </a:endParaRPr>
            </a:p>
          </p:txBody>
        </p:sp>
      </p:grpSp>
      <p:sp>
        <p:nvSpPr>
          <p:cNvPr id="20" name="TextBox 19"/>
          <p:cNvSpPr txBox="1"/>
          <p:nvPr/>
        </p:nvSpPr>
        <p:spPr>
          <a:xfrm>
            <a:off x="152400" y="4259759"/>
            <a:ext cx="1600200" cy="707886"/>
          </a:xfrm>
          <a:prstGeom prst="rect">
            <a:avLst/>
          </a:prstGeom>
          <a:noFill/>
          <a:effectLst>
            <a:glow rad="63500">
              <a:schemeClr val="accent1">
                <a:satMod val="175000"/>
                <a:alpha val="40000"/>
              </a:schemeClr>
            </a:glow>
            <a:outerShdw blurRad="50800" dist="50800" dir="5400000" algn="ctr" rotWithShape="0">
              <a:schemeClr val="bg1">
                <a:alpha val="23000"/>
              </a:schemeClr>
            </a:outerShdw>
          </a:effectLst>
        </p:spPr>
        <p:txBody>
          <a:bodyPr wrap="square" rtlCol="0">
            <a:spAutoFit/>
          </a:bodyPr>
          <a:lstStyle/>
          <a:p>
            <a:r>
              <a:rPr lang="en-US" sz="4000" b="1" spc="-150" dirty="0" smtClean="0">
                <a:solidFill>
                  <a:schemeClr val="bg1"/>
                </a:solidFill>
                <a:effectLst>
                  <a:outerShdw blurRad="38100" dist="38100" dir="2700000" algn="tl">
                    <a:srgbClr val="000000">
                      <a:alpha val="43137"/>
                    </a:srgbClr>
                  </a:outerShdw>
                </a:effectLst>
              </a:rPr>
              <a:t>REACH</a:t>
            </a:r>
            <a:endParaRPr lang="en-US" sz="4400" b="1" spc="-150" dirty="0" smtClean="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411" y="0"/>
            <a:ext cx="457200" cy="9144000"/>
            <a:chOff x="0" y="0"/>
            <a:chExt cx="457200" cy="9144000"/>
          </a:xfrm>
          <a:solidFill>
            <a:schemeClr val="accent2">
              <a:lumMod val="75000"/>
            </a:schemeClr>
          </a:solidFill>
        </p:grpSpPr>
        <p:sp>
          <p:nvSpPr>
            <p:cNvPr id="6" name="Rectangle 5"/>
            <p:cNvSpPr/>
            <p:nvPr/>
          </p:nvSpPr>
          <p:spPr>
            <a:xfrm>
              <a:off x="0" y="0"/>
              <a:ext cx="457200" cy="9144000"/>
            </a:xfrm>
            <a:prstGeom prst="rect">
              <a:avLst/>
            </a:prstGeom>
            <a:solidFill>
              <a:schemeClr val="accent4">
                <a:lumMod val="75000"/>
              </a:schemeClr>
            </a:solidFill>
            <a:ln>
              <a:solidFill>
                <a:schemeClr val="accent4">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638978" y="1657392"/>
              <a:ext cx="1762983" cy="276999"/>
            </a:xfrm>
            <a:prstGeom prst="rect">
              <a:avLst/>
            </a:prstGeom>
            <a:solidFill>
              <a:schemeClr val="accent4">
                <a:lumMod val="75000"/>
              </a:schemeClr>
            </a:solidFill>
            <a:ln>
              <a:solidFill>
                <a:schemeClr val="accent4">
                  <a:lumMod val="75000"/>
                </a:schemeClr>
              </a:solidFill>
            </a:ln>
          </p:spPr>
          <p:txBody>
            <a:bodyPr wrap="none" rtlCol="0">
              <a:spAutoFit/>
            </a:bodyPr>
            <a:lstStyle/>
            <a:p>
              <a:r>
                <a:rPr lang="en-US" sz="1200" b="1" dirty="0" smtClean="0">
                  <a:solidFill>
                    <a:schemeClr val="bg1"/>
                  </a:solidFill>
                </a:rPr>
                <a:t>Meeting Room Furniture</a:t>
              </a:r>
              <a:endParaRPr lang="en-US" sz="1200" b="1" dirty="0">
                <a:solidFill>
                  <a:schemeClr val="bg1"/>
                </a:solidFill>
              </a:endParaRPr>
            </a:p>
          </p:txBody>
        </p:sp>
      </p:grpSp>
      <p:sp>
        <p:nvSpPr>
          <p:cNvPr id="8" name="Rectangle 7"/>
          <p:cNvSpPr/>
          <p:nvPr/>
        </p:nvSpPr>
        <p:spPr>
          <a:xfrm>
            <a:off x="4171950" y="8698230"/>
            <a:ext cx="2209800" cy="274320"/>
          </a:xfrm>
          <a:prstGeom prst="rect">
            <a:avLst/>
          </a:prstGeom>
          <a:no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Meeting Room Furniture                12         </a:t>
            </a:r>
            <a:endParaRPr lang="en-US" sz="1050" b="1" dirty="0">
              <a:solidFill>
                <a:schemeClr val="tx1"/>
              </a:solidFill>
            </a:endParaRPr>
          </a:p>
        </p:txBody>
      </p:sp>
      <p:grpSp>
        <p:nvGrpSpPr>
          <p:cNvPr id="3" name="Group 11"/>
          <p:cNvGrpSpPr/>
          <p:nvPr/>
        </p:nvGrpSpPr>
        <p:grpSpPr>
          <a:xfrm>
            <a:off x="1200150" y="8115300"/>
            <a:ext cx="4495800" cy="304800"/>
            <a:chOff x="533400" y="7829550"/>
            <a:chExt cx="4495800" cy="304800"/>
          </a:xfrm>
        </p:grpSpPr>
        <p:sp>
          <p:nvSpPr>
            <p:cNvPr id="13" name="Rounded Rectangle 12"/>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16" name="Rounded Rectangle 15"/>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 yr </a:t>
              </a:r>
              <a:r>
                <a:rPr lang="en-US" sz="1400" b="1" dirty="0" smtClean="0"/>
                <a:t>guarantee</a:t>
              </a:r>
              <a:endParaRPr lang="en-US" sz="1400" b="1" dirty="0"/>
            </a:p>
          </p:txBody>
        </p:sp>
        <p:sp>
          <p:nvSpPr>
            <p:cNvPr id="17" name="Rounded Rectangle 16"/>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pic>
        <p:nvPicPr>
          <p:cNvPr id="23" name="Picture 8" descr="http://www.gardenfurnituretrends.com/wp-content/uploads/2011/12/National-Office-Furniture-Clever-Conference-Tables-490x350.jpg"/>
          <p:cNvPicPr>
            <a:picLocks noChangeAspect="1" noChangeArrowheads="1"/>
          </p:cNvPicPr>
          <p:nvPr/>
        </p:nvPicPr>
        <p:blipFill>
          <a:blip r:embed="rId2" cstate="print"/>
          <a:srcRect/>
          <a:stretch>
            <a:fillRect/>
          </a:stretch>
        </p:blipFill>
        <p:spPr bwMode="auto">
          <a:xfrm>
            <a:off x="457200" y="304800"/>
            <a:ext cx="5486400" cy="3918858"/>
          </a:xfrm>
          <a:prstGeom prst="rect">
            <a:avLst/>
          </a:prstGeom>
          <a:ln>
            <a:noFill/>
          </a:ln>
          <a:effectLst>
            <a:softEdge rad="112500"/>
          </a:effectLst>
        </p:spPr>
      </p:pic>
      <p:sp>
        <p:nvSpPr>
          <p:cNvPr id="24" name="TextBox 23"/>
          <p:cNvSpPr txBox="1"/>
          <p:nvPr/>
        </p:nvSpPr>
        <p:spPr>
          <a:xfrm>
            <a:off x="0" y="-19110"/>
            <a:ext cx="3223768" cy="400110"/>
          </a:xfrm>
          <a:prstGeom prst="rect">
            <a:avLst/>
          </a:prstGeom>
          <a:noFill/>
        </p:spPr>
        <p:txBody>
          <a:bodyPr wrap="none" rtlCol="0">
            <a:spAutoFit/>
          </a:bodyPr>
          <a:lstStyle/>
          <a:p>
            <a:pPr algn="r"/>
            <a:r>
              <a:rPr lang="en-US" sz="2000" b="1" dirty="0" smtClean="0"/>
              <a:t>5200 SERIES MEETING TABLE</a:t>
            </a:r>
            <a:endParaRPr lang="en-US" sz="2000" b="1" dirty="0"/>
          </a:p>
        </p:txBody>
      </p:sp>
      <p:sp>
        <p:nvSpPr>
          <p:cNvPr id="25" name="Rectangle 24"/>
          <p:cNvSpPr/>
          <p:nvPr/>
        </p:nvSpPr>
        <p:spPr>
          <a:xfrm rot="10800000" flipV="1">
            <a:off x="76200" y="42672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MT 5201</a:t>
            </a:r>
            <a:endParaRPr lang="en-US" sz="1400" b="1" dirty="0">
              <a:solidFill>
                <a:schemeClr val="bg1">
                  <a:lumMod val="50000"/>
                </a:schemeClr>
              </a:solidFill>
            </a:endParaRPr>
          </a:p>
        </p:txBody>
      </p:sp>
      <p:sp>
        <p:nvSpPr>
          <p:cNvPr id="26" name="Rectangle 25"/>
          <p:cNvSpPr/>
          <p:nvPr/>
        </p:nvSpPr>
        <p:spPr>
          <a:xfrm>
            <a:off x="228600" y="4424571"/>
            <a:ext cx="6324600" cy="1061829"/>
          </a:xfrm>
          <a:prstGeom prst="rect">
            <a:avLst/>
          </a:prstGeom>
        </p:spPr>
        <p:txBody>
          <a:bodyPr wrap="square">
            <a:spAutoFit/>
          </a:bodyPr>
          <a:lstStyle/>
          <a:p>
            <a:pPr>
              <a:lnSpc>
                <a:spcPct val="150000"/>
              </a:lnSpc>
              <a:buFont typeface="Arial" pitchFamily="34" charset="0"/>
              <a:buChar char="•"/>
            </a:pPr>
            <a:r>
              <a:rPr lang="en-US" sz="1400" dirty="0" smtClean="0"/>
              <a:t> Legs/ support made in commercial plywood and solid wood. </a:t>
            </a:r>
          </a:p>
          <a:p>
            <a:pPr>
              <a:lnSpc>
                <a:spcPct val="150000"/>
              </a:lnSpc>
              <a:buFont typeface="Arial" pitchFamily="34" charset="0"/>
              <a:buChar char="•"/>
            </a:pPr>
            <a:r>
              <a:rPr lang="en-US" sz="1400" dirty="0" smtClean="0"/>
              <a:t> 18mm veneered top with lacquer finish.</a:t>
            </a:r>
          </a:p>
          <a:p>
            <a:pPr>
              <a:lnSpc>
                <a:spcPct val="150000"/>
              </a:lnSpc>
              <a:buFont typeface="Arial" pitchFamily="34" charset="0"/>
              <a:buChar char="•"/>
            </a:pPr>
            <a:r>
              <a:rPr lang="en-US" sz="1400" dirty="0" smtClean="0"/>
              <a:t> Provision for electrical fittings on top. </a:t>
            </a:r>
          </a:p>
        </p:txBody>
      </p:sp>
      <p:pic>
        <p:nvPicPr>
          <p:cNvPr id="27" name="Picture 2" descr="C:\Users\ADITYA\AppData\Local\Microsoft\Windows\Temporary Internet Files\Content.Outlook\9QL8K78N\ConfTable1.jpg"/>
          <p:cNvPicPr>
            <a:picLocks noChangeAspect="1" noChangeArrowheads="1"/>
          </p:cNvPicPr>
          <p:nvPr/>
        </p:nvPicPr>
        <p:blipFill>
          <a:blip r:embed="rId3" cstate="print"/>
          <a:srcRect/>
          <a:stretch>
            <a:fillRect/>
          </a:stretch>
        </p:blipFill>
        <p:spPr bwMode="auto">
          <a:xfrm>
            <a:off x="1805055" y="5562600"/>
            <a:ext cx="4443345" cy="2534844"/>
          </a:xfrm>
          <a:prstGeom prst="rect">
            <a:avLst/>
          </a:prstGeom>
          <a:ln>
            <a:noFill/>
          </a:ln>
          <a:effectLst>
            <a:softEdge rad="112500"/>
          </a:effectLst>
        </p:spPr>
      </p:pic>
      <p:sp>
        <p:nvSpPr>
          <p:cNvPr id="28" name="Rectangle 27"/>
          <p:cNvSpPr/>
          <p:nvPr/>
        </p:nvSpPr>
        <p:spPr>
          <a:xfrm rot="10800000" flipV="1">
            <a:off x="990600" y="7772401"/>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MT 5202</a:t>
            </a:r>
            <a:endParaRPr lang="en-US" sz="1400" b="1" dirty="0">
              <a:solidFill>
                <a:schemeClr val="bg1">
                  <a:lumMod val="50000"/>
                </a:schemeClr>
              </a:solidFill>
            </a:endParaRPr>
          </a:p>
        </p:txBody>
      </p:sp>
      <p:cxnSp>
        <p:nvCxnSpPr>
          <p:cNvPr id="18" name="Straight Connector 17"/>
          <p:cNvCxnSpPr/>
          <p:nvPr/>
        </p:nvCxnSpPr>
        <p:spPr>
          <a:xfrm>
            <a:off x="76200" y="5486400"/>
            <a:ext cx="6217920"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0" name="Picture 2" descr="C:\Users\Public\Documents\Adityas\Profile\Logo_wpfur.jpg"/>
          <p:cNvPicPr>
            <a:picLocks noChangeAspect="1" noChangeArrowheads="1"/>
          </p:cNvPicPr>
          <p:nvPr/>
        </p:nvPicPr>
        <p:blipFill>
          <a:blip r:embed="rId4"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6" name="Picture 4" descr="http://www.spacify.com/images/product_images/zoom/Tazio%20Aniegre%20Round%20Conference%20Table%20by%20Uffix-z.jpg"/>
          <p:cNvPicPr>
            <a:picLocks noChangeAspect="1" noChangeArrowheads="1"/>
          </p:cNvPicPr>
          <p:nvPr/>
        </p:nvPicPr>
        <p:blipFill>
          <a:blip r:embed="rId2" cstate="print"/>
          <a:srcRect/>
          <a:stretch>
            <a:fillRect/>
          </a:stretch>
        </p:blipFill>
        <p:spPr bwMode="auto">
          <a:xfrm>
            <a:off x="640080" y="59253"/>
            <a:ext cx="5760720" cy="4055547"/>
          </a:xfrm>
          <a:prstGeom prst="rect">
            <a:avLst/>
          </a:prstGeom>
          <a:ln>
            <a:noFill/>
          </a:ln>
          <a:effectLst>
            <a:softEdge rad="112500"/>
          </a:effectLst>
        </p:spPr>
      </p:pic>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chemeClr val="accent4">
              <a:lumMod val="75000"/>
            </a:schemeClr>
          </a:solidFill>
        </p:grpSpPr>
        <p:sp>
          <p:nvSpPr>
            <p:cNvPr id="6" name="Rectangle 5"/>
            <p:cNvSpPr/>
            <p:nvPr/>
          </p:nvSpPr>
          <p:spPr>
            <a:xfrm>
              <a:off x="0" y="0"/>
              <a:ext cx="457200" cy="9144000"/>
            </a:xfrm>
            <a:prstGeom prst="rect">
              <a:avLst/>
            </a:prstGeom>
            <a:grpFill/>
            <a:ln>
              <a:solidFill>
                <a:schemeClr val="accent4">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638975" y="1695492"/>
              <a:ext cx="1762983" cy="276999"/>
            </a:xfrm>
            <a:prstGeom prst="rect">
              <a:avLst/>
            </a:prstGeom>
            <a:grpFill/>
            <a:ln>
              <a:solidFill>
                <a:schemeClr val="accent4">
                  <a:lumMod val="75000"/>
                </a:schemeClr>
              </a:solidFill>
            </a:ln>
          </p:spPr>
          <p:txBody>
            <a:bodyPr wrap="none" rtlCol="0">
              <a:spAutoFit/>
            </a:bodyPr>
            <a:lstStyle/>
            <a:p>
              <a:r>
                <a:rPr lang="en-US" sz="1200" b="1" dirty="0" smtClean="0">
                  <a:solidFill>
                    <a:schemeClr val="bg1"/>
                  </a:solidFill>
                </a:rPr>
                <a:t>Meeting Room Furniture</a:t>
              </a:r>
              <a:endParaRPr lang="en-US" sz="1200" b="1" dirty="0">
                <a:solidFill>
                  <a:schemeClr val="bg1"/>
                </a:solidFill>
              </a:endParaRPr>
            </a:p>
          </p:txBody>
        </p:sp>
      </p:grpSp>
      <p:sp>
        <p:nvSpPr>
          <p:cNvPr id="8" name="Rectangle 7"/>
          <p:cNvSpPr/>
          <p:nvPr/>
        </p:nvSpPr>
        <p:spPr>
          <a:xfrm>
            <a:off x="457200" y="8686800"/>
            <a:ext cx="2209800" cy="274320"/>
          </a:xfrm>
          <a:prstGeom prst="rect">
            <a:avLst/>
          </a:prstGeom>
          <a:no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Meeting Room Furniture               13</a:t>
            </a:r>
            <a:endParaRPr lang="en-US" sz="1050" b="1" dirty="0">
              <a:solidFill>
                <a:schemeClr val="tx1"/>
              </a:solidFill>
            </a:endParaRPr>
          </a:p>
        </p:txBody>
      </p:sp>
      <p:sp>
        <p:nvSpPr>
          <p:cNvPr id="19" name="TextBox 18"/>
          <p:cNvSpPr txBox="1"/>
          <p:nvPr/>
        </p:nvSpPr>
        <p:spPr>
          <a:xfrm>
            <a:off x="3634232" y="0"/>
            <a:ext cx="3223768" cy="400110"/>
          </a:xfrm>
          <a:prstGeom prst="rect">
            <a:avLst/>
          </a:prstGeom>
          <a:noFill/>
        </p:spPr>
        <p:txBody>
          <a:bodyPr wrap="none" rtlCol="0">
            <a:spAutoFit/>
          </a:bodyPr>
          <a:lstStyle/>
          <a:p>
            <a:pPr algn="r"/>
            <a:r>
              <a:rPr lang="en-US" sz="2000" b="1" dirty="0" smtClean="0"/>
              <a:t>5300 SERIES MEETING TABLE</a:t>
            </a:r>
            <a:endParaRPr lang="en-US" sz="2000" b="1" dirty="0"/>
          </a:p>
        </p:txBody>
      </p:sp>
      <p:grpSp>
        <p:nvGrpSpPr>
          <p:cNvPr id="3" name="Group 20"/>
          <p:cNvGrpSpPr/>
          <p:nvPr/>
        </p:nvGrpSpPr>
        <p:grpSpPr>
          <a:xfrm>
            <a:off x="1200150" y="8077200"/>
            <a:ext cx="4495800" cy="304800"/>
            <a:chOff x="533400" y="7829550"/>
            <a:chExt cx="4495800" cy="304800"/>
          </a:xfrm>
        </p:grpSpPr>
        <p:sp>
          <p:nvSpPr>
            <p:cNvPr id="22" name="Rounded Rectangle 21"/>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3" name="Rounded Rectangle 22"/>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4" name="Rounded Rectangle 23"/>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8 weeks</a:t>
              </a:r>
              <a:endParaRPr lang="en-US" sz="1400" b="1" dirty="0"/>
            </a:p>
          </p:txBody>
        </p:sp>
      </p:grpSp>
      <p:sp>
        <p:nvSpPr>
          <p:cNvPr id="25" name="Rectangle 24"/>
          <p:cNvSpPr/>
          <p:nvPr/>
        </p:nvSpPr>
        <p:spPr>
          <a:xfrm>
            <a:off x="533400" y="4038600"/>
            <a:ext cx="6324600" cy="738664"/>
          </a:xfrm>
          <a:prstGeom prst="rect">
            <a:avLst/>
          </a:prstGeom>
        </p:spPr>
        <p:txBody>
          <a:bodyPr wrap="square">
            <a:spAutoFit/>
          </a:bodyPr>
          <a:lstStyle/>
          <a:p>
            <a:pPr lvl="0" fontAlgn="base">
              <a:lnSpc>
                <a:spcPct val="150000"/>
              </a:lnSpc>
              <a:spcBef>
                <a:spcPct val="0"/>
              </a:spcBef>
              <a:spcAft>
                <a:spcPct val="0"/>
              </a:spcAft>
              <a:buFontTx/>
              <a:buChar char="•"/>
            </a:pPr>
            <a:r>
              <a:rPr lang="en-US" sz="1400" dirty="0" smtClean="0">
                <a:solidFill>
                  <a:srgbClr val="000000"/>
                </a:solidFill>
                <a:cs typeface="Arial" pitchFamily="34" charset="0"/>
              </a:rPr>
              <a:t>Wooden top made using laminated plywood/ MDF.</a:t>
            </a:r>
          </a:p>
          <a:p>
            <a:pPr lvl="0" fontAlgn="base">
              <a:lnSpc>
                <a:spcPct val="150000"/>
              </a:lnSpc>
              <a:spcBef>
                <a:spcPct val="0"/>
              </a:spcBef>
              <a:spcAft>
                <a:spcPct val="0"/>
              </a:spcAft>
              <a:buFontTx/>
              <a:buChar char="•"/>
            </a:pPr>
            <a:r>
              <a:rPr lang="en-US" sz="1400" dirty="0" smtClean="0">
                <a:solidFill>
                  <a:srgbClr val="000000"/>
                </a:solidFill>
                <a:cs typeface="Arial" pitchFamily="34" charset="0"/>
              </a:rPr>
              <a:t>Structure </a:t>
            </a:r>
            <a:r>
              <a:rPr lang="en-US" sz="1400" dirty="0" smtClean="0">
                <a:solidFill>
                  <a:srgbClr val="000000"/>
                </a:solidFill>
                <a:cs typeface="Arial" pitchFamily="34" charset="0"/>
              </a:rPr>
              <a:t>made</a:t>
            </a:r>
            <a:r>
              <a:rPr lang="en-US" sz="1400" dirty="0" smtClean="0">
                <a:solidFill>
                  <a:srgbClr val="000000"/>
                </a:solidFill>
                <a:cs typeface="Arial" pitchFamily="34" charset="0"/>
              </a:rPr>
              <a:t> </a:t>
            </a:r>
            <a:r>
              <a:rPr lang="en-US" sz="1400" dirty="0" smtClean="0">
                <a:solidFill>
                  <a:srgbClr val="000000"/>
                </a:solidFill>
                <a:cs typeface="Arial" pitchFamily="34" charset="0"/>
              </a:rPr>
              <a:t>of 18mm </a:t>
            </a:r>
            <a:r>
              <a:rPr lang="en-US" sz="1400" dirty="0" smtClean="0">
                <a:solidFill>
                  <a:srgbClr val="000000"/>
                </a:solidFill>
                <a:cs typeface="Arial" pitchFamily="34" charset="0"/>
              </a:rPr>
              <a:t>plywood </a:t>
            </a:r>
            <a:r>
              <a:rPr lang="en-US" sz="1400" dirty="0" smtClean="0">
                <a:solidFill>
                  <a:srgbClr val="000000"/>
                </a:solidFill>
                <a:cs typeface="Arial" pitchFamily="34" charset="0"/>
              </a:rPr>
              <a:t>in aluminum finish.</a:t>
            </a:r>
          </a:p>
        </p:txBody>
      </p:sp>
      <p:sp>
        <p:nvSpPr>
          <p:cNvPr id="26" name="Rectangle 25"/>
          <p:cNvSpPr/>
          <p:nvPr/>
        </p:nvSpPr>
        <p:spPr>
          <a:xfrm rot="10800000" flipV="1">
            <a:off x="5943600" y="42672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MT 5301</a:t>
            </a:r>
            <a:endParaRPr lang="en-US" sz="1400" b="1" dirty="0">
              <a:solidFill>
                <a:schemeClr val="bg1">
                  <a:lumMod val="50000"/>
                </a:schemeClr>
              </a:solidFill>
            </a:endParaRPr>
          </a:p>
        </p:txBody>
      </p:sp>
      <p:pic>
        <p:nvPicPr>
          <p:cNvPr id="27" name="Picture 4" descr="http://www.allproducts.com/manufacture98/sunon/product3-s.jpg"/>
          <p:cNvPicPr>
            <a:picLocks noChangeAspect="1" noChangeArrowheads="1"/>
          </p:cNvPicPr>
          <p:nvPr/>
        </p:nvPicPr>
        <p:blipFill>
          <a:blip r:embed="rId3" cstate="print"/>
          <a:srcRect/>
          <a:stretch>
            <a:fillRect/>
          </a:stretch>
        </p:blipFill>
        <p:spPr bwMode="auto">
          <a:xfrm>
            <a:off x="990600" y="5105400"/>
            <a:ext cx="4876800" cy="2926080"/>
          </a:xfrm>
          <a:prstGeom prst="rect">
            <a:avLst/>
          </a:prstGeom>
          <a:ln>
            <a:noFill/>
          </a:ln>
          <a:effectLst>
            <a:softEdge rad="112500"/>
          </a:effectLst>
        </p:spPr>
      </p:pic>
      <p:sp>
        <p:nvSpPr>
          <p:cNvPr id="28" name="Rectangle 27"/>
          <p:cNvSpPr/>
          <p:nvPr/>
        </p:nvSpPr>
        <p:spPr>
          <a:xfrm rot="10800000" flipV="1">
            <a:off x="5867401" y="76962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MT 5302</a:t>
            </a:r>
            <a:endParaRPr lang="en-US" sz="1400" b="1" dirty="0">
              <a:solidFill>
                <a:schemeClr val="bg1">
                  <a:lumMod val="50000"/>
                </a:schemeClr>
              </a:solidFill>
            </a:endParaRPr>
          </a:p>
        </p:txBody>
      </p:sp>
      <p:cxnSp>
        <p:nvCxnSpPr>
          <p:cNvPr id="29" name="Straight Connector 28"/>
          <p:cNvCxnSpPr/>
          <p:nvPr/>
        </p:nvCxnSpPr>
        <p:spPr>
          <a:xfrm>
            <a:off x="533400" y="4876800"/>
            <a:ext cx="6217920"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1" name="Picture 2" descr="C:\Users\Public\Documents\Adityas\Profile\Logo_wpfur.jpg"/>
          <p:cNvPicPr>
            <a:picLocks noChangeAspect="1" noChangeArrowheads="1"/>
          </p:cNvPicPr>
          <p:nvPr/>
        </p:nvPicPr>
        <p:blipFill>
          <a:blip r:embed="rId4"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53500" y="533400"/>
            <a:ext cx="6347300" cy="4114801"/>
          </a:xfrm>
          <a:prstGeom prst="rect">
            <a:avLst/>
          </a:prstGeom>
          <a:noFill/>
          <a:ln w="9525">
            <a:noFill/>
            <a:miter lim="800000"/>
            <a:headEnd/>
            <a:tailEnd/>
          </a:ln>
          <a:effectLst/>
        </p:spPr>
      </p:pic>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411" y="0"/>
            <a:ext cx="457200" cy="9144000"/>
            <a:chOff x="0" y="0"/>
            <a:chExt cx="457200" cy="9144000"/>
          </a:xfrm>
          <a:solidFill>
            <a:schemeClr val="accent2">
              <a:lumMod val="75000"/>
            </a:schemeClr>
          </a:solidFill>
        </p:grpSpPr>
        <p:sp>
          <p:nvSpPr>
            <p:cNvPr id="6" name="Rectangle 5"/>
            <p:cNvSpPr/>
            <p:nvPr/>
          </p:nvSpPr>
          <p:spPr>
            <a:xfrm>
              <a:off x="0" y="0"/>
              <a:ext cx="457200" cy="9144000"/>
            </a:xfrm>
            <a:prstGeom prst="rect">
              <a:avLst/>
            </a:prstGeom>
            <a:solidFill>
              <a:schemeClr val="accent4">
                <a:lumMod val="75000"/>
              </a:schemeClr>
            </a:solidFill>
            <a:ln>
              <a:solidFill>
                <a:schemeClr val="accent4">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638978" y="1657392"/>
              <a:ext cx="1762983" cy="276999"/>
            </a:xfrm>
            <a:prstGeom prst="rect">
              <a:avLst/>
            </a:prstGeom>
            <a:solidFill>
              <a:schemeClr val="accent4">
                <a:lumMod val="75000"/>
              </a:schemeClr>
            </a:solidFill>
            <a:ln>
              <a:solidFill>
                <a:schemeClr val="accent4">
                  <a:lumMod val="75000"/>
                </a:schemeClr>
              </a:solidFill>
            </a:ln>
          </p:spPr>
          <p:txBody>
            <a:bodyPr wrap="none" rtlCol="0">
              <a:spAutoFit/>
            </a:bodyPr>
            <a:lstStyle/>
            <a:p>
              <a:r>
                <a:rPr lang="en-US" sz="1200" b="1" dirty="0" smtClean="0">
                  <a:solidFill>
                    <a:schemeClr val="bg1"/>
                  </a:solidFill>
                </a:rPr>
                <a:t>Meeting Room Furniture</a:t>
              </a:r>
              <a:endParaRPr lang="en-US" sz="1200" b="1" dirty="0">
                <a:solidFill>
                  <a:schemeClr val="bg1"/>
                </a:solidFill>
              </a:endParaRPr>
            </a:p>
          </p:txBody>
        </p:sp>
      </p:grpSp>
      <p:sp>
        <p:nvSpPr>
          <p:cNvPr id="8" name="Rectangle 7"/>
          <p:cNvSpPr/>
          <p:nvPr/>
        </p:nvSpPr>
        <p:spPr>
          <a:xfrm>
            <a:off x="4171950" y="8698230"/>
            <a:ext cx="2209800" cy="274320"/>
          </a:xfrm>
          <a:prstGeom prst="rect">
            <a:avLst/>
          </a:prstGeom>
          <a:no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Meeting Room Furniture                14         </a:t>
            </a:r>
            <a:endParaRPr lang="en-US" sz="1050" b="1" dirty="0">
              <a:solidFill>
                <a:schemeClr val="tx1"/>
              </a:solidFill>
            </a:endParaRPr>
          </a:p>
        </p:txBody>
      </p:sp>
      <p:grpSp>
        <p:nvGrpSpPr>
          <p:cNvPr id="3" name="Group 11"/>
          <p:cNvGrpSpPr/>
          <p:nvPr/>
        </p:nvGrpSpPr>
        <p:grpSpPr>
          <a:xfrm>
            <a:off x="1200150" y="8115300"/>
            <a:ext cx="4495800" cy="304800"/>
            <a:chOff x="533400" y="7829550"/>
            <a:chExt cx="4495800" cy="304800"/>
          </a:xfrm>
        </p:grpSpPr>
        <p:sp>
          <p:nvSpPr>
            <p:cNvPr id="13" name="Rounded Rectangle 12"/>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16" name="Rounded Rectangle 15"/>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17" name="Rounded Rectangle 16"/>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sp>
        <p:nvSpPr>
          <p:cNvPr id="24" name="TextBox 23"/>
          <p:cNvSpPr txBox="1"/>
          <p:nvPr/>
        </p:nvSpPr>
        <p:spPr>
          <a:xfrm>
            <a:off x="5" y="-19110"/>
            <a:ext cx="3223767" cy="400110"/>
          </a:xfrm>
          <a:prstGeom prst="rect">
            <a:avLst/>
          </a:prstGeom>
          <a:noFill/>
        </p:spPr>
        <p:txBody>
          <a:bodyPr wrap="none" rtlCol="0">
            <a:spAutoFit/>
          </a:bodyPr>
          <a:lstStyle/>
          <a:p>
            <a:pPr algn="r"/>
            <a:r>
              <a:rPr lang="en-US" sz="2000" b="1" dirty="0" smtClean="0"/>
              <a:t>5400 SERIES MEETING TABLE</a:t>
            </a:r>
            <a:endParaRPr lang="en-US" sz="2000" b="1" dirty="0"/>
          </a:p>
        </p:txBody>
      </p:sp>
      <p:sp>
        <p:nvSpPr>
          <p:cNvPr id="25" name="Rectangle 24"/>
          <p:cNvSpPr/>
          <p:nvPr/>
        </p:nvSpPr>
        <p:spPr>
          <a:xfrm rot="10800000" flipV="1">
            <a:off x="76200" y="42672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MT 5401</a:t>
            </a:r>
            <a:endParaRPr lang="en-US" sz="1400" b="1" dirty="0">
              <a:solidFill>
                <a:schemeClr val="bg1">
                  <a:lumMod val="50000"/>
                </a:schemeClr>
              </a:solidFill>
            </a:endParaRPr>
          </a:p>
        </p:txBody>
      </p:sp>
      <p:cxnSp>
        <p:nvCxnSpPr>
          <p:cNvPr id="18" name="Straight Connector 17"/>
          <p:cNvCxnSpPr/>
          <p:nvPr/>
        </p:nvCxnSpPr>
        <p:spPr>
          <a:xfrm>
            <a:off x="76200" y="5486400"/>
            <a:ext cx="6217920"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0" name="Picture 2" descr="C:\Users\Public\Documents\Adityas\Profile\Logo_wpfur.jpg"/>
          <p:cNvPicPr>
            <a:picLocks noChangeAspect="1" noChangeArrowheads="1"/>
          </p:cNvPicPr>
          <p:nvPr/>
        </p:nvPicPr>
        <p:blipFill>
          <a:blip r:embed="rId3" cstate="print"/>
          <a:srcRect/>
          <a:stretch>
            <a:fillRect/>
          </a:stretch>
        </p:blipFill>
        <p:spPr bwMode="auto">
          <a:xfrm>
            <a:off x="3208360" y="8427720"/>
            <a:ext cx="414033" cy="640080"/>
          </a:xfrm>
          <a:prstGeom prst="rect">
            <a:avLst/>
          </a:prstGeom>
          <a:noFill/>
        </p:spPr>
      </p:pic>
      <p:sp>
        <p:nvSpPr>
          <p:cNvPr id="26" name="Rectangle 25"/>
          <p:cNvSpPr/>
          <p:nvPr/>
        </p:nvSpPr>
        <p:spPr>
          <a:xfrm>
            <a:off x="228600" y="4424571"/>
            <a:ext cx="6324600" cy="1061829"/>
          </a:xfrm>
          <a:prstGeom prst="rect">
            <a:avLst/>
          </a:prstGeom>
        </p:spPr>
        <p:txBody>
          <a:bodyPr wrap="square">
            <a:spAutoFit/>
          </a:bodyPr>
          <a:lstStyle/>
          <a:p>
            <a:pPr>
              <a:lnSpc>
                <a:spcPct val="150000"/>
              </a:lnSpc>
              <a:buFont typeface="Arial" pitchFamily="34" charset="0"/>
              <a:buChar char="•"/>
            </a:pPr>
            <a:r>
              <a:rPr lang="en-US" sz="1400" dirty="0" smtClean="0"/>
              <a:t> Legs/ support made in commercial plywood  with laminate on both sides</a:t>
            </a:r>
          </a:p>
          <a:p>
            <a:pPr>
              <a:lnSpc>
                <a:spcPct val="150000"/>
              </a:lnSpc>
              <a:buFont typeface="Arial" pitchFamily="34" charset="0"/>
              <a:buChar char="•"/>
            </a:pPr>
            <a:r>
              <a:rPr lang="en-US" sz="1400" dirty="0" smtClean="0"/>
              <a:t> Top made in commercial plywood with laminate</a:t>
            </a:r>
          </a:p>
          <a:p>
            <a:pPr>
              <a:lnSpc>
                <a:spcPct val="150000"/>
              </a:lnSpc>
              <a:buFont typeface="Arial" pitchFamily="34" charset="0"/>
              <a:buChar char="•"/>
            </a:pPr>
            <a:r>
              <a:rPr lang="en-US" sz="1400" dirty="0" smtClean="0"/>
              <a:t> Complete </a:t>
            </a:r>
            <a:r>
              <a:rPr lang="en-US" sz="1400" dirty="0" smtClean="0"/>
              <a:t>with polished </a:t>
            </a:r>
            <a:r>
              <a:rPr lang="en-US" sz="1400" dirty="0" smtClean="0"/>
              <a:t>wooden </a:t>
            </a:r>
            <a:r>
              <a:rPr lang="en-US" sz="1400" dirty="0" err="1" smtClean="0"/>
              <a:t>moulding</a:t>
            </a:r>
            <a:r>
              <a:rPr lang="en-US" sz="1400" dirty="0" smtClean="0"/>
              <a:t> on top.</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ublic\Documents\Adityas\Profile\diveintolr.jpg"/>
          <p:cNvPicPr>
            <a:picLocks noChangeAspect="1" noChangeArrowheads="1"/>
          </p:cNvPicPr>
          <p:nvPr/>
        </p:nvPicPr>
        <p:blipFill>
          <a:blip r:embed="rId2" cstate="print"/>
          <a:srcRect/>
          <a:stretch>
            <a:fillRect/>
          </a:stretch>
        </p:blipFill>
        <p:spPr bwMode="auto">
          <a:xfrm>
            <a:off x="0" y="0"/>
            <a:ext cx="6858000" cy="9144000"/>
          </a:xfrm>
          <a:prstGeom prst="rect">
            <a:avLst/>
          </a:prstGeom>
          <a:noFill/>
        </p:spPr>
      </p:pic>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663440" y="8686800"/>
            <a:ext cx="2194560" cy="274320"/>
          </a:xfrm>
          <a:prstGeom prst="rect">
            <a:avLst/>
          </a:prstGeom>
          <a:solidFill>
            <a:srgbClr val="002060"/>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bg1"/>
                </a:solidFill>
              </a:rPr>
              <a:t>Classroom Furniture	 15</a:t>
            </a:r>
            <a:endParaRPr lang="en-US" sz="1050" b="1" dirty="0">
              <a:solidFill>
                <a:schemeClr val="bg1"/>
              </a:solidFill>
            </a:endParaRPr>
          </a:p>
        </p:txBody>
      </p:sp>
      <p:sp>
        <p:nvSpPr>
          <p:cNvPr id="20" name="TextBox 19"/>
          <p:cNvSpPr txBox="1"/>
          <p:nvPr/>
        </p:nvSpPr>
        <p:spPr>
          <a:xfrm>
            <a:off x="1385583" y="5943600"/>
            <a:ext cx="1738617" cy="1015663"/>
          </a:xfrm>
          <a:prstGeom prst="rect">
            <a:avLst/>
          </a:prstGeom>
          <a:noFill/>
        </p:spPr>
        <p:txBody>
          <a:bodyPr wrap="none" rtlCol="0">
            <a:spAutoFit/>
          </a:bodyPr>
          <a:lstStyle/>
          <a:p>
            <a:pPr algn="ctr"/>
            <a:r>
              <a:rPr lang="en-US" sz="6000" dirty="0" smtClean="0">
                <a:solidFill>
                  <a:schemeClr val="bg1">
                    <a:lumMod val="95000"/>
                  </a:schemeClr>
                </a:solidFill>
              </a:rPr>
              <a:t>INTO</a:t>
            </a:r>
            <a:endParaRPr lang="en-US" sz="6000" dirty="0">
              <a:solidFill>
                <a:schemeClr val="bg1">
                  <a:lumMod val="95000"/>
                </a:schemeClr>
              </a:solidFill>
            </a:endParaRPr>
          </a:p>
        </p:txBody>
      </p:sp>
      <p:sp>
        <p:nvSpPr>
          <p:cNvPr id="22" name="TextBox 21"/>
          <p:cNvSpPr txBox="1"/>
          <p:nvPr/>
        </p:nvSpPr>
        <p:spPr>
          <a:xfrm>
            <a:off x="152400" y="4724400"/>
            <a:ext cx="3650691" cy="1569660"/>
          </a:xfrm>
          <a:prstGeom prst="rect">
            <a:avLst/>
          </a:prstGeom>
          <a:noFill/>
          <a:effectLst>
            <a:glow rad="63500">
              <a:schemeClr val="accent1">
                <a:satMod val="175000"/>
                <a:alpha val="40000"/>
              </a:schemeClr>
            </a:glow>
          </a:effectLst>
        </p:spPr>
        <p:txBody>
          <a:bodyPr wrap="square" rtlCol="0">
            <a:spAutoFit/>
          </a:bodyPr>
          <a:lstStyle/>
          <a:p>
            <a:pPr algn="ctr"/>
            <a:r>
              <a:rPr lang="en-US" sz="9600" spc="-150" dirty="0" smtClean="0">
                <a:solidFill>
                  <a:schemeClr val="bg1">
                    <a:lumMod val="95000"/>
                  </a:schemeClr>
                </a:solidFill>
              </a:rPr>
              <a:t>DIVE</a:t>
            </a:r>
            <a:endParaRPr lang="en-US" sz="8800" spc="-150" dirty="0" smtClean="0">
              <a:solidFill>
                <a:schemeClr val="bg1">
                  <a:lumMod val="95000"/>
                </a:schemeClr>
              </a:solidFill>
            </a:endParaRPr>
          </a:p>
        </p:txBody>
      </p:sp>
      <p:sp>
        <p:nvSpPr>
          <p:cNvPr id="14" name="TextBox 13"/>
          <p:cNvSpPr txBox="1"/>
          <p:nvPr/>
        </p:nvSpPr>
        <p:spPr>
          <a:xfrm>
            <a:off x="1219200" y="6705600"/>
            <a:ext cx="4267200" cy="1200329"/>
          </a:xfrm>
          <a:prstGeom prst="rect">
            <a:avLst/>
          </a:prstGeom>
          <a:noFill/>
          <a:effectLst>
            <a:glow rad="63500">
              <a:schemeClr val="accent1">
                <a:satMod val="175000"/>
                <a:alpha val="40000"/>
              </a:schemeClr>
            </a:glow>
          </a:effectLst>
        </p:spPr>
        <p:txBody>
          <a:bodyPr wrap="square" rtlCol="0">
            <a:spAutoFit/>
          </a:bodyPr>
          <a:lstStyle/>
          <a:p>
            <a:pPr algn="ctr"/>
            <a:r>
              <a:rPr lang="en-US" sz="7200" b="1" spc="-150" dirty="0" smtClean="0">
                <a:solidFill>
                  <a:schemeClr val="bg1">
                    <a:lumMod val="95000"/>
                  </a:schemeClr>
                </a:solidFill>
              </a:rPr>
              <a:t>LEARNING</a:t>
            </a:r>
          </a:p>
        </p:txBody>
      </p:sp>
      <p:sp>
        <p:nvSpPr>
          <p:cNvPr id="11" name="Rectangle 10"/>
          <p:cNvSpPr/>
          <p:nvPr/>
        </p:nvSpPr>
        <p:spPr>
          <a:xfrm>
            <a:off x="76200" y="8686800"/>
            <a:ext cx="1373517" cy="276999"/>
          </a:xfrm>
          <a:prstGeom prst="rect">
            <a:avLst/>
          </a:prstGeom>
        </p:spPr>
        <p:txBody>
          <a:bodyPr wrap="none">
            <a:spAutoFit/>
          </a:bodyPr>
          <a:lstStyle/>
          <a:p>
            <a:pPr algn="ctr"/>
            <a:r>
              <a:rPr lang="en-US" sz="1200" b="1" dirty="0" smtClean="0">
                <a:solidFill>
                  <a:schemeClr val="bg1"/>
                </a:solidFill>
              </a:rPr>
              <a:t>www.adityas.co.in</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C:\Users\Public\Documents\Adityas\Furniture\Educational\Classroom\Contempo\DSC00592.JPG"/>
          <p:cNvPicPr>
            <a:picLocks noChangeAspect="1" noChangeArrowheads="1"/>
          </p:cNvPicPr>
          <p:nvPr/>
        </p:nvPicPr>
        <p:blipFill>
          <a:blip r:embed="rId2" cstate="print"/>
          <a:srcRect/>
          <a:stretch>
            <a:fillRect/>
          </a:stretch>
        </p:blipFill>
        <p:spPr bwMode="auto">
          <a:xfrm>
            <a:off x="247650" y="5638800"/>
            <a:ext cx="2847885" cy="2438400"/>
          </a:xfrm>
          <a:prstGeom prst="rect">
            <a:avLst/>
          </a:prstGeom>
          <a:noFill/>
        </p:spPr>
      </p:pic>
      <p:pic>
        <p:nvPicPr>
          <p:cNvPr id="1026" name="Picture 2"/>
          <p:cNvPicPr>
            <a:picLocks noChangeAspect="1" noChangeArrowheads="1"/>
          </p:cNvPicPr>
          <p:nvPr/>
        </p:nvPicPr>
        <p:blipFill>
          <a:blip r:embed="rId3" cstate="print"/>
          <a:srcRect/>
          <a:stretch>
            <a:fillRect/>
          </a:stretch>
        </p:blipFill>
        <p:spPr bwMode="auto">
          <a:xfrm>
            <a:off x="3660629" y="3200400"/>
            <a:ext cx="3151952" cy="2438400"/>
          </a:xfrm>
          <a:prstGeom prst="rect">
            <a:avLst/>
          </a:prstGeom>
          <a:noFill/>
          <a:ln w="9525">
            <a:noFill/>
            <a:miter lim="800000"/>
            <a:headEnd/>
            <a:tailEnd/>
          </a:ln>
        </p:spPr>
      </p:pic>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rgbClr val="002060"/>
          </a:solidFill>
        </p:grpSpPr>
        <p:sp>
          <p:nvSpPr>
            <p:cNvPr id="6" name="Rectangle 5"/>
            <p:cNvSpPr/>
            <p:nvPr/>
          </p:nvSpPr>
          <p:spPr>
            <a:xfrm>
              <a:off x="0" y="0"/>
              <a:ext cx="457200" cy="9144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496448" y="1834484"/>
              <a:ext cx="1477905" cy="276999"/>
            </a:xfrm>
            <a:prstGeom prst="rect">
              <a:avLst/>
            </a:prstGeom>
            <a:grpFill/>
          </p:spPr>
          <p:txBody>
            <a:bodyPr wrap="none" rtlCol="0">
              <a:spAutoFit/>
            </a:bodyPr>
            <a:lstStyle/>
            <a:p>
              <a:r>
                <a:rPr lang="en-US" sz="1200" b="1" dirty="0" smtClean="0">
                  <a:solidFill>
                    <a:schemeClr val="bg1"/>
                  </a:solidFill>
                </a:rPr>
                <a:t>Classroom Furniture</a:t>
              </a:r>
              <a:endParaRPr lang="en-US" sz="1200" b="1" dirty="0">
                <a:solidFill>
                  <a:schemeClr val="bg1"/>
                </a:solidFill>
              </a:endParaRPr>
            </a:p>
          </p:txBody>
        </p:sp>
      </p:grpSp>
      <p:sp>
        <p:nvSpPr>
          <p:cNvPr id="8" name="Rectangle 7"/>
          <p:cNvSpPr/>
          <p:nvPr/>
        </p:nvSpPr>
        <p:spPr>
          <a:xfrm>
            <a:off x="381000" y="8686800"/>
            <a:ext cx="2209800" cy="274320"/>
          </a:xfrm>
          <a:prstGeom prst="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Classroom Furniture                         16</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4" cstate="print"/>
          <a:srcRect/>
          <a:stretch>
            <a:fillRect/>
          </a:stretch>
        </p:blipFill>
        <p:spPr bwMode="auto">
          <a:xfrm>
            <a:off x="3143250" y="8458200"/>
            <a:ext cx="494015" cy="640080"/>
          </a:xfrm>
          <a:prstGeom prst="rect">
            <a:avLst/>
          </a:prstGeom>
          <a:noFill/>
        </p:spPr>
      </p:pic>
      <p:pic>
        <p:nvPicPr>
          <p:cNvPr id="6147" name="Picture 3" descr="C:\Users\Public\Documents\Adityas\Furniture\Educational\Classroom\contempo3.jpg"/>
          <p:cNvPicPr>
            <a:picLocks noChangeAspect="1" noChangeArrowheads="1"/>
          </p:cNvPicPr>
          <p:nvPr/>
        </p:nvPicPr>
        <p:blipFill>
          <a:blip r:embed="rId5" cstate="print"/>
          <a:srcRect/>
          <a:stretch>
            <a:fillRect/>
          </a:stretch>
        </p:blipFill>
        <p:spPr bwMode="auto">
          <a:xfrm>
            <a:off x="609600" y="609600"/>
            <a:ext cx="2906889" cy="2286000"/>
          </a:xfrm>
          <a:prstGeom prst="rect">
            <a:avLst/>
          </a:prstGeom>
          <a:noFill/>
        </p:spPr>
      </p:pic>
      <p:sp>
        <p:nvSpPr>
          <p:cNvPr id="14" name="TextBox 13"/>
          <p:cNvSpPr txBox="1"/>
          <p:nvPr/>
        </p:nvSpPr>
        <p:spPr>
          <a:xfrm>
            <a:off x="3352800" y="457200"/>
            <a:ext cx="3583169" cy="2677656"/>
          </a:xfrm>
          <a:prstGeom prst="rect">
            <a:avLst/>
          </a:prstGeom>
          <a:noFill/>
        </p:spPr>
        <p:txBody>
          <a:bodyPr wrap="square" rtlCol="0">
            <a:spAutoFit/>
          </a:bodyPr>
          <a:lstStyle/>
          <a:p>
            <a:pPr>
              <a:lnSpc>
                <a:spcPct val="150000"/>
              </a:lnSpc>
              <a:buFont typeface="Arial" pitchFamily="34" charset="0"/>
              <a:buChar char="•"/>
            </a:pPr>
            <a:r>
              <a:rPr lang="en-US" sz="1400" dirty="0" smtClean="0"/>
              <a:t> 1.25” tubular steel frame .</a:t>
            </a:r>
          </a:p>
          <a:p>
            <a:pPr>
              <a:lnSpc>
                <a:spcPct val="150000"/>
              </a:lnSpc>
              <a:buFont typeface="Arial" pitchFamily="34" charset="0"/>
              <a:buChar char="•"/>
            </a:pPr>
            <a:r>
              <a:rPr lang="en-US" sz="1400" dirty="0" smtClean="0"/>
              <a:t> 12mm MDF and 1mm laminated back and seat.</a:t>
            </a:r>
          </a:p>
          <a:p>
            <a:pPr>
              <a:lnSpc>
                <a:spcPct val="150000"/>
              </a:lnSpc>
              <a:buFont typeface="Arial" pitchFamily="34" charset="0"/>
              <a:buChar char="•"/>
            </a:pPr>
            <a:r>
              <a:rPr lang="en-US" sz="1400" dirty="0" smtClean="0"/>
              <a:t> 36” x 24” (5 degree slope) top</a:t>
            </a:r>
          </a:p>
          <a:p>
            <a:pPr>
              <a:lnSpc>
                <a:spcPct val="150000"/>
              </a:lnSpc>
              <a:buFont typeface="Arial" pitchFamily="34" charset="0"/>
              <a:buChar char="•"/>
            </a:pPr>
            <a:r>
              <a:rPr lang="en-US" sz="1400" dirty="0" smtClean="0"/>
              <a:t> High pressure laminate top with t-mold edge. </a:t>
            </a:r>
          </a:p>
          <a:p>
            <a:pPr>
              <a:lnSpc>
                <a:spcPct val="150000"/>
              </a:lnSpc>
              <a:buFont typeface="Arial" pitchFamily="34" charset="0"/>
              <a:buChar char="•"/>
            </a:pPr>
            <a:r>
              <a:rPr lang="en-US" sz="1400" dirty="0" smtClean="0"/>
              <a:t> 18”seat height. </a:t>
            </a:r>
          </a:p>
          <a:p>
            <a:pPr>
              <a:lnSpc>
                <a:spcPct val="150000"/>
              </a:lnSpc>
              <a:buFont typeface="Arial" pitchFamily="34" charset="0"/>
              <a:buChar char="•"/>
            </a:pPr>
            <a:r>
              <a:rPr lang="en-US" sz="1400" dirty="0" smtClean="0"/>
              <a:t> 16” belly clearance. </a:t>
            </a:r>
          </a:p>
          <a:p>
            <a:pPr>
              <a:lnSpc>
                <a:spcPct val="150000"/>
              </a:lnSpc>
            </a:pPr>
            <a:endParaRPr lang="en-US" sz="1400" dirty="0"/>
          </a:p>
        </p:txBody>
      </p:sp>
      <p:sp>
        <p:nvSpPr>
          <p:cNvPr id="17" name="TextBox 16"/>
          <p:cNvSpPr txBox="1"/>
          <p:nvPr/>
        </p:nvSpPr>
        <p:spPr>
          <a:xfrm>
            <a:off x="458969" y="3124200"/>
            <a:ext cx="3886200" cy="2354491"/>
          </a:xfrm>
          <a:prstGeom prst="rect">
            <a:avLst/>
          </a:prstGeom>
          <a:noFill/>
        </p:spPr>
        <p:txBody>
          <a:bodyPr wrap="square" rtlCol="0">
            <a:spAutoFit/>
          </a:bodyPr>
          <a:lstStyle/>
          <a:p>
            <a:pPr>
              <a:lnSpc>
                <a:spcPct val="150000"/>
              </a:lnSpc>
              <a:buFont typeface="Arial" pitchFamily="34" charset="0"/>
              <a:buChar char="•"/>
            </a:pPr>
            <a:r>
              <a:rPr lang="en-US" sz="1400" dirty="0" smtClean="0"/>
              <a:t>0.75” thick, thermoset plastic seats and  backs are scratch-resistant, and easy to clean.</a:t>
            </a:r>
          </a:p>
          <a:p>
            <a:pPr>
              <a:lnSpc>
                <a:spcPct val="150000"/>
              </a:lnSpc>
              <a:buFont typeface="Arial" pitchFamily="34" charset="0"/>
              <a:buChar char="•"/>
            </a:pPr>
            <a:r>
              <a:rPr lang="en-US" sz="1400" dirty="0" smtClean="0"/>
              <a:t> 1.25” tubular steel frame (chrome finish).</a:t>
            </a:r>
          </a:p>
          <a:p>
            <a:pPr>
              <a:lnSpc>
                <a:spcPct val="150000"/>
              </a:lnSpc>
              <a:buFont typeface="Arial" pitchFamily="34" charset="0"/>
              <a:buChar char="•"/>
            </a:pPr>
            <a:r>
              <a:rPr lang="en-US" sz="1400" dirty="0" smtClean="0"/>
              <a:t> 36” x 24” high pressure laminate top (5 degree slope).</a:t>
            </a:r>
          </a:p>
          <a:p>
            <a:pPr>
              <a:lnSpc>
                <a:spcPct val="150000"/>
              </a:lnSpc>
              <a:buFont typeface="Arial" pitchFamily="34" charset="0"/>
              <a:buChar char="•"/>
            </a:pPr>
            <a:r>
              <a:rPr lang="en-US" sz="1400" dirty="0" smtClean="0"/>
              <a:t> 18”seat height. </a:t>
            </a:r>
          </a:p>
          <a:p>
            <a:pPr>
              <a:lnSpc>
                <a:spcPct val="150000"/>
              </a:lnSpc>
              <a:buFont typeface="Arial" pitchFamily="34" charset="0"/>
              <a:buChar char="•"/>
            </a:pPr>
            <a:r>
              <a:rPr lang="en-US" sz="1400" dirty="0" smtClean="0"/>
              <a:t> 16” belly clearance. </a:t>
            </a:r>
          </a:p>
        </p:txBody>
      </p:sp>
      <p:sp>
        <p:nvSpPr>
          <p:cNvPr id="22" name="TextBox 21"/>
          <p:cNvSpPr txBox="1"/>
          <p:nvPr/>
        </p:nvSpPr>
        <p:spPr>
          <a:xfrm>
            <a:off x="2895600" y="5638800"/>
            <a:ext cx="4114800" cy="2354491"/>
          </a:xfrm>
          <a:prstGeom prst="rect">
            <a:avLst/>
          </a:prstGeom>
          <a:noFill/>
        </p:spPr>
        <p:txBody>
          <a:bodyPr wrap="square" rtlCol="0">
            <a:spAutoFit/>
          </a:bodyPr>
          <a:lstStyle/>
          <a:p>
            <a:pPr>
              <a:lnSpc>
                <a:spcPct val="150000"/>
              </a:lnSpc>
              <a:buFont typeface="Arial" pitchFamily="34" charset="0"/>
              <a:buChar char="•"/>
            </a:pPr>
            <a:r>
              <a:rPr lang="en-US" sz="1400" dirty="0" smtClean="0"/>
              <a:t> The strongest combo series.</a:t>
            </a:r>
          </a:p>
          <a:p>
            <a:pPr>
              <a:lnSpc>
                <a:spcPct val="150000"/>
              </a:lnSpc>
              <a:buFont typeface="Arial" pitchFamily="34" charset="0"/>
              <a:buChar char="•"/>
            </a:pPr>
            <a:r>
              <a:rPr lang="en-US" sz="1400" dirty="0" smtClean="0"/>
              <a:t> 1.5” </a:t>
            </a:r>
            <a:r>
              <a:rPr lang="en-US" sz="1400" dirty="0" err="1" smtClean="0"/>
              <a:t>borotik</a:t>
            </a:r>
            <a:r>
              <a:rPr lang="en-US" sz="1400" dirty="0" smtClean="0"/>
              <a:t> panel seats and  back.</a:t>
            </a:r>
          </a:p>
          <a:p>
            <a:pPr>
              <a:lnSpc>
                <a:spcPct val="150000"/>
              </a:lnSpc>
              <a:buFont typeface="Arial" pitchFamily="34" charset="0"/>
              <a:buChar char="•"/>
            </a:pPr>
            <a:r>
              <a:rPr lang="en-US" sz="1400" dirty="0" smtClean="0"/>
              <a:t> 1.25” tubular iron frame (powder coating finish).</a:t>
            </a:r>
          </a:p>
          <a:p>
            <a:pPr>
              <a:lnSpc>
                <a:spcPct val="150000"/>
              </a:lnSpc>
              <a:buFont typeface="Arial" pitchFamily="34" charset="0"/>
              <a:buChar char="•"/>
            </a:pPr>
            <a:r>
              <a:rPr lang="en-US" sz="1400" dirty="0" smtClean="0"/>
              <a:t> 36” x 24” high pressure Plywood with laminate top (5 degree slope).</a:t>
            </a:r>
          </a:p>
          <a:p>
            <a:pPr>
              <a:lnSpc>
                <a:spcPct val="150000"/>
              </a:lnSpc>
              <a:buFont typeface="Arial" pitchFamily="34" charset="0"/>
              <a:buChar char="•"/>
            </a:pPr>
            <a:r>
              <a:rPr lang="en-US" sz="1400" dirty="0" smtClean="0"/>
              <a:t> 18”seat height. </a:t>
            </a:r>
          </a:p>
          <a:p>
            <a:pPr>
              <a:lnSpc>
                <a:spcPct val="150000"/>
              </a:lnSpc>
              <a:buFont typeface="Arial" pitchFamily="34" charset="0"/>
              <a:buChar char="•"/>
            </a:pPr>
            <a:r>
              <a:rPr lang="en-US" sz="1400" dirty="0" smtClean="0"/>
              <a:t> Steel wire mesh  book basket.</a:t>
            </a:r>
          </a:p>
        </p:txBody>
      </p:sp>
      <p:sp>
        <p:nvSpPr>
          <p:cNvPr id="23" name="TextBox 22"/>
          <p:cNvSpPr txBox="1"/>
          <p:nvPr/>
        </p:nvSpPr>
        <p:spPr>
          <a:xfrm>
            <a:off x="2941992" y="0"/>
            <a:ext cx="3916008" cy="400110"/>
          </a:xfrm>
          <a:prstGeom prst="rect">
            <a:avLst/>
          </a:prstGeom>
          <a:noFill/>
        </p:spPr>
        <p:txBody>
          <a:bodyPr wrap="none" rtlCol="0">
            <a:spAutoFit/>
          </a:bodyPr>
          <a:lstStyle/>
          <a:p>
            <a:pPr algn="r"/>
            <a:r>
              <a:rPr lang="en-US" sz="2000" b="1" dirty="0" smtClean="0"/>
              <a:t>1100 SERIES COMBO DOUBLE DESK</a:t>
            </a:r>
            <a:endParaRPr lang="en-US" sz="2000" b="1" dirty="0"/>
          </a:p>
        </p:txBody>
      </p:sp>
      <p:sp>
        <p:nvSpPr>
          <p:cNvPr id="24" name="Rectangle 23"/>
          <p:cNvSpPr/>
          <p:nvPr/>
        </p:nvSpPr>
        <p:spPr>
          <a:xfrm rot="10800000" flipV="1">
            <a:off x="1905000" y="25908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DD 1101</a:t>
            </a:r>
            <a:endParaRPr lang="en-US" sz="1400" b="1" dirty="0">
              <a:solidFill>
                <a:schemeClr val="bg1">
                  <a:lumMod val="50000"/>
                </a:schemeClr>
              </a:solidFill>
            </a:endParaRPr>
          </a:p>
        </p:txBody>
      </p:sp>
      <p:sp>
        <p:nvSpPr>
          <p:cNvPr id="25" name="Rectangle 24"/>
          <p:cNvSpPr/>
          <p:nvPr/>
        </p:nvSpPr>
        <p:spPr>
          <a:xfrm rot="10800000" flipV="1">
            <a:off x="4267200" y="51816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DD 1102</a:t>
            </a:r>
            <a:endParaRPr lang="en-US" sz="1400" b="1" dirty="0">
              <a:solidFill>
                <a:schemeClr val="bg1">
                  <a:lumMod val="50000"/>
                </a:schemeClr>
              </a:solidFill>
            </a:endParaRPr>
          </a:p>
        </p:txBody>
      </p:sp>
      <p:sp>
        <p:nvSpPr>
          <p:cNvPr id="26" name="Rectangle 25"/>
          <p:cNvSpPr/>
          <p:nvPr/>
        </p:nvSpPr>
        <p:spPr>
          <a:xfrm rot="10800000" flipV="1">
            <a:off x="1524000" y="76200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DD 1103</a:t>
            </a:r>
            <a:endParaRPr lang="en-US" sz="1400" b="1" dirty="0">
              <a:solidFill>
                <a:schemeClr val="bg1">
                  <a:lumMod val="50000"/>
                </a:schemeClr>
              </a:solidFill>
            </a:endParaRPr>
          </a:p>
        </p:txBody>
      </p:sp>
      <p:grpSp>
        <p:nvGrpSpPr>
          <p:cNvPr id="18" name="Group 11"/>
          <p:cNvGrpSpPr/>
          <p:nvPr/>
        </p:nvGrpSpPr>
        <p:grpSpPr>
          <a:xfrm>
            <a:off x="1200150" y="8115300"/>
            <a:ext cx="4495800" cy="304800"/>
            <a:chOff x="533400" y="7829550"/>
            <a:chExt cx="4495800" cy="304800"/>
          </a:xfrm>
        </p:grpSpPr>
        <p:sp>
          <p:nvSpPr>
            <p:cNvPr id="19" name="Rounded Rectangle 18"/>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0" name="Rounded Rectangle 19"/>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1" name="Rounded Rectangle 20"/>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sp>
        <p:nvSpPr>
          <p:cNvPr id="27" name="Rectangle 26"/>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800" y="0"/>
            <a:ext cx="457200" cy="9144000"/>
            <a:chOff x="0" y="0"/>
            <a:chExt cx="457200" cy="9144000"/>
          </a:xfrm>
          <a:solidFill>
            <a:srgbClr val="002060"/>
          </a:solidFill>
        </p:grpSpPr>
        <p:sp>
          <p:nvSpPr>
            <p:cNvPr id="6" name="Rectangle 5"/>
            <p:cNvSpPr/>
            <p:nvPr/>
          </p:nvSpPr>
          <p:spPr>
            <a:xfrm>
              <a:off x="0" y="0"/>
              <a:ext cx="457200" cy="9144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496448" y="1834484"/>
              <a:ext cx="1477905" cy="276999"/>
            </a:xfrm>
            <a:prstGeom prst="rect">
              <a:avLst/>
            </a:prstGeom>
            <a:grpFill/>
          </p:spPr>
          <p:txBody>
            <a:bodyPr wrap="none" rtlCol="0">
              <a:spAutoFit/>
            </a:bodyPr>
            <a:lstStyle/>
            <a:p>
              <a:r>
                <a:rPr lang="en-US" sz="1200" b="1" dirty="0" smtClean="0">
                  <a:solidFill>
                    <a:schemeClr val="bg1"/>
                  </a:solidFill>
                </a:rPr>
                <a:t>Classroom Furniture</a:t>
              </a:r>
              <a:endParaRPr lang="en-US" sz="1200" b="1" dirty="0">
                <a:solidFill>
                  <a:schemeClr val="bg1"/>
                </a:solidFill>
              </a:endParaRPr>
            </a:p>
          </p:txBody>
        </p:sp>
      </p:grpSp>
      <p:sp>
        <p:nvSpPr>
          <p:cNvPr id="8" name="Rectangle 7"/>
          <p:cNvSpPr/>
          <p:nvPr/>
        </p:nvSpPr>
        <p:spPr>
          <a:xfrm>
            <a:off x="4191000" y="8686800"/>
            <a:ext cx="2209800" cy="274320"/>
          </a:xfrm>
          <a:prstGeom prst="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17                       Classroom Furniture</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2" cstate="print"/>
          <a:srcRect/>
          <a:stretch>
            <a:fillRect/>
          </a:stretch>
        </p:blipFill>
        <p:spPr bwMode="auto">
          <a:xfrm>
            <a:off x="3143250" y="8458200"/>
            <a:ext cx="494015" cy="640080"/>
          </a:xfrm>
          <a:prstGeom prst="rect">
            <a:avLst/>
          </a:prstGeom>
          <a:noFill/>
        </p:spPr>
      </p:pic>
      <p:grpSp>
        <p:nvGrpSpPr>
          <p:cNvPr id="22" name="Group 21"/>
          <p:cNvGrpSpPr/>
          <p:nvPr/>
        </p:nvGrpSpPr>
        <p:grpSpPr>
          <a:xfrm>
            <a:off x="38100" y="457200"/>
            <a:ext cx="6362700" cy="2819400"/>
            <a:chOff x="38100" y="457200"/>
            <a:chExt cx="6362700" cy="2819400"/>
          </a:xfrm>
        </p:grpSpPr>
        <p:pic>
          <p:nvPicPr>
            <p:cNvPr id="5121" name="Picture 1" descr="C:\Users\Public\Documents\Adityas\Furniture\Educational\Classroom\contempo5.jpg"/>
            <p:cNvPicPr>
              <a:picLocks noChangeAspect="1" noChangeArrowheads="1"/>
            </p:cNvPicPr>
            <p:nvPr/>
          </p:nvPicPr>
          <p:blipFill>
            <a:blip r:embed="rId3" cstate="print"/>
            <a:srcRect/>
            <a:stretch>
              <a:fillRect/>
            </a:stretch>
          </p:blipFill>
          <p:spPr bwMode="auto">
            <a:xfrm>
              <a:off x="38100" y="533400"/>
              <a:ext cx="1989179" cy="2743200"/>
            </a:xfrm>
            <a:prstGeom prst="rect">
              <a:avLst/>
            </a:prstGeom>
            <a:noFill/>
          </p:spPr>
        </p:pic>
        <p:sp>
          <p:nvSpPr>
            <p:cNvPr id="13" name="TextBox 12"/>
            <p:cNvSpPr txBox="1"/>
            <p:nvPr/>
          </p:nvSpPr>
          <p:spPr>
            <a:xfrm>
              <a:off x="1905000" y="457200"/>
              <a:ext cx="4495800" cy="2677656"/>
            </a:xfrm>
            <a:prstGeom prst="rect">
              <a:avLst/>
            </a:prstGeom>
            <a:noFill/>
          </p:spPr>
          <p:txBody>
            <a:bodyPr wrap="square" rtlCol="0">
              <a:spAutoFit/>
            </a:bodyPr>
            <a:lstStyle/>
            <a:p>
              <a:pPr>
                <a:lnSpc>
                  <a:spcPct val="150000"/>
                </a:lnSpc>
                <a:buFont typeface="Arial" pitchFamily="34" charset="0"/>
                <a:buChar char="•"/>
              </a:pPr>
              <a:r>
                <a:rPr lang="en-US" sz="1400" dirty="0" smtClean="0"/>
                <a:t> 1.25” tubular steel frame (powder coating finish).</a:t>
              </a:r>
            </a:p>
            <a:p>
              <a:pPr>
                <a:lnSpc>
                  <a:spcPct val="150000"/>
                </a:lnSpc>
                <a:buFont typeface="Arial" pitchFamily="34" charset="0"/>
                <a:buChar char="•"/>
              </a:pPr>
              <a:r>
                <a:rPr lang="en-US" sz="1400" dirty="0" smtClean="0"/>
                <a:t> 0.75” thick, thermoset plastic seats and  backs are scratch-resistant.</a:t>
              </a:r>
            </a:p>
            <a:p>
              <a:pPr>
                <a:lnSpc>
                  <a:spcPct val="150000"/>
                </a:lnSpc>
                <a:buFont typeface="Arial" pitchFamily="34" charset="0"/>
                <a:buChar char="•"/>
              </a:pPr>
              <a:r>
                <a:rPr lang="en-US" sz="1400" dirty="0" smtClean="0"/>
                <a:t> 8mm detachable upholstered cushion on seat</a:t>
              </a:r>
            </a:p>
            <a:p>
              <a:pPr>
                <a:lnSpc>
                  <a:spcPct val="150000"/>
                </a:lnSpc>
                <a:buFont typeface="Arial" pitchFamily="34" charset="0"/>
                <a:buChar char="•"/>
              </a:pPr>
              <a:r>
                <a:rPr lang="en-US" sz="1400" dirty="0" smtClean="0"/>
                <a:t> High pressure laminate top with t-mold edge writing pad</a:t>
              </a:r>
            </a:p>
            <a:p>
              <a:pPr>
                <a:lnSpc>
                  <a:spcPct val="150000"/>
                </a:lnSpc>
                <a:buFont typeface="Arial" pitchFamily="34" charset="0"/>
                <a:buChar char="•"/>
              </a:pPr>
              <a:r>
                <a:rPr lang="en-US" sz="1400" dirty="0" smtClean="0"/>
                <a:t> 18”seat height. </a:t>
              </a:r>
            </a:p>
            <a:p>
              <a:pPr>
                <a:lnSpc>
                  <a:spcPct val="150000"/>
                </a:lnSpc>
                <a:buFont typeface="Arial" pitchFamily="34" charset="0"/>
                <a:buChar char="•"/>
              </a:pPr>
              <a:r>
                <a:rPr lang="en-US" sz="1400" dirty="0" smtClean="0"/>
                <a:t> 16” belly clearance. </a:t>
              </a:r>
            </a:p>
            <a:p>
              <a:pPr>
                <a:lnSpc>
                  <a:spcPct val="150000"/>
                </a:lnSpc>
              </a:pPr>
              <a:endParaRPr lang="en-US" sz="1400" dirty="0"/>
            </a:p>
          </p:txBody>
        </p:sp>
      </p:grpSp>
      <p:grpSp>
        <p:nvGrpSpPr>
          <p:cNvPr id="23" name="Group 22"/>
          <p:cNvGrpSpPr/>
          <p:nvPr/>
        </p:nvGrpSpPr>
        <p:grpSpPr>
          <a:xfrm>
            <a:off x="76200" y="2971800"/>
            <a:ext cx="6324600" cy="2743200"/>
            <a:chOff x="152400" y="3124200"/>
            <a:chExt cx="6324600" cy="2743200"/>
          </a:xfrm>
        </p:grpSpPr>
        <p:pic>
          <p:nvPicPr>
            <p:cNvPr id="5122" name="Picture 2" descr="C:\Users\Public\Documents\Adityas\Furniture\Educational\Classroom\contempo4.jpg"/>
            <p:cNvPicPr>
              <a:picLocks noChangeAspect="1" noChangeArrowheads="1"/>
            </p:cNvPicPr>
            <p:nvPr/>
          </p:nvPicPr>
          <p:blipFill>
            <a:blip r:embed="rId4" cstate="print"/>
            <a:srcRect/>
            <a:stretch>
              <a:fillRect/>
            </a:stretch>
          </p:blipFill>
          <p:spPr bwMode="auto">
            <a:xfrm flipH="1">
              <a:off x="4493072" y="3124200"/>
              <a:ext cx="1983928" cy="2743200"/>
            </a:xfrm>
            <a:prstGeom prst="rect">
              <a:avLst/>
            </a:prstGeom>
            <a:noFill/>
          </p:spPr>
        </p:pic>
        <p:sp>
          <p:nvSpPr>
            <p:cNvPr id="17" name="TextBox 16"/>
            <p:cNvSpPr txBox="1"/>
            <p:nvPr/>
          </p:nvSpPr>
          <p:spPr>
            <a:xfrm>
              <a:off x="152400" y="3436709"/>
              <a:ext cx="5255611" cy="2354491"/>
            </a:xfrm>
            <a:prstGeom prst="rect">
              <a:avLst/>
            </a:prstGeom>
            <a:noFill/>
          </p:spPr>
          <p:txBody>
            <a:bodyPr wrap="square" rtlCol="0">
              <a:spAutoFit/>
            </a:bodyPr>
            <a:lstStyle/>
            <a:p>
              <a:pPr>
                <a:lnSpc>
                  <a:spcPct val="150000"/>
                </a:lnSpc>
                <a:buFont typeface="Arial" pitchFamily="34" charset="0"/>
                <a:buChar char="•"/>
              </a:pPr>
              <a:r>
                <a:rPr lang="en-US" sz="1400" dirty="0" smtClean="0"/>
                <a:t> 1.25” tubular steel frame (chrome finish).</a:t>
              </a:r>
            </a:p>
            <a:p>
              <a:pPr>
                <a:lnSpc>
                  <a:spcPct val="150000"/>
                </a:lnSpc>
                <a:buFont typeface="Arial" pitchFamily="34" charset="0"/>
                <a:buChar char="•"/>
              </a:pPr>
              <a:r>
                <a:rPr lang="en-US" sz="1400" dirty="0" smtClean="0"/>
                <a:t> 0.75” thick thermoset plastic seats and  backs are scratch-resistant.</a:t>
              </a:r>
            </a:p>
            <a:p>
              <a:pPr>
                <a:lnSpc>
                  <a:spcPct val="150000"/>
                </a:lnSpc>
                <a:buFont typeface="Arial" pitchFamily="34" charset="0"/>
                <a:buChar char="•"/>
              </a:pPr>
              <a:r>
                <a:rPr lang="en-US" sz="1400" dirty="0" smtClean="0"/>
                <a:t> 8mm detachable upholstered cushion on seat</a:t>
              </a:r>
            </a:p>
            <a:p>
              <a:pPr>
                <a:lnSpc>
                  <a:spcPct val="150000"/>
                </a:lnSpc>
                <a:buFont typeface="Arial" pitchFamily="34" charset="0"/>
                <a:buChar char="•"/>
              </a:pPr>
              <a:r>
                <a:rPr lang="en-US" sz="1400" dirty="0" smtClean="0"/>
                <a:t> Thermoset plastic writing pad.</a:t>
              </a:r>
            </a:p>
            <a:p>
              <a:pPr>
                <a:lnSpc>
                  <a:spcPct val="150000"/>
                </a:lnSpc>
                <a:buFont typeface="Arial" pitchFamily="34" charset="0"/>
                <a:buChar char="•"/>
              </a:pPr>
              <a:r>
                <a:rPr lang="en-US" sz="1400" dirty="0" smtClean="0"/>
                <a:t> 18”seat height. </a:t>
              </a:r>
            </a:p>
            <a:p>
              <a:pPr>
                <a:lnSpc>
                  <a:spcPct val="150000"/>
                </a:lnSpc>
                <a:buFont typeface="Arial" pitchFamily="34" charset="0"/>
                <a:buChar char="•"/>
              </a:pPr>
              <a:r>
                <a:rPr lang="en-US" sz="1400" dirty="0" smtClean="0"/>
                <a:t> 16” belly clearance. </a:t>
              </a:r>
            </a:p>
            <a:p>
              <a:pPr>
                <a:lnSpc>
                  <a:spcPct val="150000"/>
                </a:lnSpc>
              </a:pPr>
              <a:endParaRPr lang="en-US" sz="1400" dirty="0"/>
            </a:p>
          </p:txBody>
        </p:sp>
      </p:grpSp>
      <p:sp>
        <p:nvSpPr>
          <p:cNvPr id="21" name="TextBox 20"/>
          <p:cNvSpPr txBox="1"/>
          <p:nvPr/>
        </p:nvSpPr>
        <p:spPr>
          <a:xfrm>
            <a:off x="18359" y="0"/>
            <a:ext cx="3715441" cy="400110"/>
          </a:xfrm>
          <a:prstGeom prst="rect">
            <a:avLst/>
          </a:prstGeom>
          <a:noFill/>
        </p:spPr>
        <p:txBody>
          <a:bodyPr wrap="none" rtlCol="0">
            <a:spAutoFit/>
          </a:bodyPr>
          <a:lstStyle/>
          <a:p>
            <a:pPr algn="r"/>
            <a:r>
              <a:rPr lang="en-US" sz="2000" b="1" dirty="0" smtClean="0"/>
              <a:t>1200 SERIES WRITING PAD CHAIR</a:t>
            </a:r>
            <a:endParaRPr lang="en-US" sz="2000" b="1" dirty="0"/>
          </a:p>
        </p:txBody>
      </p:sp>
      <p:sp>
        <p:nvSpPr>
          <p:cNvPr id="28" name="TextBox 27"/>
          <p:cNvSpPr txBox="1"/>
          <p:nvPr/>
        </p:nvSpPr>
        <p:spPr>
          <a:xfrm>
            <a:off x="2209800" y="5638800"/>
            <a:ext cx="4724400" cy="2354491"/>
          </a:xfrm>
          <a:prstGeom prst="rect">
            <a:avLst/>
          </a:prstGeom>
          <a:noFill/>
        </p:spPr>
        <p:txBody>
          <a:bodyPr wrap="square" rtlCol="0">
            <a:spAutoFit/>
          </a:bodyPr>
          <a:lstStyle/>
          <a:p>
            <a:pPr>
              <a:lnSpc>
                <a:spcPct val="150000"/>
              </a:lnSpc>
              <a:buFont typeface="Arial" pitchFamily="34" charset="0"/>
              <a:buChar char="•"/>
            </a:pPr>
            <a:r>
              <a:rPr lang="en-US" sz="1400" dirty="0" smtClean="0"/>
              <a:t> 1.25” tubular steel frame with chrome finish</a:t>
            </a:r>
          </a:p>
          <a:p>
            <a:pPr>
              <a:lnSpc>
                <a:spcPct val="150000"/>
              </a:lnSpc>
              <a:buFont typeface="Arial" pitchFamily="34" charset="0"/>
              <a:buChar char="•"/>
            </a:pPr>
            <a:r>
              <a:rPr lang="en-US" sz="1400" dirty="0" smtClean="0"/>
              <a:t>  0.75” thick, thermoset plastic back is scratch-resistant.</a:t>
            </a:r>
          </a:p>
          <a:p>
            <a:pPr>
              <a:lnSpc>
                <a:spcPct val="150000"/>
              </a:lnSpc>
              <a:buFont typeface="Arial" pitchFamily="34" charset="0"/>
              <a:buChar char="•"/>
            </a:pPr>
            <a:r>
              <a:rPr lang="en-US" sz="1400" dirty="0" smtClean="0"/>
              <a:t> 8mm upholstered cushioned seat.</a:t>
            </a:r>
          </a:p>
          <a:p>
            <a:pPr>
              <a:lnSpc>
                <a:spcPct val="150000"/>
              </a:lnSpc>
              <a:buFont typeface="Arial" pitchFamily="34" charset="0"/>
              <a:buChar char="•"/>
            </a:pPr>
            <a:r>
              <a:rPr lang="en-US" sz="1400" dirty="0" smtClean="0"/>
              <a:t> High pressure propylene  </a:t>
            </a:r>
            <a:r>
              <a:rPr lang="en-US" sz="1400" dirty="0" err="1" smtClean="0"/>
              <a:t>turnable</a:t>
            </a:r>
            <a:r>
              <a:rPr lang="en-US" sz="1400" dirty="0" smtClean="0"/>
              <a:t> writing pad</a:t>
            </a:r>
          </a:p>
          <a:p>
            <a:pPr>
              <a:lnSpc>
                <a:spcPct val="150000"/>
              </a:lnSpc>
              <a:buFont typeface="Arial" pitchFamily="34" charset="0"/>
              <a:buChar char="•"/>
            </a:pPr>
            <a:r>
              <a:rPr lang="en-US" sz="1400" dirty="0" smtClean="0"/>
              <a:t> 18”seat height. </a:t>
            </a:r>
          </a:p>
          <a:p>
            <a:pPr>
              <a:lnSpc>
                <a:spcPct val="150000"/>
              </a:lnSpc>
              <a:buFont typeface="Arial" pitchFamily="34" charset="0"/>
              <a:buChar char="•"/>
            </a:pPr>
            <a:r>
              <a:rPr lang="en-US" sz="1400" dirty="0" smtClean="0"/>
              <a:t> 16” belly clearance. </a:t>
            </a:r>
          </a:p>
          <a:p>
            <a:pPr>
              <a:lnSpc>
                <a:spcPct val="150000"/>
              </a:lnSpc>
            </a:pPr>
            <a:endParaRPr lang="en-US" sz="1400" dirty="0"/>
          </a:p>
        </p:txBody>
      </p:sp>
      <p:sp>
        <p:nvSpPr>
          <p:cNvPr id="29" name="Rectangle 28"/>
          <p:cNvSpPr/>
          <p:nvPr/>
        </p:nvSpPr>
        <p:spPr>
          <a:xfrm rot="10800000" flipV="1">
            <a:off x="609600" y="2895601"/>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WC 1201</a:t>
            </a:r>
            <a:endParaRPr lang="en-US" sz="1400" b="1" dirty="0">
              <a:solidFill>
                <a:schemeClr val="bg1">
                  <a:lumMod val="50000"/>
                </a:schemeClr>
              </a:solidFill>
            </a:endParaRPr>
          </a:p>
        </p:txBody>
      </p:sp>
      <p:sp>
        <p:nvSpPr>
          <p:cNvPr id="30" name="Rectangle 29"/>
          <p:cNvSpPr/>
          <p:nvPr/>
        </p:nvSpPr>
        <p:spPr>
          <a:xfrm rot="10800000" flipV="1">
            <a:off x="4724401" y="51816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WC 1202</a:t>
            </a:r>
            <a:endParaRPr lang="en-US" sz="1400" b="1" dirty="0">
              <a:solidFill>
                <a:schemeClr val="bg1">
                  <a:lumMod val="50000"/>
                </a:schemeClr>
              </a:solidFill>
            </a:endParaRPr>
          </a:p>
        </p:txBody>
      </p:sp>
      <p:grpSp>
        <p:nvGrpSpPr>
          <p:cNvPr id="32" name="Group 31"/>
          <p:cNvGrpSpPr/>
          <p:nvPr/>
        </p:nvGrpSpPr>
        <p:grpSpPr>
          <a:xfrm>
            <a:off x="228600" y="5181600"/>
            <a:ext cx="2103120" cy="2743200"/>
            <a:chOff x="228600" y="5562600"/>
            <a:chExt cx="2103120" cy="2743200"/>
          </a:xfrm>
        </p:grpSpPr>
        <p:pic>
          <p:nvPicPr>
            <p:cNvPr id="25" name="Picture 3" descr="C:\Users\Public\Documents\Adityas\Furniture\Educational\Classroom\Contempo\contempo11.jpg"/>
            <p:cNvPicPr>
              <a:picLocks noChangeAspect="1" noChangeArrowheads="1"/>
            </p:cNvPicPr>
            <p:nvPr/>
          </p:nvPicPr>
          <p:blipFill>
            <a:blip r:embed="rId5" cstate="print"/>
            <a:srcRect/>
            <a:stretch>
              <a:fillRect/>
            </a:stretch>
          </p:blipFill>
          <p:spPr bwMode="auto">
            <a:xfrm flipH="1">
              <a:off x="228600" y="5562600"/>
              <a:ext cx="2103120" cy="2743200"/>
            </a:xfrm>
            <a:prstGeom prst="rect">
              <a:avLst/>
            </a:prstGeom>
            <a:noFill/>
          </p:spPr>
        </p:pic>
        <p:sp>
          <p:nvSpPr>
            <p:cNvPr id="31" name="Rectangle 30"/>
            <p:cNvSpPr/>
            <p:nvPr/>
          </p:nvSpPr>
          <p:spPr>
            <a:xfrm rot="10800000" flipV="1">
              <a:off x="457200" y="8077201"/>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WC 1203</a:t>
              </a:r>
              <a:endParaRPr lang="en-US" sz="1400" b="1" dirty="0">
                <a:solidFill>
                  <a:schemeClr val="bg1">
                    <a:lumMod val="50000"/>
                  </a:schemeClr>
                </a:solidFill>
              </a:endParaRPr>
            </a:p>
          </p:txBody>
        </p:sp>
      </p:grpSp>
      <p:grpSp>
        <p:nvGrpSpPr>
          <p:cNvPr id="20" name="Group 11"/>
          <p:cNvGrpSpPr/>
          <p:nvPr/>
        </p:nvGrpSpPr>
        <p:grpSpPr>
          <a:xfrm>
            <a:off x="1200150" y="8115300"/>
            <a:ext cx="4495800" cy="304800"/>
            <a:chOff x="533400" y="7829550"/>
            <a:chExt cx="4495800" cy="304800"/>
          </a:xfrm>
        </p:grpSpPr>
        <p:sp>
          <p:nvSpPr>
            <p:cNvPr id="24" name="Rounded Rectangle 23"/>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6" name="Rounded Rectangle 25"/>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 </a:t>
              </a:r>
              <a:r>
                <a:rPr lang="en-US" sz="1400" b="1" dirty="0" smtClean="0"/>
                <a:t>yr guarantee</a:t>
              </a:r>
              <a:endParaRPr lang="en-US" sz="1400" b="1" dirty="0"/>
            </a:p>
          </p:txBody>
        </p:sp>
        <p:sp>
          <p:nvSpPr>
            <p:cNvPr id="27" name="Rounded Rectangle 26"/>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sp>
        <p:nvSpPr>
          <p:cNvPr id="33" name="Rectangle 32"/>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rgbClr val="002060"/>
          </a:solidFill>
        </p:grpSpPr>
        <p:sp>
          <p:nvSpPr>
            <p:cNvPr id="6" name="Rectangle 5"/>
            <p:cNvSpPr/>
            <p:nvPr/>
          </p:nvSpPr>
          <p:spPr>
            <a:xfrm>
              <a:off x="0" y="0"/>
              <a:ext cx="457200" cy="9144000"/>
            </a:xfrm>
            <a:prstGeom prst="rect">
              <a:avLst/>
            </a:prstGeom>
            <a:grpFill/>
            <a:ln>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496448" y="1853534"/>
              <a:ext cx="1477905" cy="276999"/>
            </a:xfrm>
            <a:prstGeom prst="rect">
              <a:avLst/>
            </a:prstGeom>
            <a:grpFill/>
            <a:ln>
              <a:solidFill>
                <a:srgbClr val="002060"/>
              </a:solidFill>
            </a:ln>
          </p:spPr>
          <p:txBody>
            <a:bodyPr wrap="none" rtlCol="0">
              <a:spAutoFit/>
            </a:bodyPr>
            <a:lstStyle/>
            <a:p>
              <a:r>
                <a:rPr lang="en-US" sz="1200" b="1" dirty="0" smtClean="0">
                  <a:solidFill>
                    <a:schemeClr val="bg1"/>
                  </a:solidFill>
                </a:rPr>
                <a:t>Classroom Furniture</a:t>
              </a:r>
              <a:endParaRPr lang="en-US" sz="1200" b="1" dirty="0">
                <a:solidFill>
                  <a:schemeClr val="bg1"/>
                </a:solidFill>
              </a:endParaRPr>
            </a:p>
          </p:txBody>
        </p:sp>
      </p:grpSp>
      <p:sp>
        <p:nvSpPr>
          <p:cNvPr id="8" name="Rectangle 7"/>
          <p:cNvSpPr/>
          <p:nvPr/>
        </p:nvSpPr>
        <p:spPr>
          <a:xfrm>
            <a:off x="399661" y="8686800"/>
            <a:ext cx="2209800" cy="274320"/>
          </a:xfrm>
          <a:prstGeom prst="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Classroom Furniture                        18</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2" cstate="print"/>
          <a:srcRect/>
          <a:stretch>
            <a:fillRect/>
          </a:stretch>
        </p:blipFill>
        <p:spPr bwMode="auto">
          <a:xfrm>
            <a:off x="3143250" y="8458200"/>
            <a:ext cx="494015" cy="640080"/>
          </a:xfrm>
          <a:prstGeom prst="rect">
            <a:avLst/>
          </a:prstGeom>
          <a:noFill/>
        </p:spPr>
      </p:pic>
      <p:pic>
        <p:nvPicPr>
          <p:cNvPr id="4098" name="Picture 2" descr="C:\Users\Public\Documents\Adityas\Furniture\Educational\Classroom\contempo7.jpg"/>
          <p:cNvPicPr>
            <a:picLocks noChangeAspect="1" noChangeArrowheads="1"/>
          </p:cNvPicPr>
          <p:nvPr/>
        </p:nvPicPr>
        <p:blipFill>
          <a:blip r:embed="rId3" cstate="print"/>
          <a:srcRect/>
          <a:stretch>
            <a:fillRect/>
          </a:stretch>
        </p:blipFill>
        <p:spPr bwMode="auto">
          <a:xfrm>
            <a:off x="4343400" y="2857500"/>
            <a:ext cx="2286000" cy="2857500"/>
          </a:xfrm>
          <a:prstGeom prst="rect">
            <a:avLst/>
          </a:prstGeom>
          <a:noFill/>
        </p:spPr>
      </p:pic>
      <p:pic>
        <p:nvPicPr>
          <p:cNvPr id="4099" name="Picture 3" descr="C:\Users\Public\Documents\Adityas\Furniture\Educational\Classroom\contempo8.jpg"/>
          <p:cNvPicPr>
            <a:picLocks noChangeAspect="1" noChangeArrowheads="1"/>
          </p:cNvPicPr>
          <p:nvPr/>
        </p:nvPicPr>
        <p:blipFill>
          <a:blip r:embed="rId4" cstate="print"/>
          <a:srcRect/>
          <a:stretch>
            <a:fillRect/>
          </a:stretch>
        </p:blipFill>
        <p:spPr bwMode="auto">
          <a:xfrm flipH="1">
            <a:off x="533400" y="5486400"/>
            <a:ext cx="2119680" cy="2651760"/>
          </a:xfrm>
          <a:prstGeom prst="rect">
            <a:avLst/>
          </a:prstGeom>
          <a:noFill/>
        </p:spPr>
      </p:pic>
      <p:pic>
        <p:nvPicPr>
          <p:cNvPr id="4097" name="Picture 1" descr="C:\Users\Public\Documents\Adityas\Furniture\Educational\Classroom\contempo2.jpg"/>
          <p:cNvPicPr>
            <a:picLocks noChangeAspect="1" noChangeArrowheads="1"/>
          </p:cNvPicPr>
          <p:nvPr/>
        </p:nvPicPr>
        <p:blipFill>
          <a:blip r:embed="rId5" cstate="print"/>
          <a:srcRect/>
          <a:stretch>
            <a:fillRect/>
          </a:stretch>
        </p:blipFill>
        <p:spPr bwMode="auto">
          <a:xfrm>
            <a:off x="513206" y="762000"/>
            <a:ext cx="2306194" cy="2286000"/>
          </a:xfrm>
          <a:prstGeom prst="rect">
            <a:avLst/>
          </a:prstGeom>
          <a:noFill/>
        </p:spPr>
      </p:pic>
      <p:sp>
        <p:nvSpPr>
          <p:cNvPr id="13" name="TextBox 12"/>
          <p:cNvSpPr txBox="1"/>
          <p:nvPr/>
        </p:nvSpPr>
        <p:spPr>
          <a:xfrm>
            <a:off x="2743200" y="522744"/>
            <a:ext cx="4191000" cy="2677656"/>
          </a:xfrm>
          <a:prstGeom prst="rect">
            <a:avLst/>
          </a:prstGeom>
          <a:noFill/>
        </p:spPr>
        <p:txBody>
          <a:bodyPr wrap="square" rtlCol="0">
            <a:spAutoFit/>
          </a:bodyPr>
          <a:lstStyle/>
          <a:p>
            <a:pPr>
              <a:lnSpc>
                <a:spcPct val="150000"/>
              </a:lnSpc>
              <a:buFont typeface="Arial" pitchFamily="34" charset="0"/>
              <a:buChar char="•"/>
            </a:pPr>
            <a:r>
              <a:rPr lang="en-US" sz="1400" dirty="0" smtClean="0"/>
              <a:t> Double entry design for easy access.</a:t>
            </a:r>
          </a:p>
          <a:p>
            <a:pPr>
              <a:lnSpc>
                <a:spcPct val="150000"/>
              </a:lnSpc>
              <a:buFont typeface="Arial" pitchFamily="34" charset="0"/>
              <a:buChar char="•"/>
            </a:pPr>
            <a:r>
              <a:rPr lang="en-US" sz="1400" dirty="0" smtClean="0"/>
              <a:t> Sled base is perfect for carpeted areas.</a:t>
            </a:r>
          </a:p>
          <a:p>
            <a:pPr>
              <a:lnSpc>
                <a:spcPct val="150000"/>
              </a:lnSpc>
              <a:buFont typeface="Arial" pitchFamily="34" charset="0"/>
              <a:buChar char="•"/>
            </a:pPr>
            <a:r>
              <a:rPr lang="en-US" sz="1400" dirty="0" smtClean="0"/>
              <a:t> 0.75” thick, thermoset plastic seats  are scratch-resistant, and easy to clean.</a:t>
            </a:r>
          </a:p>
          <a:p>
            <a:pPr>
              <a:lnSpc>
                <a:spcPct val="150000"/>
              </a:lnSpc>
              <a:buFont typeface="Arial" pitchFamily="34" charset="0"/>
              <a:buChar char="•"/>
            </a:pPr>
            <a:r>
              <a:rPr lang="en-US" sz="1400" dirty="0" smtClean="0"/>
              <a:t> Heavy duty 1.25” tubular steel frame (chrome finish).</a:t>
            </a:r>
          </a:p>
          <a:p>
            <a:pPr>
              <a:lnSpc>
                <a:spcPct val="150000"/>
              </a:lnSpc>
              <a:buFont typeface="Arial" pitchFamily="34" charset="0"/>
              <a:buChar char="•"/>
            </a:pPr>
            <a:r>
              <a:rPr lang="en-US" sz="1400" dirty="0" smtClean="0"/>
              <a:t> 16” x 24” high pressure laminate top with t-mold edge (5 degree slope).</a:t>
            </a:r>
          </a:p>
          <a:p>
            <a:pPr>
              <a:lnSpc>
                <a:spcPct val="150000"/>
              </a:lnSpc>
              <a:buFont typeface="Arial" pitchFamily="34" charset="0"/>
              <a:buChar char="•"/>
            </a:pPr>
            <a:r>
              <a:rPr lang="en-US" sz="1400" dirty="0" smtClean="0"/>
              <a:t> 18”seat height,  16” belly clearance.</a:t>
            </a:r>
          </a:p>
        </p:txBody>
      </p:sp>
      <p:sp>
        <p:nvSpPr>
          <p:cNvPr id="17" name="TextBox 16"/>
          <p:cNvSpPr txBox="1"/>
          <p:nvPr/>
        </p:nvSpPr>
        <p:spPr>
          <a:xfrm>
            <a:off x="457200" y="3352800"/>
            <a:ext cx="4495800" cy="2354491"/>
          </a:xfrm>
          <a:prstGeom prst="rect">
            <a:avLst/>
          </a:prstGeom>
          <a:noFill/>
        </p:spPr>
        <p:txBody>
          <a:bodyPr wrap="square" rtlCol="0">
            <a:spAutoFit/>
          </a:bodyPr>
          <a:lstStyle/>
          <a:p>
            <a:pPr>
              <a:lnSpc>
                <a:spcPct val="150000"/>
              </a:lnSpc>
              <a:buFont typeface="Arial" pitchFamily="34" charset="0"/>
              <a:buChar char="•"/>
            </a:pPr>
            <a:r>
              <a:rPr lang="en-US" sz="1400" dirty="0" smtClean="0"/>
              <a:t> 1.25” tubular steel frame with chrome finish</a:t>
            </a:r>
          </a:p>
          <a:p>
            <a:pPr>
              <a:lnSpc>
                <a:spcPct val="150000"/>
              </a:lnSpc>
              <a:buFont typeface="Arial" pitchFamily="34" charset="0"/>
              <a:buChar char="•"/>
            </a:pPr>
            <a:r>
              <a:rPr lang="en-US" sz="1400" dirty="0" smtClean="0"/>
              <a:t> 0.75” thick, thermoset plastic seats and  backs are scratch-resistant.</a:t>
            </a:r>
          </a:p>
          <a:p>
            <a:pPr>
              <a:lnSpc>
                <a:spcPct val="150000"/>
              </a:lnSpc>
              <a:buFont typeface="Arial" pitchFamily="34" charset="0"/>
              <a:buChar char="•"/>
            </a:pPr>
            <a:r>
              <a:rPr lang="en-US" sz="1400" dirty="0" smtClean="0"/>
              <a:t> High pressure laminate top with t-mold edge </a:t>
            </a:r>
            <a:r>
              <a:rPr lang="en-US" sz="1400" dirty="0" err="1" smtClean="0"/>
              <a:t>turnable</a:t>
            </a:r>
            <a:r>
              <a:rPr lang="en-US" sz="1400" dirty="0" smtClean="0"/>
              <a:t> writing pad.</a:t>
            </a:r>
          </a:p>
          <a:p>
            <a:pPr>
              <a:lnSpc>
                <a:spcPct val="150000"/>
              </a:lnSpc>
              <a:buFont typeface="Arial" pitchFamily="34" charset="0"/>
              <a:buChar char="•"/>
            </a:pPr>
            <a:r>
              <a:rPr lang="en-US" sz="1400" dirty="0" smtClean="0"/>
              <a:t> 18”seat height, 16” belly clearance. </a:t>
            </a:r>
          </a:p>
          <a:p>
            <a:pPr>
              <a:lnSpc>
                <a:spcPct val="150000"/>
              </a:lnSpc>
            </a:pPr>
            <a:endParaRPr lang="en-US" sz="1400" dirty="0"/>
          </a:p>
        </p:txBody>
      </p:sp>
      <p:sp>
        <p:nvSpPr>
          <p:cNvPr id="20" name="TextBox 19"/>
          <p:cNvSpPr txBox="1"/>
          <p:nvPr/>
        </p:nvSpPr>
        <p:spPr>
          <a:xfrm>
            <a:off x="2667000" y="5715000"/>
            <a:ext cx="4191000" cy="2677656"/>
          </a:xfrm>
          <a:prstGeom prst="rect">
            <a:avLst/>
          </a:prstGeom>
          <a:noFill/>
        </p:spPr>
        <p:txBody>
          <a:bodyPr wrap="square" rtlCol="0">
            <a:spAutoFit/>
          </a:bodyPr>
          <a:lstStyle/>
          <a:p>
            <a:pPr>
              <a:lnSpc>
                <a:spcPct val="150000"/>
              </a:lnSpc>
              <a:buFont typeface="Arial" pitchFamily="34" charset="0"/>
              <a:buChar char="•"/>
            </a:pPr>
            <a:r>
              <a:rPr lang="en-US" sz="1400" dirty="0" smtClean="0"/>
              <a:t> 1.25” tubular steel frame with chrome finish</a:t>
            </a:r>
          </a:p>
          <a:p>
            <a:pPr>
              <a:lnSpc>
                <a:spcPct val="150000"/>
              </a:lnSpc>
              <a:buFont typeface="Arial" pitchFamily="34" charset="0"/>
              <a:buChar char="•"/>
            </a:pPr>
            <a:r>
              <a:rPr lang="en-US" sz="1400" dirty="0" smtClean="0"/>
              <a:t>  5/8” thick, thermoset plastic seats and  backs are scratch-resistant.</a:t>
            </a:r>
          </a:p>
          <a:p>
            <a:pPr>
              <a:lnSpc>
                <a:spcPct val="150000"/>
              </a:lnSpc>
              <a:buFont typeface="Arial" pitchFamily="34" charset="0"/>
              <a:buChar char="•"/>
            </a:pPr>
            <a:r>
              <a:rPr lang="en-US" sz="1400" dirty="0" smtClean="0"/>
              <a:t> High pressure laminate top with t-mold edge writing pad.</a:t>
            </a:r>
          </a:p>
          <a:p>
            <a:pPr>
              <a:lnSpc>
                <a:spcPct val="150000"/>
              </a:lnSpc>
              <a:buFont typeface="Arial" pitchFamily="34" charset="0"/>
              <a:buChar char="•"/>
            </a:pPr>
            <a:r>
              <a:rPr lang="en-US" sz="1400" dirty="0" smtClean="0"/>
              <a:t> Heave gauge wire bookrack </a:t>
            </a:r>
          </a:p>
          <a:p>
            <a:pPr>
              <a:lnSpc>
                <a:spcPct val="150000"/>
              </a:lnSpc>
              <a:buFont typeface="Arial" pitchFamily="34" charset="0"/>
              <a:buChar char="•"/>
            </a:pPr>
            <a:r>
              <a:rPr lang="en-US" sz="1400" dirty="0" smtClean="0"/>
              <a:t> 18”seat height,  16” belly clearance. </a:t>
            </a:r>
          </a:p>
          <a:p>
            <a:pPr>
              <a:lnSpc>
                <a:spcPct val="150000"/>
              </a:lnSpc>
            </a:pPr>
            <a:endParaRPr lang="en-US" sz="1400" dirty="0"/>
          </a:p>
        </p:txBody>
      </p:sp>
      <p:sp>
        <p:nvSpPr>
          <p:cNvPr id="21" name="TextBox 20"/>
          <p:cNvSpPr txBox="1"/>
          <p:nvPr/>
        </p:nvSpPr>
        <p:spPr>
          <a:xfrm>
            <a:off x="3852947" y="0"/>
            <a:ext cx="3005053" cy="400110"/>
          </a:xfrm>
          <a:prstGeom prst="rect">
            <a:avLst/>
          </a:prstGeom>
          <a:noFill/>
        </p:spPr>
        <p:txBody>
          <a:bodyPr wrap="none" rtlCol="0">
            <a:spAutoFit/>
          </a:bodyPr>
          <a:lstStyle/>
          <a:p>
            <a:pPr algn="r"/>
            <a:r>
              <a:rPr lang="en-US" sz="2000" b="1" dirty="0" smtClean="0"/>
              <a:t>1600 SERIES SINGLE CHAIR</a:t>
            </a:r>
            <a:endParaRPr lang="en-US" sz="2000" b="1" dirty="0"/>
          </a:p>
        </p:txBody>
      </p:sp>
      <p:sp>
        <p:nvSpPr>
          <p:cNvPr id="23" name="Rectangle 22"/>
          <p:cNvSpPr/>
          <p:nvPr/>
        </p:nvSpPr>
        <p:spPr>
          <a:xfrm rot="10800000" flipV="1">
            <a:off x="1219200" y="77724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WC 1603</a:t>
            </a:r>
            <a:endParaRPr lang="en-US" sz="1400" b="1" dirty="0">
              <a:solidFill>
                <a:schemeClr val="bg1">
                  <a:lumMod val="50000"/>
                </a:schemeClr>
              </a:solidFill>
            </a:endParaRPr>
          </a:p>
        </p:txBody>
      </p:sp>
      <p:sp>
        <p:nvSpPr>
          <p:cNvPr id="24" name="Rectangle 23"/>
          <p:cNvSpPr/>
          <p:nvPr/>
        </p:nvSpPr>
        <p:spPr>
          <a:xfrm rot="10800000" flipV="1">
            <a:off x="609600" y="28194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WC 1601</a:t>
            </a:r>
            <a:endParaRPr lang="en-US" sz="1400" b="1" dirty="0">
              <a:solidFill>
                <a:schemeClr val="bg1">
                  <a:lumMod val="50000"/>
                </a:schemeClr>
              </a:solidFill>
            </a:endParaRPr>
          </a:p>
        </p:txBody>
      </p:sp>
      <p:sp>
        <p:nvSpPr>
          <p:cNvPr id="25" name="Rectangle 24"/>
          <p:cNvSpPr/>
          <p:nvPr/>
        </p:nvSpPr>
        <p:spPr>
          <a:xfrm rot="10800000" flipV="1">
            <a:off x="5029201" y="52578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WC 1602</a:t>
            </a:r>
            <a:endParaRPr lang="en-US" sz="1400" b="1" dirty="0">
              <a:solidFill>
                <a:schemeClr val="bg1">
                  <a:lumMod val="50000"/>
                </a:schemeClr>
              </a:solidFill>
            </a:endParaRPr>
          </a:p>
        </p:txBody>
      </p:sp>
      <p:grpSp>
        <p:nvGrpSpPr>
          <p:cNvPr id="18" name="Group 11"/>
          <p:cNvGrpSpPr/>
          <p:nvPr/>
        </p:nvGrpSpPr>
        <p:grpSpPr>
          <a:xfrm>
            <a:off x="1200150" y="8115300"/>
            <a:ext cx="4495800" cy="304800"/>
            <a:chOff x="533400" y="7829550"/>
            <a:chExt cx="4495800" cy="304800"/>
          </a:xfrm>
        </p:grpSpPr>
        <p:sp>
          <p:nvSpPr>
            <p:cNvPr id="19" name="Rounded Rectangle 18"/>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2" name="Rounded Rectangle 21"/>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6" name="Rounded Rectangle 25"/>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sp>
        <p:nvSpPr>
          <p:cNvPr id="27" name="Rectangle 26"/>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Public\Documents\Adityas\Furniture\Educational\Classroom\Contempo\contempo13.jpg"/>
          <p:cNvPicPr>
            <a:picLocks noChangeAspect="1" noChangeArrowheads="1"/>
          </p:cNvPicPr>
          <p:nvPr/>
        </p:nvPicPr>
        <p:blipFill>
          <a:blip r:embed="rId2" cstate="print"/>
          <a:srcRect/>
          <a:stretch>
            <a:fillRect/>
          </a:stretch>
        </p:blipFill>
        <p:spPr bwMode="auto">
          <a:xfrm flipH="1">
            <a:off x="76200" y="5410200"/>
            <a:ext cx="2590800" cy="2743200"/>
          </a:xfrm>
          <a:prstGeom prst="rect">
            <a:avLst/>
          </a:prstGeom>
          <a:noFill/>
        </p:spPr>
      </p:pic>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800" y="0"/>
            <a:ext cx="457200" cy="9144000"/>
            <a:chOff x="0" y="0"/>
            <a:chExt cx="457200" cy="9144000"/>
          </a:xfrm>
          <a:solidFill>
            <a:srgbClr val="002060"/>
          </a:solidFill>
        </p:grpSpPr>
        <p:sp>
          <p:nvSpPr>
            <p:cNvPr id="6" name="Rectangle 5"/>
            <p:cNvSpPr/>
            <p:nvPr/>
          </p:nvSpPr>
          <p:spPr>
            <a:xfrm>
              <a:off x="0" y="0"/>
              <a:ext cx="457200" cy="9144000"/>
            </a:xfrm>
            <a:prstGeom prst="rect">
              <a:avLst/>
            </a:prstGeom>
            <a:grpFill/>
            <a:ln>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496448" y="1834484"/>
              <a:ext cx="1477905" cy="276999"/>
            </a:xfrm>
            <a:prstGeom prst="rect">
              <a:avLst/>
            </a:prstGeom>
            <a:grpFill/>
            <a:ln>
              <a:solidFill>
                <a:srgbClr val="002060"/>
              </a:solidFill>
            </a:ln>
          </p:spPr>
          <p:txBody>
            <a:bodyPr wrap="none" rtlCol="0">
              <a:spAutoFit/>
            </a:bodyPr>
            <a:lstStyle/>
            <a:p>
              <a:r>
                <a:rPr lang="en-US" sz="1200" b="1" dirty="0" smtClean="0">
                  <a:solidFill>
                    <a:schemeClr val="bg1"/>
                  </a:solidFill>
                </a:rPr>
                <a:t>Classroom Furniture</a:t>
              </a:r>
              <a:endParaRPr lang="en-US" sz="1200" b="1" dirty="0">
                <a:solidFill>
                  <a:schemeClr val="bg1"/>
                </a:solidFill>
              </a:endParaRPr>
            </a:p>
          </p:txBody>
        </p:sp>
      </p:grpSp>
      <p:sp>
        <p:nvSpPr>
          <p:cNvPr id="8" name="Rectangle 7"/>
          <p:cNvSpPr/>
          <p:nvPr/>
        </p:nvSpPr>
        <p:spPr>
          <a:xfrm>
            <a:off x="4191000" y="8686800"/>
            <a:ext cx="2209800" cy="274320"/>
          </a:xfrm>
          <a:prstGeom prst="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19                       Classroom  Furniture</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3" cstate="print"/>
          <a:srcRect/>
          <a:stretch>
            <a:fillRect/>
          </a:stretch>
        </p:blipFill>
        <p:spPr bwMode="auto">
          <a:xfrm>
            <a:off x="3143250" y="8458200"/>
            <a:ext cx="494015" cy="640080"/>
          </a:xfrm>
          <a:prstGeom prst="rect">
            <a:avLst/>
          </a:prstGeom>
          <a:noFill/>
        </p:spPr>
      </p:pic>
      <p:pic>
        <p:nvPicPr>
          <p:cNvPr id="3074" name="Picture 2" descr="C:\Users\Public\Documents\Adityas\Furniture\Educational\Classroom\Contempo\contempo10.jpg"/>
          <p:cNvPicPr>
            <a:picLocks noChangeAspect="1" noChangeArrowheads="1"/>
          </p:cNvPicPr>
          <p:nvPr/>
        </p:nvPicPr>
        <p:blipFill>
          <a:blip r:embed="rId4" cstate="print"/>
          <a:srcRect/>
          <a:stretch>
            <a:fillRect/>
          </a:stretch>
        </p:blipFill>
        <p:spPr bwMode="auto">
          <a:xfrm flipH="1">
            <a:off x="152400" y="381000"/>
            <a:ext cx="2011682" cy="2667000"/>
          </a:xfrm>
          <a:prstGeom prst="rect">
            <a:avLst/>
          </a:prstGeom>
          <a:noFill/>
        </p:spPr>
      </p:pic>
      <p:sp>
        <p:nvSpPr>
          <p:cNvPr id="17" name="TextBox 16"/>
          <p:cNvSpPr txBox="1"/>
          <p:nvPr/>
        </p:nvSpPr>
        <p:spPr>
          <a:xfrm>
            <a:off x="2288105" y="533400"/>
            <a:ext cx="4112695" cy="2031325"/>
          </a:xfrm>
          <a:prstGeom prst="rect">
            <a:avLst/>
          </a:prstGeom>
          <a:noFill/>
        </p:spPr>
        <p:txBody>
          <a:bodyPr wrap="square" rtlCol="0">
            <a:spAutoFit/>
          </a:bodyPr>
          <a:lstStyle/>
          <a:p>
            <a:pPr>
              <a:lnSpc>
                <a:spcPct val="150000"/>
              </a:lnSpc>
              <a:buFont typeface="Arial" pitchFamily="34" charset="0"/>
              <a:buChar char="•"/>
            </a:pPr>
            <a:r>
              <a:rPr lang="en-US" sz="1400" dirty="0" smtClean="0"/>
              <a:t> 1 1/8” tubular steel frame with chrome finish</a:t>
            </a:r>
          </a:p>
          <a:p>
            <a:pPr>
              <a:lnSpc>
                <a:spcPct val="150000"/>
              </a:lnSpc>
              <a:buFont typeface="Arial" pitchFamily="34" charset="0"/>
              <a:buChar char="•"/>
            </a:pPr>
            <a:r>
              <a:rPr lang="en-US" sz="1400" dirty="0" smtClean="0"/>
              <a:t>  5/8” thick, upholstered  and cushioned seat and back over L-shape bent 12mm ply.</a:t>
            </a:r>
          </a:p>
          <a:p>
            <a:pPr>
              <a:lnSpc>
                <a:spcPct val="150000"/>
              </a:lnSpc>
              <a:buFont typeface="Arial" pitchFamily="34" charset="0"/>
              <a:buChar char="•"/>
            </a:pPr>
            <a:r>
              <a:rPr lang="en-US" sz="1400" dirty="0" smtClean="0"/>
              <a:t> High pressure propylene </a:t>
            </a:r>
            <a:r>
              <a:rPr lang="en-US" sz="1400" dirty="0" err="1" smtClean="0"/>
              <a:t>turnable</a:t>
            </a:r>
            <a:r>
              <a:rPr lang="en-US" sz="1400" dirty="0" smtClean="0"/>
              <a:t> writing pad</a:t>
            </a:r>
          </a:p>
          <a:p>
            <a:pPr>
              <a:lnSpc>
                <a:spcPct val="150000"/>
              </a:lnSpc>
              <a:buFont typeface="Arial" pitchFamily="34" charset="0"/>
              <a:buChar char="•"/>
            </a:pPr>
            <a:r>
              <a:rPr lang="en-US" sz="1400" dirty="0" smtClean="0"/>
              <a:t> 18”seat height. </a:t>
            </a:r>
          </a:p>
          <a:p>
            <a:pPr>
              <a:lnSpc>
                <a:spcPct val="150000"/>
              </a:lnSpc>
              <a:buFont typeface="Arial" pitchFamily="34" charset="0"/>
              <a:buChar char="•"/>
            </a:pPr>
            <a:r>
              <a:rPr lang="en-US" sz="1400" dirty="0" smtClean="0"/>
              <a:t> 16” belly clearance. </a:t>
            </a:r>
          </a:p>
        </p:txBody>
      </p:sp>
      <p:pic>
        <p:nvPicPr>
          <p:cNvPr id="19" name="Picture 3" descr="C:\Users\Public\Documents\Adityas\Furniture\Educational\Classroom\Contempo\contempo15.jpg"/>
          <p:cNvPicPr>
            <a:picLocks noChangeAspect="1" noChangeArrowheads="1"/>
          </p:cNvPicPr>
          <p:nvPr/>
        </p:nvPicPr>
        <p:blipFill>
          <a:blip r:embed="rId5" cstate="print"/>
          <a:srcRect/>
          <a:stretch>
            <a:fillRect/>
          </a:stretch>
        </p:blipFill>
        <p:spPr bwMode="auto">
          <a:xfrm flipH="1">
            <a:off x="4106035" y="2819400"/>
            <a:ext cx="1989965" cy="2743200"/>
          </a:xfrm>
          <a:prstGeom prst="rect">
            <a:avLst/>
          </a:prstGeom>
          <a:noFill/>
        </p:spPr>
      </p:pic>
      <p:sp>
        <p:nvSpPr>
          <p:cNvPr id="29" name="TextBox 28"/>
          <p:cNvSpPr txBox="1"/>
          <p:nvPr/>
        </p:nvSpPr>
        <p:spPr>
          <a:xfrm>
            <a:off x="228600" y="3124200"/>
            <a:ext cx="3962400" cy="2031325"/>
          </a:xfrm>
          <a:prstGeom prst="rect">
            <a:avLst/>
          </a:prstGeom>
          <a:noFill/>
        </p:spPr>
        <p:txBody>
          <a:bodyPr wrap="square" rtlCol="0">
            <a:spAutoFit/>
          </a:bodyPr>
          <a:lstStyle/>
          <a:p>
            <a:pPr>
              <a:lnSpc>
                <a:spcPct val="150000"/>
              </a:lnSpc>
              <a:buFont typeface="Arial" pitchFamily="34" charset="0"/>
              <a:buChar char="•"/>
            </a:pPr>
            <a:r>
              <a:rPr lang="en-US" sz="1400" dirty="0" smtClean="0"/>
              <a:t> 1 1/8” tubular steel frame with chrome finish</a:t>
            </a:r>
          </a:p>
          <a:p>
            <a:pPr>
              <a:lnSpc>
                <a:spcPct val="150000"/>
              </a:lnSpc>
              <a:buFont typeface="Arial" pitchFamily="34" charset="0"/>
              <a:buChar char="•"/>
            </a:pPr>
            <a:r>
              <a:rPr lang="en-US" sz="1400" dirty="0" smtClean="0"/>
              <a:t> 12mm L-shape ply seat back shell</a:t>
            </a:r>
          </a:p>
          <a:p>
            <a:pPr>
              <a:lnSpc>
                <a:spcPct val="150000"/>
              </a:lnSpc>
              <a:buFont typeface="Arial" pitchFamily="34" charset="0"/>
              <a:buChar char="•"/>
            </a:pPr>
            <a:r>
              <a:rPr lang="en-US" sz="1400" dirty="0" smtClean="0"/>
              <a:t> High pressure propylene </a:t>
            </a:r>
            <a:r>
              <a:rPr lang="en-US" sz="1400" dirty="0" err="1" smtClean="0"/>
              <a:t>turnable</a:t>
            </a:r>
            <a:r>
              <a:rPr lang="en-US" sz="1400" dirty="0" smtClean="0"/>
              <a:t> writing pad</a:t>
            </a:r>
          </a:p>
          <a:p>
            <a:pPr>
              <a:lnSpc>
                <a:spcPct val="150000"/>
              </a:lnSpc>
              <a:buFont typeface="Arial" pitchFamily="34" charset="0"/>
              <a:buChar char="•"/>
            </a:pPr>
            <a:r>
              <a:rPr lang="en-US" sz="1400" dirty="0" smtClean="0"/>
              <a:t> 18”seat height. </a:t>
            </a:r>
          </a:p>
          <a:p>
            <a:pPr>
              <a:lnSpc>
                <a:spcPct val="150000"/>
              </a:lnSpc>
              <a:buFont typeface="Arial" pitchFamily="34" charset="0"/>
              <a:buChar char="•"/>
            </a:pPr>
            <a:r>
              <a:rPr lang="en-US" sz="1400" dirty="0" smtClean="0"/>
              <a:t> 16” belly clearance. </a:t>
            </a:r>
          </a:p>
          <a:p>
            <a:pPr>
              <a:lnSpc>
                <a:spcPct val="150000"/>
              </a:lnSpc>
              <a:buFont typeface="Arial" pitchFamily="34" charset="0"/>
              <a:buChar char="•"/>
            </a:pPr>
            <a:r>
              <a:rPr lang="en-US" sz="1400" dirty="0" smtClean="0"/>
              <a:t> Available in left and right orientation. </a:t>
            </a:r>
          </a:p>
        </p:txBody>
      </p:sp>
      <p:sp>
        <p:nvSpPr>
          <p:cNvPr id="30" name="TextBox 29"/>
          <p:cNvSpPr txBox="1"/>
          <p:nvPr/>
        </p:nvSpPr>
        <p:spPr>
          <a:xfrm>
            <a:off x="0" y="0"/>
            <a:ext cx="3005053" cy="400110"/>
          </a:xfrm>
          <a:prstGeom prst="rect">
            <a:avLst/>
          </a:prstGeom>
          <a:noFill/>
        </p:spPr>
        <p:txBody>
          <a:bodyPr wrap="none" rtlCol="0">
            <a:spAutoFit/>
          </a:bodyPr>
          <a:lstStyle/>
          <a:p>
            <a:pPr algn="r"/>
            <a:r>
              <a:rPr lang="en-US" sz="2000" b="1" dirty="0" smtClean="0"/>
              <a:t>1400 SERIES SINGLE CHAIR</a:t>
            </a:r>
            <a:endParaRPr lang="en-US" sz="2000" b="1" dirty="0"/>
          </a:p>
        </p:txBody>
      </p:sp>
      <p:sp>
        <p:nvSpPr>
          <p:cNvPr id="24" name="TextBox 23"/>
          <p:cNvSpPr txBox="1"/>
          <p:nvPr/>
        </p:nvSpPr>
        <p:spPr>
          <a:xfrm>
            <a:off x="2590800" y="5715000"/>
            <a:ext cx="4114800" cy="2031325"/>
          </a:xfrm>
          <a:prstGeom prst="rect">
            <a:avLst/>
          </a:prstGeom>
          <a:noFill/>
        </p:spPr>
        <p:txBody>
          <a:bodyPr wrap="square" rtlCol="0">
            <a:spAutoFit/>
          </a:bodyPr>
          <a:lstStyle/>
          <a:p>
            <a:pPr>
              <a:lnSpc>
                <a:spcPct val="150000"/>
              </a:lnSpc>
              <a:buFont typeface="Arial" pitchFamily="34" charset="0"/>
              <a:buChar char="•"/>
            </a:pPr>
            <a:r>
              <a:rPr lang="en-US" sz="1400" dirty="0" smtClean="0"/>
              <a:t> 1 1/8” tubular steel frame with enamel finish</a:t>
            </a:r>
          </a:p>
          <a:p>
            <a:pPr>
              <a:lnSpc>
                <a:spcPct val="150000"/>
              </a:lnSpc>
              <a:buFont typeface="Arial" pitchFamily="34" charset="0"/>
              <a:buChar char="•"/>
            </a:pPr>
            <a:r>
              <a:rPr lang="en-US" sz="1400" dirty="0" smtClean="0"/>
              <a:t>  0.75” thick, thermoset plastic seats and  backs are scratch-resistant .</a:t>
            </a:r>
          </a:p>
          <a:p>
            <a:pPr>
              <a:lnSpc>
                <a:spcPct val="150000"/>
              </a:lnSpc>
              <a:buFont typeface="Arial" pitchFamily="34" charset="0"/>
              <a:buChar char="•"/>
            </a:pPr>
            <a:r>
              <a:rPr lang="en-US" sz="1400" dirty="0" smtClean="0"/>
              <a:t> Thermostat plastic </a:t>
            </a:r>
            <a:r>
              <a:rPr lang="en-US" sz="1400" dirty="0" err="1" smtClean="0"/>
              <a:t>turnable</a:t>
            </a:r>
            <a:r>
              <a:rPr lang="en-US" sz="1400" dirty="0" smtClean="0"/>
              <a:t> writing pad </a:t>
            </a:r>
          </a:p>
          <a:p>
            <a:pPr>
              <a:lnSpc>
                <a:spcPct val="150000"/>
              </a:lnSpc>
              <a:buFont typeface="Arial" pitchFamily="34" charset="0"/>
              <a:buChar char="•"/>
            </a:pPr>
            <a:r>
              <a:rPr lang="en-US" sz="1400" dirty="0" smtClean="0"/>
              <a:t> Heavy gauge wire book rack</a:t>
            </a:r>
          </a:p>
          <a:p>
            <a:pPr>
              <a:lnSpc>
                <a:spcPct val="150000"/>
              </a:lnSpc>
              <a:buFont typeface="Arial" pitchFamily="34" charset="0"/>
              <a:buChar char="•"/>
            </a:pPr>
            <a:r>
              <a:rPr lang="en-US" sz="1400" dirty="0" smtClean="0"/>
              <a:t> 18”seat height,  16” belly clearance. </a:t>
            </a:r>
          </a:p>
        </p:txBody>
      </p:sp>
      <p:grpSp>
        <p:nvGrpSpPr>
          <p:cNvPr id="25" name="Group 11"/>
          <p:cNvGrpSpPr/>
          <p:nvPr/>
        </p:nvGrpSpPr>
        <p:grpSpPr>
          <a:xfrm>
            <a:off x="1200150" y="8115300"/>
            <a:ext cx="4495800" cy="304800"/>
            <a:chOff x="533400" y="7829550"/>
            <a:chExt cx="4495800" cy="304800"/>
          </a:xfrm>
        </p:grpSpPr>
        <p:sp>
          <p:nvSpPr>
            <p:cNvPr id="26" name="Rounded Rectangle 25"/>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7" name="Rounded Rectangle 26"/>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 </a:t>
              </a:r>
              <a:r>
                <a:rPr lang="en-US" sz="1400" b="1" dirty="0" smtClean="0"/>
                <a:t>yr guarantee</a:t>
              </a:r>
              <a:endParaRPr lang="en-US" sz="1400" b="1" dirty="0"/>
            </a:p>
          </p:txBody>
        </p:sp>
        <p:sp>
          <p:nvSpPr>
            <p:cNvPr id="31" name="Rounded Rectangle 30"/>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sp>
        <p:nvSpPr>
          <p:cNvPr id="32" name="Rectangle 31"/>
          <p:cNvSpPr/>
          <p:nvPr/>
        </p:nvSpPr>
        <p:spPr>
          <a:xfrm rot="10800000" flipV="1">
            <a:off x="4800600" y="53340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WC 1402</a:t>
            </a:r>
            <a:endParaRPr lang="en-US" sz="1400" b="1" dirty="0">
              <a:solidFill>
                <a:schemeClr val="bg1">
                  <a:lumMod val="50000"/>
                </a:schemeClr>
              </a:solidFill>
            </a:endParaRPr>
          </a:p>
        </p:txBody>
      </p:sp>
      <p:sp>
        <p:nvSpPr>
          <p:cNvPr id="33" name="Rectangle 32"/>
          <p:cNvSpPr/>
          <p:nvPr/>
        </p:nvSpPr>
        <p:spPr>
          <a:xfrm rot="10800000" flipV="1">
            <a:off x="228600" y="27432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WC 1401</a:t>
            </a:r>
            <a:endParaRPr lang="en-US" sz="1400" b="1" dirty="0">
              <a:solidFill>
                <a:schemeClr val="bg1">
                  <a:lumMod val="50000"/>
                </a:schemeClr>
              </a:solidFill>
            </a:endParaRPr>
          </a:p>
        </p:txBody>
      </p:sp>
      <p:sp>
        <p:nvSpPr>
          <p:cNvPr id="34" name="Rectangle 33"/>
          <p:cNvSpPr/>
          <p:nvPr/>
        </p:nvSpPr>
        <p:spPr>
          <a:xfrm rot="10800000" flipV="1">
            <a:off x="914400" y="76200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WC 1403</a:t>
            </a:r>
            <a:endParaRPr lang="en-US" sz="1400" b="1" dirty="0">
              <a:solidFill>
                <a:schemeClr val="bg1">
                  <a:lumMod val="50000"/>
                </a:schemeClr>
              </a:solidFill>
            </a:endParaRPr>
          </a:p>
        </p:txBody>
      </p:sp>
      <p:sp>
        <p:nvSpPr>
          <p:cNvPr id="22" name="Rectangle 21"/>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p:cNvSpPr/>
          <p:nvPr/>
        </p:nvSpPr>
        <p:spPr>
          <a:xfrm>
            <a:off x="0" y="0"/>
            <a:ext cx="457200" cy="914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643224" y="1718977"/>
            <a:ext cx="1771447" cy="276999"/>
          </a:xfrm>
          <a:prstGeom prst="rect">
            <a:avLst/>
          </a:prstGeom>
          <a:noFill/>
        </p:spPr>
        <p:txBody>
          <a:bodyPr wrap="none" rtlCol="0">
            <a:spAutoFit/>
          </a:bodyPr>
          <a:lstStyle/>
          <a:p>
            <a:r>
              <a:rPr lang="en-US" sz="1200" b="1" dirty="0" smtClean="0">
                <a:solidFill>
                  <a:schemeClr val="bg1"/>
                </a:solidFill>
              </a:rPr>
              <a:t>Welcome  &amp; What’s New</a:t>
            </a:r>
            <a:endParaRPr lang="en-US" sz="1200" b="1" dirty="0">
              <a:solidFill>
                <a:schemeClr val="bg1"/>
              </a:solidFill>
            </a:endParaRPr>
          </a:p>
        </p:txBody>
      </p:sp>
      <p:sp>
        <p:nvSpPr>
          <p:cNvPr id="8" name="Rectangle 7"/>
          <p:cNvSpPr/>
          <p:nvPr/>
        </p:nvSpPr>
        <p:spPr>
          <a:xfrm>
            <a:off x="457200" y="8717280"/>
            <a:ext cx="2209800" cy="27432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2                 Welcome &amp; What’s New</a:t>
            </a:r>
            <a:endParaRPr lang="en-US" sz="1050" b="1" dirty="0">
              <a:solidFill>
                <a:schemeClr val="tx1"/>
              </a:solidFill>
            </a:endParaRPr>
          </a:p>
        </p:txBody>
      </p:sp>
      <p:sp>
        <p:nvSpPr>
          <p:cNvPr id="11" name="TextBox 10"/>
          <p:cNvSpPr txBox="1"/>
          <p:nvPr/>
        </p:nvSpPr>
        <p:spPr>
          <a:xfrm>
            <a:off x="631208" y="573361"/>
            <a:ext cx="1416670" cy="430887"/>
          </a:xfrm>
          <a:prstGeom prst="rect">
            <a:avLst/>
          </a:prstGeom>
          <a:noFill/>
        </p:spPr>
        <p:txBody>
          <a:bodyPr wrap="none" rtlCol="0">
            <a:spAutoFit/>
          </a:bodyPr>
          <a:lstStyle/>
          <a:p>
            <a:r>
              <a:rPr lang="en-US" sz="2200" b="1" dirty="0" smtClean="0"/>
              <a:t>WELCOME</a:t>
            </a:r>
            <a:endParaRPr lang="en-US" sz="2200" b="1" dirty="0"/>
          </a:p>
        </p:txBody>
      </p:sp>
      <p:sp>
        <p:nvSpPr>
          <p:cNvPr id="13" name="Rectangle 12"/>
          <p:cNvSpPr/>
          <p:nvPr/>
        </p:nvSpPr>
        <p:spPr>
          <a:xfrm>
            <a:off x="628260" y="2849074"/>
            <a:ext cx="5772539" cy="4278094"/>
          </a:xfrm>
          <a:prstGeom prst="rect">
            <a:avLst/>
          </a:prstGeom>
        </p:spPr>
        <p:txBody>
          <a:bodyPr wrap="square">
            <a:spAutoFit/>
          </a:bodyPr>
          <a:lstStyle/>
          <a:p>
            <a:pPr algn="just"/>
            <a:endParaRPr lang="en-US" sz="1600" dirty="0" smtClean="0"/>
          </a:p>
          <a:p>
            <a:pPr algn="just"/>
            <a:r>
              <a:rPr lang="en-US" sz="1600" dirty="0" smtClean="0"/>
              <a:t>At Adityas, our go-forward strategy focuses on  the entire range of our office, residential and educational products . In this catalog, you will find that we’ve truly centered on the theme of strength, stability and endurance – qualities that we believe make us the right choice for you and your customers. </a:t>
            </a:r>
          </a:p>
          <a:p>
            <a:pPr algn="just"/>
            <a:endParaRPr lang="en-US" sz="1600" dirty="0" smtClean="0"/>
          </a:p>
          <a:p>
            <a:pPr algn="just"/>
            <a:r>
              <a:rPr lang="en-US" sz="1600" dirty="0" smtClean="0"/>
              <a:t>We understand that we can’t simply live off our past successes – we have to move forward, progress and continue to offer quality products and unbeatable service. In order to achieve these goals, we are making significant changes within our product portfolio. We can help you in multiple areas of your projects, from employee’s cabinet to conference room, living room to kitchen and Pre School to Graduate School,</a:t>
            </a:r>
          </a:p>
          <a:p>
            <a:pPr algn="just"/>
            <a:r>
              <a:rPr lang="en-US" sz="1600" dirty="0" smtClean="0"/>
              <a:t> </a:t>
            </a:r>
          </a:p>
          <a:p>
            <a:pPr algn="just"/>
            <a:r>
              <a:rPr lang="en-US" sz="1600" dirty="0" smtClean="0"/>
              <a:t>Thank you for your business, and we look forward to serving you well into the future!</a:t>
            </a:r>
            <a:endParaRPr lang="en-US" sz="1600" dirty="0"/>
          </a:p>
        </p:txBody>
      </p:sp>
      <p:sp>
        <p:nvSpPr>
          <p:cNvPr id="16" name="Rectangle 15"/>
          <p:cNvSpPr/>
          <p:nvPr/>
        </p:nvSpPr>
        <p:spPr>
          <a:xfrm>
            <a:off x="609600" y="762000"/>
            <a:ext cx="5791200" cy="2308324"/>
          </a:xfrm>
          <a:prstGeom prst="rect">
            <a:avLst/>
          </a:prstGeom>
        </p:spPr>
        <p:txBody>
          <a:bodyPr wrap="square">
            <a:spAutoFit/>
          </a:bodyPr>
          <a:lstStyle/>
          <a:p>
            <a:pPr algn="just"/>
            <a:endParaRPr lang="en-US" sz="1600" dirty="0" smtClean="0"/>
          </a:p>
          <a:p>
            <a:pPr algn="just"/>
            <a:r>
              <a:rPr lang="en-US" sz="1600" dirty="0" smtClean="0"/>
              <a:t>Since our founding in 1991, design integrity has been our guiding principle as we offer insight into the way business is changing and into what’s possible—now and for the future.</a:t>
            </a:r>
          </a:p>
          <a:p>
            <a:pPr algn="just"/>
            <a:endParaRPr lang="en-US" sz="1600" dirty="0" smtClean="0"/>
          </a:p>
          <a:p>
            <a:pPr algn="just"/>
            <a:r>
              <a:rPr lang="en-US" sz="1600" dirty="0" smtClean="0"/>
              <a:t>We believe good design is good business. Our commitment to modern design has yielded a comprehensive portfolio of furniture products and textiles designed to provide enduring value and help clients shape their workspaces with imagination and vision.</a:t>
            </a:r>
            <a:endParaRPr lang="en-US" sz="1600" dirty="0"/>
          </a:p>
        </p:txBody>
      </p:sp>
      <p:sp>
        <p:nvSpPr>
          <p:cNvPr id="12" name="Rectangle 11"/>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18" name="Picture 2" descr="C:\Users\Public\Documents\Adityas\Profile\Logo_wpfur.jpg"/>
          <p:cNvPicPr>
            <a:picLocks noChangeAspect="1" noChangeArrowheads="1"/>
          </p:cNvPicPr>
          <p:nvPr/>
        </p:nvPicPr>
        <p:blipFill>
          <a:blip r:embed="rId2" cstate="print"/>
          <a:srcRect/>
          <a:stretch>
            <a:fillRect/>
          </a:stretch>
        </p:blipFill>
        <p:spPr bwMode="auto">
          <a:xfrm>
            <a:off x="1600200" y="7391400"/>
            <a:ext cx="737556" cy="1097280"/>
          </a:xfrm>
          <a:prstGeom prst="rect">
            <a:avLst/>
          </a:prstGeom>
          <a:noFill/>
        </p:spPr>
      </p:pic>
      <p:pic>
        <p:nvPicPr>
          <p:cNvPr id="19" name="Picture 2" descr="C:\Users\Public\Documents\Adityas\Profile\Logo_resfur.jpg"/>
          <p:cNvPicPr>
            <a:picLocks noChangeAspect="1" noChangeArrowheads="1"/>
          </p:cNvPicPr>
          <p:nvPr/>
        </p:nvPicPr>
        <p:blipFill>
          <a:blip r:embed="rId3" cstate="print"/>
          <a:srcRect/>
          <a:stretch>
            <a:fillRect/>
          </a:stretch>
        </p:blipFill>
        <p:spPr bwMode="auto">
          <a:xfrm>
            <a:off x="4444224" y="7360920"/>
            <a:ext cx="737376" cy="1097280"/>
          </a:xfrm>
          <a:prstGeom prst="rect">
            <a:avLst/>
          </a:prstGeom>
          <a:noFill/>
        </p:spPr>
      </p:pic>
      <p:pic>
        <p:nvPicPr>
          <p:cNvPr id="2051" name="Picture 3"/>
          <p:cNvPicPr>
            <a:picLocks noChangeAspect="1" noChangeArrowheads="1"/>
          </p:cNvPicPr>
          <p:nvPr/>
        </p:nvPicPr>
        <p:blipFill>
          <a:blip r:embed="rId4" cstate="print"/>
          <a:srcRect/>
          <a:stretch>
            <a:fillRect/>
          </a:stretch>
        </p:blipFill>
        <p:spPr bwMode="auto">
          <a:xfrm>
            <a:off x="3048000" y="7391400"/>
            <a:ext cx="737004" cy="1097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C:\Users\Public\Documents\Adityas\Furniture\Educational\Classroom\Contempo\contempo14.jpg"/>
          <p:cNvPicPr>
            <a:picLocks noChangeAspect="1" noChangeArrowheads="1"/>
          </p:cNvPicPr>
          <p:nvPr/>
        </p:nvPicPr>
        <p:blipFill>
          <a:blip r:embed="rId2" cstate="print"/>
          <a:srcRect/>
          <a:stretch>
            <a:fillRect/>
          </a:stretch>
        </p:blipFill>
        <p:spPr bwMode="auto">
          <a:xfrm>
            <a:off x="457200" y="5410200"/>
            <a:ext cx="2133600" cy="2895600"/>
          </a:xfrm>
          <a:prstGeom prst="rect">
            <a:avLst/>
          </a:prstGeom>
          <a:noFill/>
        </p:spPr>
      </p:pic>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rgbClr val="002060"/>
          </a:solidFill>
        </p:grpSpPr>
        <p:sp>
          <p:nvSpPr>
            <p:cNvPr id="6" name="Rectangle 5"/>
            <p:cNvSpPr/>
            <p:nvPr/>
          </p:nvSpPr>
          <p:spPr>
            <a:xfrm>
              <a:off x="0" y="0"/>
              <a:ext cx="457200" cy="9144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514081" y="1815434"/>
              <a:ext cx="1513171" cy="276999"/>
            </a:xfrm>
            <a:prstGeom prst="rect">
              <a:avLst/>
            </a:prstGeom>
            <a:grpFill/>
          </p:spPr>
          <p:txBody>
            <a:bodyPr wrap="none" rtlCol="0">
              <a:spAutoFit/>
            </a:bodyPr>
            <a:lstStyle/>
            <a:p>
              <a:r>
                <a:rPr lang="en-US" sz="1200" b="1" dirty="0" smtClean="0">
                  <a:solidFill>
                    <a:schemeClr val="bg1"/>
                  </a:solidFill>
                </a:rPr>
                <a:t> Classroom Furniture</a:t>
              </a:r>
              <a:endParaRPr lang="en-US" sz="1200" b="1" dirty="0">
                <a:solidFill>
                  <a:schemeClr val="bg1"/>
                </a:solidFill>
              </a:endParaRPr>
            </a:p>
          </p:txBody>
        </p:sp>
      </p:grpSp>
      <p:sp>
        <p:nvSpPr>
          <p:cNvPr id="8" name="Rectangle 7"/>
          <p:cNvSpPr/>
          <p:nvPr/>
        </p:nvSpPr>
        <p:spPr>
          <a:xfrm>
            <a:off x="381000" y="8686800"/>
            <a:ext cx="2209800" cy="274320"/>
          </a:xfrm>
          <a:prstGeom prst="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Classroom Furniture                        20</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3" cstate="print"/>
          <a:srcRect/>
          <a:stretch>
            <a:fillRect/>
          </a:stretch>
        </p:blipFill>
        <p:spPr bwMode="auto">
          <a:xfrm>
            <a:off x="3143250" y="8458200"/>
            <a:ext cx="494015" cy="640080"/>
          </a:xfrm>
          <a:prstGeom prst="rect">
            <a:avLst/>
          </a:prstGeom>
          <a:noFill/>
        </p:spPr>
      </p:pic>
      <p:pic>
        <p:nvPicPr>
          <p:cNvPr id="11" name="Picture 2" descr="C:\Users\Public\Documents\Adityas\Furniture\Educational\Classroom\Contempo\contempo12.jpg"/>
          <p:cNvPicPr>
            <a:picLocks noChangeAspect="1" noChangeArrowheads="1"/>
          </p:cNvPicPr>
          <p:nvPr/>
        </p:nvPicPr>
        <p:blipFill>
          <a:blip r:embed="rId4" cstate="print"/>
          <a:srcRect/>
          <a:stretch>
            <a:fillRect/>
          </a:stretch>
        </p:blipFill>
        <p:spPr bwMode="auto">
          <a:xfrm>
            <a:off x="4572002" y="2667000"/>
            <a:ext cx="1981198" cy="2468880"/>
          </a:xfrm>
          <a:prstGeom prst="rect">
            <a:avLst/>
          </a:prstGeom>
          <a:noFill/>
        </p:spPr>
      </p:pic>
      <p:sp>
        <p:nvSpPr>
          <p:cNvPr id="14" name="TextBox 13"/>
          <p:cNvSpPr txBox="1"/>
          <p:nvPr/>
        </p:nvSpPr>
        <p:spPr>
          <a:xfrm>
            <a:off x="476250" y="3397240"/>
            <a:ext cx="4572000" cy="1708160"/>
          </a:xfrm>
          <a:prstGeom prst="rect">
            <a:avLst/>
          </a:prstGeom>
          <a:noFill/>
        </p:spPr>
        <p:txBody>
          <a:bodyPr wrap="square" rtlCol="0">
            <a:spAutoFit/>
          </a:bodyPr>
          <a:lstStyle/>
          <a:p>
            <a:pPr>
              <a:lnSpc>
                <a:spcPct val="150000"/>
              </a:lnSpc>
              <a:buFont typeface="Arial" pitchFamily="34" charset="0"/>
              <a:buChar char="•"/>
            </a:pPr>
            <a:r>
              <a:rPr lang="en-US" sz="1400" dirty="0" smtClean="0"/>
              <a:t> 1.25” tubular steel frame with enamel finish</a:t>
            </a:r>
          </a:p>
          <a:p>
            <a:pPr>
              <a:lnSpc>
                <a:spcPct val="150000"/>
              </a:lnSpc>
              <a:buFont typeface="Arial" pitchFamily="34" charset="0"/>
              <a:buChar char="•"/>
            </a:pPr>
            <a:r>
              <a:rPr lang="en-US" sz="1400" dirty="0" smtClean="0"/>
              <a:t>  2” thick, upholstered cushioned seat and back.</a:t>
            </a:r>
          </a:p>
          <a:p>
            <a:pPr>
              <a:lnSpc>
                <a:spcPct val="150000"/>
              </a:lnSpc>
              <a:buFont typeface="Arial" pitchFamily="34" charset="0"/>
              <a:buChar char="•"/>
            </a:pPr>
            <a:r>
              <a:rPr lang="en-US" sz="1400" dirty="0" smtClean="0"/>
              <a:t> High pressure laminate top with t-mold edge writing pad.</a:t>
            </a:r>
          </a:p>
          <a:p>
            <a:pPr>
              <a:lnSpc>
                <a:spcPct val="150000"/>
              </a:lnSpc>
              <a:buFont typeface="Arial" pitchFamily="34" charset="0"/>
              <a:buChar char="•"/>
            </a:pPr>
            <a:r>
              <a:rPr lang="en-US" sz="1400" dirty="0" smtClean="0"/>
              <a:t> Heavy gauge wire book rack</a:t>
            </a:r>
          </a:p>
          <a:p>
            <a:pPr>
              <a:lnSpc>
                <a:spcPct val="150000"/>
              </a:lnSpc>
              <a:buFont typeface="Arial" pitchFamily="34" charset="0"/>
              <a:buChar char="•"/>
            </a:pPr>
            <a:r>
              <a:rPr lang="en-US" sz="1400" dirty="0" smtClean="0"/>
              <a:t> 18”seat height., 16” belly clearance. </a:t>
            </a:r>
          </a:p>
        </p:txBody>
      </p:sp>
      <p:sp>
        <p:nvSpPr>
          <p:cNvPr id="18" name="TextBox 17"/>
          <p:cNvSpPr txBox="1"/>
          <p:nvPr/>
        </p:nvSpPr>
        <p:spPr>
          <a:xfrm>
            <a:off x="2590800" y="5791200"/>
            <a:ext cx="4188895" cy="1708160"/>
          </a:xfrm>
          <a:prstGeom prst="rect">
            <a:avLst/>
          </a:prstGeom>
          <a:noFill/>
        </p:spPr>
        <p:txBody>
          <a:bodyPr wrap="square" rtlCol="0">
            <a:spAutoFit/>
          </a:bodyPr>
          <a:lstStyle/>
          <a:p>
            <a:pPr>
              <a:lnSpc>
                <a:spcPct val="150000"/>
              </a:lnSpc>
              <a:buFont typeface="Arial" pitchFamily="34" charset="0"/>
              <a:buChar char="•"/>
            </a:pPr>
            <a:r>
              <a:rPr lang="en-US" sz="1400" dirty="0" smtClean="0"/>
              <a:t> 1 1/8” tubular steel frame with enamel finish</a:t>
            </a:r>
          </a:p>
          <a:p>
            <a:pPr>
              <a:lnSpc>
                <a:spcPct val="150000"/>
              </a:lnSpc>
              <a:buFont typeface="Arial" pitchFamily="34" charset="0"/>
              <a:buChar char="•"/>
            </a:pPr>
            <a:r>
              <a:rPr lang="en-US" sz="1400" dirty="0" smtClean="0"/>
              <a:t>  2” thick, upholstered cushioned seat and back.</a:t>
            </a:r>
          </a:p>
          <a:p>
            <a:pPr>
              <a:lnSpc>
                <a:spcPct val="150000"/>
              </a:lnSpc>
              <a:buFont typeface="Arial" pitchFamily="34" charset="0"/>
              <a:buChar char="•"/>
            </a:pPr>
            <a:r>
              <a:rPr lang="en-US" sz="1400" dirty="0" smtClean="0"/>
              <a:t> High pressure laminate top with writing pad.</a:t>
            </a:r>
          </a:p>
          <a:p>
            <a:pPr>
              <a:lnSpc>
                <a:spcPct val="150000"/>
              </a:lnSpc>
              <a:buFont typeface="Arial" pitchFamily="34" charset="0"/>
              <a:buChar char="•"/>
            </a:pPr>
            <a:r>
              <a:rPr lang="en-US" sz="1400" dirty="0" smtClean="0"/>
              <a:t> 18”seat height. </a:t>
            </a:r>
          </a:p>
          <a:p>
            <a:pPr>
              <a:lnSpc>
                <a:spcPct val="150000"/>
              </a:lnSpc>
              <a:buFont typeface="Arial" pitchFamily="34" charset="0"/>
              <a:buChar char="•"/>
            </a:pPr>
            <a:r>
              <a:rPr lang="en-US" sz="1400" dirty="0" smtClean="0"/>
              <a:t> 16” belly clearance. </a:t>
            </a:r>
          </a:p>
        </p:txBody>
      </p:sp>
      <p:pic>
        <p:nvPicPr>
          <p:cNvPr id="22" name="Picture 1" descr="C:\Users\Public\Documents\Adityas\Furniture\Educational\Classroom\contempo9.jpg"/>
          <p:cNvPicPr>
            <a:picLocks noChangeAspect="1" noChangeArrowheads="1"/>
          </p:cNvPicPr>
          <p:nvPr/>
        </p:nvPicPr>
        <p:blipFill>
          <a:blip r:embed="rId5" cstate="print"/>
          <a:srcRect/>
          <a:stretch>
            <a:fillRect/>
          </a:stretch>
        </p:blipFill>
        <p:spPr bwMode="auto">
          <a:xfrm flipH="1">
            <a:off x="533400" y="457200"/>
            <a:ext cx="1828800" cy="2468880"/>
          </a:xfrm>
          <a:prstGeom prst="rect">
            <a:avLst/>
          </a:prstGeom>
          <a:noFill/>
        </p:spPr>
      </p:pic>
      <p:sp>
        <p:nvSpPr>
          <p:cNvPr id="25" name="TextBox 24"/>
          <p:cNvSpPr txBox="1"/>
          <p:nvPr/>
        </p:nvSpPr>
        <p:spPr>
          <a:xfrm>
            <a:off x="2362200" y="609600"/>
            <a:ext cx="4571999" cy="1708160"/>
          </a:xfrm>
          <a:prstGeom prst="rect">
            <a:avLst/>
          </a:prstGeom>
          <a:noFill/>
        </p:spPr>
        <p:txBody>
          <a:bodyPr wrap="square" rtlCol="0">
            <a:spAutoFit/>
          </a:bodyPr>
          <a:lstStyle/>
          <a:p>
            <a:pPr>
              <a:lnSpc>
                <a:spcPct val="150000"/>
              </a:lnSpc>
              <a:buFont typeface="Arial" pitchFamily="34" charset="0"/>
              <a:buChar char="•"/>
            </a:pPr>
            <a:r>
              <a:rPr lang="en-US" sz="1400" dirty="0" smtClean="0"/>
              <a:t> 1.25” tubular steel frame with enamel finish</a:t>
            </a:r>
          </a:p>
          <a:p>
            <a:pPr>
              <a:lnSpc>
                <a:spcPct val="150000"/>
              </a:lnSpc>
              <a:buFont typeface="Arial" pitchFamily="34" charset="0"/>
              <a:buChar char="•"/>
            </a:pPr>
            <a:r>
              <a:rPr lang="en-US" sz="1400" dirty="0" smtClean="0"/>
              <a:t>  5/8” thick, upholstered cushioned seat and back.</a:t>
            </a:r>
          </a:p>
          <a:p>
            <a:pPr>
              <a:lnSpc>
                <a:spcPct val="150000"/>
              </a:lnSpc>
              <a:buFont typeface="Arial" pitchFamily="34" charset="0"/>
              <a:buChar char="•"/>
            </a:pPr>
            <a:r>
              <a:rPr lang="en-US" sz="1400" dirty="0" smtClean="0"/>
              <a:t> High pressure laminate top with </a:t>
            </a:r>
            <a:r>
              <a:rPr lang="en-US" sz="1400" dirty="0" err="1" smtClean="0"/>
              <a:t>turnable</a:t>
            </a:r>
            <a:r>
              <a:rPr lang="en-US" sz="1400" dirty="0" smtClean="0"/>
              <a:t> writing pad.</a:t>
            </a:r>
          </a:p>
          <a:p>
            <a:pPr>
              <a:lnSpc>
                <a:spcPct val="150000"/>
              </a:lnSpc>
              <a:buFont typeface="Arial" pitchFamily="34" charset="0"/>
              <a:buChar char="•"/>
            </a:pPr>
            <a:r>
              <a:rPr lang="en-US" sz="1400" dirty="0" smtClean="0"/>
              <a:t> 18”seat height. </a:t>
            </a:r>
          </a:p>
          <a:p>
            <a:pPr>
              <a:lnSpc>
                <a:spcPct val="150000"/>
              </a:lnSpc>
              <a:buFont typeface="Arial" pitchFamily="34" charset="0"/>
              <a:buChar char="•"/>
            </a:pPr>
            <a:r>
              <a:rPr lang="en-US" sz="1400" dirty="0" smtClean="0"/>
              <a:t> 16” belly clearance. </a:t>
            </a:r>
          </a:p>
        </p:txBody>
      </p:sp>
      <p:sp>
        <p:nvSpPr>
          <p:cNvPr id="20" name="TextBox 19"/>
          <p:cNvSpPr txBox="1"/>
          <p:nvPr/>
        </p:nvSpPr>
        <p:spPr>
          <a:xfrm>
            <a:off x="3142559" y="-19110"/>
            <a:ext cx="3715441" cy="400110"/>
          </a:xfrm>
          <a:prstGeom prst="rect">
            <a:avLst/>
          </a:prstGeom>
          <a:noFill/>
        </p:spPr>
        <p:txBody>
          <a:bodyPr wrap="none" rtlCol="0">
            <a:spAutoFit/>
          </a:bodyPr>
          <a:lstStyle/>
          <a:p>
            <a:pPr algn="r"/>
            <a:r>
              <a:rPr lang="en-US" sz="2000" b="1" dirty="0" smtClean="0"/>
              <a:t>1300 SERIES WRITING PAD CHAIR</a:t>
            </a:r>
            <a:endParaRPr lang="en-US" sz="2000" b="1" dirty="0"/>
          </a:p>
        </p:txBody>
      </p:sp>
      <p:sp>
        <p:nvSpPr>
          <p:cNvPr id="16" name="Rectangle 15"/>
          <p:cNvSpPr/>
          <p:nvPr/>
        </p:nvSpPr>
        <p:spPr>
          <a:xfrm rot="10800000" flipV="1">
            <a:off x="1524001" y="26670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WC 1301</a:t>
            </a:r>
            <a:endParaRPr lang="en-US" sz="1400" b="1" dirty="0">
              <a:solidFill>
                <a:schemeClr val="bg1">
                  <a:lumMod val="50000"/>
                </a:schemeClr>
              </a:solidFill>
            </a:endParaRPr>
          </a:p>
        </p:txBody>
      </p:sp>
      <p:sp>
        <p:nvSpPr>
          <p:cNvPr id="17" name="Rectangle 16"/>
          <p:cNvSpPr/>
          <p:nvPr/>
        </p:nvSpPr>
        <p:spPr>
          <a:xfrm rot="10800000" flipV="1">
            <a:off x="4953000" y="49530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WC 1302</a:t>
            </a:r>
            <a:endParaRPr lang="en-US" sz="1400" b="1" dirty="0">
              <a:solidFill>
                <a:schemeClr val="bg1">
                  <a:lumMod val="50000"/>
                </a:schemeClr>
              </a:solidFill>
            </a:endParaRPr>
          </a:p>
        </p:txBody>
      </p:sp>
      <p:sp>
        <p:nvSpPr>
          <p:cNvPr id="19" name="Rectangle 18"/>
          <p:cNvSpPr/>
          <p:nvPr/>
        </p:nvSpPr>
        <p:spPr>
          <a:xfrm rot="10800000" flipV="1">
            <a:off x="1066800" y="73914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WC 1301</a:t>
            </a:r>
            <a:endParaRPr lang="en-US" sz="1400" b="1" dirty="0">
              <a:solidFill>
                <a:schemeClr val="bg1">
                  <a:lumMod val="50000"/>
                </a:schemeClr>
              </a:solidFill>
            </a:endParaRPr>
          </a:p>
        </p:txBody>
      </p:sp>
      <p:grpSp>
        <p:nvGrpSpPr>
          <p:cNvPr id="21" name="Group 11"/>
          <p:cNvGrpSpPr/>
          <p:nvPr/>
        </p:nvGrpSpPr>
        <p:grpSpPr>
          <a:xfrm>
            <a:off x="1200150" y="8115300"/>
            <a:ext cx="4495800" cy="304800"/>
            <a:chOff x="533400" y="7829550"/>
            <a:chExt cx="4495800" cy="304800"/>
          </a:xfrm>
        </p:grpSpPr>
        <p:sp>
          <p:nvSpPr>
            <p:cNvPr id="23" name="Rounded Rectangle 22"/>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4" name="Rounded Rectangle 23"/>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6" name="Rounded Rectangle 25"/>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sp>
        <p:nvSpPr>
          <p:cNvPr id="27" name="Rectangle 26"/>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800" y="0"/>
            <a:ext cx="457200" cy="9144000"/>
            <a:chOff x="0" y="0"/>
            <a:chExt cx="457200" cy="9144000"/>
          </a:xfrm>
          <a:solidFill>
            <a:srgbClr val="002060"/>
          </a:solidFill>
        </p:grpSpPr>
        <p:sp>
          <p:nvSpPr>
            <p:cNvPr id="6" name="Rectangle 5"/>
            <p:cNvSpPr/>
            <p:nvPr/>
          </p:nvSpPr>
          <p:spPr>
            <a:xfrm>
              <a:off x="0" y="0"/>
              <a:ext cx="457200" cy="9144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496448" y="1819653"/>
              <a:ext cx="1477905" cy="276999"/>
            </a:xfrm>
            <a:prstGeom prst="rect">
              <a:avLst/>
            </a:prstGeom>
            <a:grpFill/>
          </p:spPr>
          <p:txBody>
            <a:bodyPr wrap="none" rtlCol="0">
              <a:spAutoFit/>
            </a:bodyPr>
            <a:lstStyle/>
            <a:p>
              <a:r>
                <a:rPr lang="en-US" sz="1200" b="1" dirty="0" smtClean="0">
                  <a:solidFill>
                    <a:schemeClr val="bg1"/>
                  </a:solidFill>
                </a:rPr>
                <a:t>Classroom Furniture</a:t>
              </a:r>
              <a:endParaRPr lang="en-US" sz="1200" b="1" dirty="0">
                <a:solidFill>
                  <a:schemeClr val="bg1"/>
                </a:solidFill>
              </a:endParaRPr>
            </a:p>
          </p:txBody>
        </p:sp>
      </p:grpSp>
      <p:sp>
        <p:nvSpPr>
          <p:cNvPr id="8" name="Rectangle 7"/>
          <p:cNvSpPr/>
          <p:nvPr/>
        </p:nvSpPr>
        <p:spPr>
          <a:xfrm>
            <a:off x="4191000" y="8686800"/>
            <a:ext cx="2209800" cy="274320"/>
          </a:xfrm>
          <a:prstGeom prst="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21                       Classroom Furniture</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2" cstate="print"/>
          <a:srcRect/>
          <a:stretch>
            <a:fillRect/>
          </a:stretch>
        </p:blipFill>
        <p:spPr bwMode="auto">
          <a:xfrm>
            <a:off x="3143250" y="8458200"/>
            <a:ext cx="494015" cy="640080"/>
          </a:xfrm>
          <a:prstGeom prst="rect">
            <a:avLst/>
          </a:prstGeom>
          <a:noFill/>
        </p:spPr>
      </p:pic>
      <p:grpSp>
        <p:nvGrpSpPr>
          <p:cNvPr id="27" name="Group 26"/>
          <p:cNvGrpSpPr/>
          <p:nvPr/>
        </p:nvGrpSpPr>
        <p:grpSpPr>
          <a:xfrm>
            <a:off x="-40464" y="0"/>
            <a:ext cx="6517464" cy="8420100"/>
            <a:chOff x="340536" y="0"/>
            <a:chExt cx="6517464" cy="8420100"/>
          </a:xfrm>
        </p:grpSpPr>
        <p:sp>
          <p:nvSpPr>
            <p:cNvPr id="28" name="TextBox 27"/>
            <p:cNvSpPr txBox="1"/>
            <p:nvPr/>
          </p:nvSpPr>
          <p:spPr>
            <a:xfrm>
              <a:off x="340536" y="0"/>
              <a:ext cx="3698064" cy="400110"/>
            </a:xfrm>
            <a:prstGeom prst="rect">
              <a:avLst/>
            </a:prstGeom>
            <a:noFill/>
          </p:spPr>
          <p:txBody>
            <a:bodyPr wrap="none" rtlCol="0">
              <a:spAutoFit/>
            </a:bodyPr>
            <a:lstStyle/>
            <a:p>
              <a:r>
                <a:rPr lang="en-US" sz="2000" b="1" dirty="0" smtClean="0"/>
                <a:t>1100 SERIES CLASSROOM TABLES</a:t>
              </a:r>
              <a:endParaRPr lang="en-US" sz="2000" b="1" dirty="0"/>
            </a:p>
          </p:txBody>
        </p:sp>
        <p:grpSp>
          <p:nvGrpSpPr>
            <p:cNvPr id="29" name="Group 11"/>
            <p:cNvGrpSpPr/>
            <p:nvPr/>
          </p:nvGrpSpPr>
          <p:grpSpPr>
            <a:xfrm>
              <a:off x="1181100" y="8115300"/>
              <a:ext cx="4495800" cy="304800"/>
              <a:chOff x="533400" y="7829550"/>
              <a:chExt cx="4495800" cy="304800"/>
            </a:xfrm>
          </p:grpSpPr>
          <p:sp>
            <p:nvSpPr>
              <p:cNvPr id="42" name="Rounded Rectangle 41"/>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43" name="Rounded Rectangle 42"/>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44" name="Rounded Rectangle 43"/>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grpSp>
          <p:nvGrpSpPr>
            <p:cNvPr id="30" name="Group 35"/>
            <p:cNvGrpSpPr/>
            <p:nvPr/>
          </p:nvGrpSpPr>
          <p:grpSpPr>
            <a:xfrm>
              <a:off x="3537385" y="5791200"/>
              <a:ext cx="3244415" cy="2286000"/>
              <a:chOff x="3537385" y="5638800"/>
              <a:chExt cx="3244415" cy="2286000"/>
            </a:xfrm>
          </p:grpSpPr>
          <p:pic>
            <p:nvPicPr>
              <p:cNvPr id="40" name="Picture 5"/>
              <p:cNvPicPr>
                <a:picLocks noChangeAspect="1" noChangeArrowheads="1"/>
              </p:cNvPicPr>
              <p:nvPr/>
            </p:nvPicPr>
            <p:blipFill>
              <a:blip r:embed="rId3" cstate="print"/>
              <a:srcRect/>
              <a:stretch>
                <a:fillRect/>
              </a:stretch>
            </p:blipFill>
            <p:spPr bwMode="auto">
              <a:xfrm>
                <a:off x="3537385" y="5638800"/>
                <a:ext cx="3244415" cy="2286000"/>
              </a:xfrm>
              <a:prstGeom prst="rect">
                <a:avLst/>
              </a:prstGeom>
              <a:noFill/>
              <a:ln w="9525">
                <a:noFill/>
                <a:miter lim="800000"/>
                <a:headEnd/>
                <a:tailEnd/>
              </a:ln>
            </p:spPr>
          </p:pic>
          <p:sp>
            <p:nvSpPr>
              <p:cNvPr id="41" name="Rectangle 40"/>
              <p:cNvSpPr/>
              <p:nvPr/>
            </p:nvSpPr>
            <p:spPr>
              <a:xfrm rot="10800000" flipV="1">
                <a:off x="4724401" y="7620001"/>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CT 1104</a:t>
                </a:r>
                <a:endParaRPr lang="en-US" sz="1400" b="1" dirty="0">
                  <a:solidFill>
                    <a:schemeClr val="bg1">
                      <a:lumMod val="50000"/>
                    </a:schemeClr>
                  </a:solidFill>
                </a:endParaRPr>
              </a:p>
            </p:txBody>
          </p:sp>
        </p:grpSp>
        <p:grpSp>
          <p:nvGrpSpPr>
            <p:cNvPr id="31" name="Group 32"/>
            <p:cNvGrpSpPr/>
            <p:nvPr/>
          </p:nvGrpSpPr>
          <p:grpSpPr>
            <a:xfrm>
              <a:off x="609600" y="457200"/>
              <a:ext cx="2523348" cy="2560320"/>
              <a:chOff x="4038600" y="533400"/>
              <a:chExt cx="2523348" cy="2560320"/>
            </a:xfrm>
          </p:grpSpPr>
          <p:pic>
            <p:nvPicPr>
              <p:cNvPr id="38" name="Picture 6"/>
              <p:cNvPicPr>
                <a:picLocks noChangeAspect="1" noChangeArrowheads="1"/>
              </p:cNvPicPr>
              <p:nvPr/>
            </p:nvPicPr>
            <p:blipFill>
              <a:blip r:embed="rId4" cstate="print"/>
              <a:srcRect/>
              <a:stretch>
                <a:fillRect/>
              </a:stretch>
            </p:blipFill>
            <p:spPr bwMode="auto">
              <a:xfrm>
                <a:off x="4038600" y="533400"/>
                <a:ext cx="2523348" cy="2560320"/>
              </a:xfrm>
              <a:prstGeom prst="rect">
                <a:avLst/>
              </a:prstGeom>
              <a:noFill/>
              <a:ln w="9525">
                <a:noFill/>
                <a:miter lim="800000"/>
                <a:headEnd/>
                <a:tailEnd/>
              </a:ln>
            </p:spPr>
          </p:pic>
          <p:sp>
            <p:nvSpPr>
              <p:cNvPr id="39" name="Rectangle 38"/>
              <p:cNvSpPr/>
              <p:nvPr/>
            </p:nvSpPr>
            <p:spPr>
              <a:xfrm rot="10800000" flipV="1">
                <a:off x="5257800" y="25908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CT 1101</a:t>
                </a:r>
                <a:endParaRPr lang="en-US" sz="1400" b="1" dirty="0">
                  <a:solidFill>
                    <a:schemeClr val="bg1">
                      <a:lumMod val="50000"/>
                    </a:schemeClr>
                  </a:solidFill>
                </a:endParaRPr>
              </a:p>
            </p:txBody>
          </p:sp>
        </p:grpSp>
        <p:grpSp>
          <p:nvGrpSpPr>
            <p:cNvPr id="32" name="Group 34"/>
            <p:cNvGrpSpPr/>
            <p:nvPr/>
          </p:nvGrpSpPr>
          <p:grpSpPr>
            <a:xfrm>
              <a:off x="716280" y="5715000"/>
              <a:ext cx="2560320" cy="2286000"/>
              <a:chOff x="685800" y="2743200"/>
              <a:chExt cx="2736729" cy="2560320"/>
            </a:xfrm>
          </p:grpSpPr>
          <p:pic>
            <p:nvPicPr>
              <p:cNvPr id="36" name="Picture 1"/>
              <p:cNvPicPr>
                <a:picLocks noChangeAspect="1" noChangeArrowheads="1"/>
              </p:cNvPicPr>
              <p:nvPr/>
            </p:nvPicPr>
            <p:blipFill>
              <a:blip r:embed="rId5" cstate="print"/>
              <a:srcRect/>
              <a:stretch>
                <a:fillRect/>
              </a:stretch>
            </p:blipFill>
            <p:spPr bwMode="auto">
              <a:xfrm>
                <a:off x="685800" y="2743200"/>
                <a:ext cx="2736729" cy="2560320"/>
              </a:xfrm>
              <a:prstGeom prst="rect">
                <a:avLst/>
              </a:prstGeom>
              <a:noFill/>
              <a:ln w="9525">
                <a:noFill/>
                <a:miter lim="800000"/>
                <a:headEnd/>
                <a:tailEnd/>
              </a:ln>
            </p:spPr>
          </p:pic>
          <p:sp>
            <p:nvSpPr>
              <p:cNvPr id="37" name="Rectangle 36"/>
              <p:cNvSpPr/>
              <p:nvPr/>
            </p:nvSpPr>
            <p:spPr>
              <a:xfrm rot="10800000" flipV="1">
                <a:off x="1905000" y="50292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CT 1103</a:t>
                </a:r>
                <a:endParaRPr lang="en-US" sz="1400" b="1" dirty="0">
                  <a:solidFill>
                    <a:schemeClr val="bg1">
                      <a:lumMod val="50000"/>
                    </a:schemeClr>
                  </a:solidFill>
                </a:endParaRPr>
              </a:p>
            </p:txBody>
          </p:sp>
        </p:grpSp>
        <p:sp>
          <p:nvSpPr>
            <p:cNvPr id="33" name="Rectangle 32"/>
            <p:cNvSpPr/>
            <p:nvPr/>
          </p:nvSpPr>
          <p:spPr>
            <a:xfrm>
              <a:off x="533400" y="2867837"/>
              <a:ext cx="6324600" cy="2585323"/>
            </a:xfrm>
            <a:prstGeom prst="rect">
              <a:avLst/>
            </a:prstGeom>
          </p:spPr>
          <p:txBody>
            <a:bodyPr wrap="square">
              <a:spAutoFit/>
            </a:bodyPr>
            <a:lstStyle/>
            <a:p>
              <a:pPr>
                <a:lnSpc>
                  <a:spcPct val="150000"/>
                </a:lnSpc>
                <a:buFont typeface="Arial" pitchFamily="34" charset="0"/>
                <a:buChar char="•"/>
              </a:pPr>
              <a:r>
                <a:rPr lang="en-US" dirty="0" smtClean="0"/>
                <a:t> 16 gauge fully welded Black frame.</a:t>
              </a:r>
            </a:p>
            <a:p>
              <a:pPr>
                <a:lnSpc>
                  <a:spcPct val="150000"/>
                </a:lnSpc>
                <a:buFont typeface="Arial" pitchFamily="34" charset="0"/>
                <a:buChar char="•"/>
              </a:pPr>
              <a:r>
                <a:rPr lang="en-US" dirty="0" smtClean="0"/>
                <a:t> Wipe-clean 18mm laminate tops with rounded MDF edges.</a:t>
              </a:r>
            </a:p>
            <a:p>
              <a:pPr>
                <a:lnSpc>
                  <a:spcPct val="150000"/>
                </a:lnSpc>
                <a:buFont typeface="Arial" pitchFamily="34" charset="0"/>
                <a:buChar char="•"/>
              </a:pPr>
              <a:r>
                <a:rPr lang="en-US" dirty="0" smtClean="0"/>
                <a:t> Four multi-functional shapes and a variety of top colours.</a:t>
              </a:r>
            </a:p>
            <a:p>
              <a:pPr>
                <a:lnSpc>
                  <a:spcPct val="150000"/>
                </a:lnSpc>
                <a:buFont typeface="Arial" pitchFamily="34" charset="0"/>
                <a:buChar char="•"/>
              </a:pPr>
              <a:r>
                <a:rPr lang="en-US" dirty="0" smtClean="0"/>
                <a:t> Rectangular and square shapes spirally stack.</a:t>
              </a:r>
            </a:p>
            <a:p>
              <a:pPr>
                <a:lnSpc>
                  <a:spcPct val="150000"/>
                </a:lnSpc>
                <a:buFont typeface="Arial" pitchFamily="34" charset="0"/>
                <a:buChar char="•"/>
              </a:pPr>
              <a:r>
                <a:rPr lang="en-US" dirty="0" smtClean="0"/>
                <a:t> Tables can be arranged in a variety of ways for total </a:t>
              </a:r>
              <a:r>
                <a:rPr lang="en-US" dirty="0" err="1" smtClean="0"/>
                <a:t>flexibilty</a:t>
              </a:r>
              <a:r>
                <a:rPr lang="en-US" dirty="0" smtClean="0"/>
                <a:t>. </a:t>
              </a:r>
            </a:p>
            <a:p>
              <a:pPr>
                <a:lnSpc>
                  <a:spcPct val="150000"/>
                </a:lnSpc>
                <a:buFont typeface="Arial" pitchFamily="34" charset="0"/>
                <a:buChar char="•"/>
              </a:pPr>
              <a:r>
                <a:rPr lang="en-US" dirty="0" smtClean="0"/>
                <a:t> Height options 460, 530, 590, 640 and 710mm.</a:t>
              </a:r>
              <a:endParaRPr lang="en-US" dirty="0"/>
            </a:p>
          </p:txBody>
        </p:sp>
        <p:pic>
          <p:nvPicPr>
            <p:cNvPr id="34" name="Picture 7"/>
            <p:cNvPicPr>
              <a:picLocks noChangeAspect="1" noChangeArrowheads="1"/>
            </p:cNvPicPr>
            <p:nvPr/>
          </p:nvPicPr>
          <p:blipFill>
            <a:blip r:embed="rId6" cstate="print"/>
            <a:srcRect/>
            <a:stretch>
              <a:fillRect/>
            </a:stretch>
          </p:blipFill>
          <p:spPr bwMode="auto">
            <a:xfrm>
              <a:off x="3505200" y="576765"/>
              <a:ext cx="3257550" cy="2242635"/>
            </a:xfrm>
            <a:prstGeom prst="rect">
              <a:avLst/>
            </a:prstGeom>
            <a:noFill/>
            <a:ln w="9525">
              <a:noFill/>
              <a:miter lim="800000"/>
              <a:headEnd/>
              <a:tailEnd/>
            </a:ln>
          </p:spPr>
        </p:pic>
        <p:sp>
          <p:nvSpPr>
            <p:cNvPr id="35" name="Rectangle 34"/>
            <p:cNvSpPr/>
            <p:nvPr/>
          </p:nvSpPr>
          <p:spPr>
            <a:xfrm rot="10800000" flipV="1">
              <a:off x="5257800" y="2438400"/>
              <a:ext cx="855458" cy="20410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CT 1102</a:t>
              </a:r>
              <a:endParaRPr lang="en-US" sz="1400" b="1" dirty="0">
                <a:solidFill>
                  <a:schemeClr val="bg1">
                    <a:lumMod val="50000"/>
                  </a:schemeClr>
                </a:solidFill>
              </a:endParaRPr>
            </a:p>
          </p:txBody>
        </p:sp>
      </p:grpSp>
      <p:sp>
        <p:nvSpPr>
          <p:cNvPr id="26" name="Rectangle 25"/>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609600" y="18150"/>
            <a:ext cx="6248404" cy="8821050"/>
            <a:chOff x="76200" y="0"/>
            <a:chExt cx="6248404" cy="8821050"/>
          </a:xfrm>
        </p:grpSpPr>
        <p:pic>
          <p:nvPicPr>
            <p:cNvPr id="41" name="Picture 3" descr="C:\Users\Public\Documents\Adityas\Furniture\Educational\Classroom\Strong\single desk_M.jpg"/>
            <p:cNvPicPr>
              <a:picLocks noChangeAspect="1" noChangeArrowheads="1"/>
            </p:cNvPicPr>
            <p:nvPr/>
          </p:nvPicPr>
          <p:blipFill>
            <a:blip r:embed="rId2" cstate="print"/>
            <a:srcRect/>
            <a:stretch>
              <a:fillRect/>
            </a:stretch>
          </p:blipFill>
          <p:spPr bwMode="auto">
            <a:xfrm flipH="1">
              <a:off x="3825240" y="4800600"/>
              <a:ext cx="2499360" cy="3281362"/>
            </a:xfrm>
            <a:prstGeom prst="rect">
              <a:avLst/>
            </a:prstGeom>
            <a:noFill/>
          </p:spPr>
        </p:pic>
        <p:pic>
          <p:nvPicPr>
            <p:cNvPr id="42" name="Picture 2" descr="C:\Users\Public\Documents\Adityas\Furniture\Educational\Classroom\Strong\Double Desk_M.jpg"/>
            <p:cNvPicPr>
              <a:picLocks noChangeAspect="1" noChangeArrowheads="1"/>
            </p:cNvPicPr>
            <p:nvPr/>
          </p:nvPicPr>
          <p:blipFill>
            <a:blip r:embed="rId3" cstate="print"/>
            <a:srcRect/>
            <a:stretch>
              <a:fillRect/>
            </a:stretch>
          </p:blipFill>
          <p:spPr bwMode="auto">
            <a:xfrm>
              <a:off x="76200" y="685800"/>
              <a:ext cx="2743200" cy="2566219"/>
            </a:xfrm>
            <a:prstGeom prst="rect">
              <a:avLst/>
            </a:prstGeom>
            <a:noFill/>
          </p:spPr>
        </p:pic>
        <p:sp>
          <p:nvSpPr>
            <p:cNvPr id="43" name="TextBox 42"/>
            <p:cNvSpPr txBox="1"/>
            <p:nvPr/>
          </p:nvSpPr>
          <p:spPr>
            <a:xfrm>
              <a:off x="2362200" y="0"/>
              <a:ext cx="3947363" cy="400110"/>
            </a:xfrm>
            <a:prstGeom prst="rect">
              <a:avLst/>
            </a:prstGeom>
            <a:noFill/>
          </p:spPr>
          <p:txBody>
            <a:bodyPr wrap="none" rtlCol="0">
              <a:spAutoFit/>
            </a:bodyPr>
            <a:lstStyle/>
            <a:p>
              <a:r>
                <a:rPr lang="en-US" sz="2000" b="1" dirty="0" smtClean="0"/>
                <a:t>1700 SERIES SLOPING LOCKER DESK</a:t>
              </a:r>
              <a:endParaRPr lang="en-US" sz="2000" b="1" dirty="0"/>
            </a:p>
          </p:txBody>
        </p:sp>
        <p:grpSp>
          <p:nvGrpSpPr>
            <p:cNvPr id="44" name="Group 11"/>
            <p:cNvGrpSpPr/>
            <p:nvPr/>
          </p:nvGrpSpPr>
          <p:grpSpPr>
            <a:xfrm>
              <a:off x="2362200" y="6477000"/>
              <a:ext cx="1447800" cy="1143000"/>
              <a:chOff x="2019300" y="6496050"/>
              <a:chExt cx="1447800" cy="1143000"/>
            </a:xfrm>
          </p:grpSpPr>
          <p:sp>
            <p:nvSpPr>
              <p:cNvPr id="51" name="Rounded Rectangle 50"/>
              <p:cNvSpPr/>
              <p:nvPr/>
            </p:nvSpPr>
            <p:spPr>
              <a:xfrm>
                <a:off x="2019300" y="64960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52" name="Rounded Rectangle 51"/>
              <p:cNvSpPr/>
              <p:nvPr/>
            </p:nvSpPr>
            <p:spPr>
              <a:xfrm>
                <a:off x="2019300" y="6921718"/>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53" name="Rounded Rectangle 52"/>
              <p:cNvSpPr/>
              <p:nvPr/>
            </p:nvSpPr>
            <p:spPr>
              <a:xfrm>
                <a:off x="2019300" y="73342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grpSp>
          <p:nvGrpSpPr>
            <p:cNvPr id="45" name="Group 25"/>
            <p:cNvGrpSpPr/>
            <p:nvPr/>
          </p:nvGrpSpPr>
          <p:grpSpPr>
            <a:xfrm>
              <a:off x="2895601" y="381000"/>
              <a:ext cx="3429003" cy="3200400"/>
              <a:chOff x="3527853" y="142875"/>
              <a:chExt cx="2872947" cy="3209925"/>
            </a:xfrm>
          </p:grpSpPr>
          <p:pic>
            <p:nvPicPr>
              <p:cNvPr id="49" name="Picture 48"/>
              <p:cNvPicPr>
                <a:picLocks noChangeAspect="1" noChangeArrowheads="1"/>
              </p:cNvPicPr>
              <p:nvPr/>
            </p:nvPicPr>
            <p:blipFill>
              <a:blip r:embed="rId4" cstate="print"/>
              <a:srcRect/>
              <a:stretch>
                <a:fillRect/>
              </a:stretch>
            </p:blipFill>
            <p:spPr bwMode="auto">
              <a:xfrm flipH="1">
                <a:off x="4114800" y="142875"/>
                <a:ext cx="2286000" cy="3209925"/>
              </a:xfrm>
              <a:prstGeom prst="rect">
                <a:avLst/>
              </a:prstGeom>
              <a:noFill/>
              <a:ln w="9525">
                <a:noFill/>
                <a:miter lim="800000"/>
                <a:headEnd/>
                <a:tailEnd/>
              </a:ln>
            </p:spPr>
          </p:pic>
          <p:sp>
            <p:nvSpPr>
              <p:cNvPr id="50" name="Rectangle 49"/>
              <p:cNvSpPr/>
              <p:nvPr/>
            </p:nvSpPr>
            <p:spPr>
              <a:xfrm rot="10800000" flipV="1">
                <a:off x="3527853" y="2133600"/>
                <a:ext cx="914400" cy="3809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CD 1701</a:t>
                </a:r>
                <a:endParaRPr lang="en-US" sz="1400" b="1" dirty="0">
                  <a:solidFill>
                    <a:schemeClr val="bg1">
                      <a:lumMod val="50000"/>
                    </a:schemeClr>
                  </a:solidFill>
                </a:endParaRPr>
              </a:p>
            </p:txBody>
          </p:sp>
        </p:grpSp>
        <p:pic>
          <p:nvPicPr>
            <p:cNvPr id="46" name="Picture 2" descr="C:\Users\Public\Documents\Adityas\Furniture\Educational\Classroom\Strong\single desk - Copy.jpg"/>
            <p:cNvPicPr>
              <a:picLocks noChangeAspect="1" noChangeArrowheads="1"/>
            </p:cNvPicPr>
            <p:nvPr/>
          </p:nvPicPr>
          <p:blipFill>
            <a:blip r:embed="rId5" cstate="print"/>
            <a:srcRect/>
            <a:stretch>
              <a:fillRect/>
            </a:stretch>
          </p:blipFill>
          <p:spPr bwMode="auto">
            <a:xfrm flipH="1">
              <a:off x="228600" y="6077850"/>
              <a:ext cx="2003027" cy="2743200"/>
            </a:xfrm>
            <a:prstGeom prst="rect">
              <a:avLst/>
            </a:prstGeom>
            <a:noFill/>
          </p:spPr>
        </p:pic>
        <p:sp>
          <p:nvSpPr>
            <p:cNvPr id="47" name="Rectangle 46"/>
            <p:cNvSpPr/>
            <p:nvPr/>
          </p:nvSpPr>
          <p:spPr>
            <a:xfrm rot="10800000" flipV="1">
              <a:off x="4267200" y="76200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CD 1702</a:t>
              </a:r>
              <a:endParaRPr lang="en-US" sz="1400" b="1" dirty="0">
                <a:solidFill>
                  <a:schemeClr val="bg1">
                    <a:lumMod val="50000"/>
                  </a:schemeClr>
                </a:solidFill>
              </a:endParaRPr>
            </a:p>
          </p:txBody>
        </p:sp>
        <p:sp>
          <p:nvSpPr>
            <p:cNvPr id="48" name="TextBox 47"/>
            <p:cNvSpPr txBox="1"/>
            <p:nvPr/>
          </p:nvSpPr>
          <p:spPr>
            <a:xfrm>
              <a:off x="76200" y="3124200"/>
              <a:ext cx="6019800" cy="2354491"/>
            </a:xfrm>
            <a:prstGeom prst="rect">
              <a:avLst/>
            </a:prstGeom>
            <a:noFill/>
          </p:spPr>
          <p:txBody>
            <a:bodyPr wrap="square" rtlCol="0">
              <a:spAutoFit/>
            </a:bodyPr>
            <a:lstStyle/>
            <a:p>
              <a:pPr>
                <a:lnSpc>
                  <a:spcPct val="150000"/>
                </a:lnSpc>
                <a:buFont typeface="Arial" pitchFamily="34" charset="0"/>
                <a:buChar char="•"/>
              </a:pPr>
              <a:r>
                <a:rPr lang="en-US" sz="1400" dirty="0" smtClean="0"/>
                <a:t> Exceptionally high standard with solid </a:t>
              </a:r>
              <a:r>
                <a:rPr lang="en-US" sz="1400" dirty="0" err="1" smtClean="0"/>
                <a:t>borotik</a:t>
              </a:r>
              <a:r>
                <a:rPr lang="en-US" sz="1400" dirty="0" smtClean="0"/>
                <a:t> wood frame. </a:t>
              </a:r>
            </a:p>
            <a:p>
              <a:pPr>
                <a:lnSpc>
                  <a:spcPct val="150000"/>
                </a:lnSpc>
                <a:buFont typeface="Arial" pitchFamily="34" charset="0"/>
                <a:buChar char="•"/>
              </a:pPr>
              <a:r>
                <a:rPr lang="en-US" sz="1400" dirty="0" smtClean="0"/>
                <a:t> Laminated MDF / plywood tops so all the timbers are perfectly matched. </a:t>
              </a:r>
            </a:p>
            <a:p>
              <a:pPr>
                <a:lnSpc>
                  <a:spcPct val="150000"/>
                </a:lnSpc>
                <a:buFont typeface="Arial" pitchFamily="34" charset="0"/>
                <a:buChar char="•"/>
              </a:pPr>
              <a:r>
                <a:rPr lang="en-US" sz="1400" dirty="0" smtClean="0"/>
                <a:t>Deep internal lockers with a depth of 125mm, mortise and </a:t>
              </a:r>
              <a:r>
                <a:rPr lang="en-US" sz="1400" dirty="0" err="1" smtClean="0"/>
                <a:t>tenon</a:t>
              </a:r>
              <a:r>
                <a:rPr lang="en-US" sz="1400" dirty="0" smtClean="0"/>
                <a:t> joints - glued and pinned for extra strength.</a:t>
              </a:r>
            </a:p>
            <a:p>
              <a:pPr>
                <a:lnSpc>
                  <a:spcPct val="150000"/>
                </a:lnSpc>
                <a:buFont typeface="Arial" pitchFamily="34" charset="0"/>
                <a:buChar char="•"/>
              </a:pPr>
              <a:r>
                <a:rPr lang="en-US" sz="1400" dirty="0" smtClean="0"/>
                <a:t> Improved hinges for an overall exceptional finish.</a:t>
              </a:r>
            </a:p>
            <a:p>
              <a:pPr>
                <a:lnSpc>
                  <a:spcPct val="150000"/>
                </a:lnSpc>
                <a:buFont typeface="Arial" pitchFamily="34" charset="0"/>
                <a:buChar char="•"/>
              </a:pPr>
              <a:r>
                <a:rPr lang="en-US" sz="1400" dirty="0" smtClean="0"/>
                <a:t> Available as single and double desks</a:t>
              </a:r>
            </a:p>
            <a:p>
              <a:pPr>
                <a:lnSpc>
                  <a:spcPct val="150000"/>
                </a:lnSpc>
                <a:buFont typeface="Arial" pitchFamily="34" charset="0"/>
                <a:buChar char="•"/>
              </a:pPr>
              <a:endParaRPr lang="en-US" sz="1400" dirty="0" smtClean="0"/>
            </a:p>
          </p:txBody>
        </p:sp>
      </p:grpSp>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rgbClr val="002060"/>
          </a:solidFill>
        </p:grpSpPr>
        <p:sp>
          <p:nvSpPr>
            <p:cNvPr id="6" name="Rectangle 5"/>
            <p:cNvSpPr/>
            <p:nvPr/>
          </p:nvSpPr>
          <p:spPr>
            <a:xfrm>
              <a:off x="0" y="0"/>
              <a:ext cx="457200" cy="9144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425981" y="1901585"/>
              <a:ext cx="1336969" cy="276999"/>
            </a:xfrm>
            <a:prstGeom prst="rect">
              <a:avLst/>
            </a:prstGeom>
            <a:grpFill/>
          </p:spPr>
          <p:txBody>
            <a:bodyPr wrap="none" rtlCol="0">
              <a:spAutoFit/>
            </a:bodyPr>
            <a:lstStyle/>
            <a:p>
              <a:r>
                <a:rPr lang="en-US" sz="1200" b="1" dirty="0" smtClean="0">
                  <a:solidFill>
                    <a:schemeClr val="bg1"/>
                  </a:solidFill>
                </a:rPr>
                <a:t>Classic  Classroom</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Classroom Furniture                       22</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6" cstate="print"/>
          <a:srcRect/>
          <a:stretch>
            <a:fillRect/>
          </a:stretch>
        </p:blipFill>
        <p:spPr bwMode="auto">
          <a:xfrm>
            <a:off x="3143250" y="8458200"/>
            <a:ext cx="494015" cy="640080"/>
          </a:xfrm>
          <a:prstGeom prst="rect">
            <a:avLst/>
          </a:prstGeom>
          <a:noFill/>
        </p:spPr>
      </p:pic>
      <p:sp>
        <p:nvSpPr>
          <p:cNvPr id="22" name="Rectangle 21"/>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800" y="0"/>
            <a:ext cx="457200" cy="9144000"/>
            <a:chOff x="0" y="0"/>
            <a:chExt cx="457200" cy="9144000"/>
          </a:xfrm>
          <a:solidFill>
            <a:srgbClr val="002060"/>
          </a:solidFill>
        </p:grpSpPr>
        <p:sp>
          <p:nvSpPr>
            <p:cNvPr id="6" name="Rectangle 5"/>
            <p:cNvSpPr/>
            <p:nvPr/>
          </p:nvSpPr>
          <p:spPr>
            <a:xfrm>
              <a:off x="0" y="0"/>
              <a:ext cx="457200" cy="9144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496448" y="1819653"/>
              <a:ext cx="1477905" cy="276999"/>
            </a:xfrm>
            <a:prstGeom prst="rect">
              <a:avLst/>
            </a:prstGeom>
            <a:grpFill/>
          </p:spPr>
          <p:txBody>
            <a:bodyPr wrap="none" rtlCol="0">
              <a:spAutoFit/>
            </a:bodyPr>
            <a:lstStyle/>
            <a:p>
              <a:r>
                <a:rPr lang="en-US" sz="1200" b="1" dirty="0" smtClean="0">
                  <a:solidFill>
                    <a:schemeClr val="bg1"/>
                  </a:solidFill>
                </a:rPr>
                <a:t>Classroom Furniture</a:t>
              </a:r>
              <a:endParaRPr lang="en-US" sz="1200" b="1" dirty="0">
                <a:solidFill>
                  <a:schemeClr val="bg1"/>
                </a:solidFill>
              </a:endParaRPr>
            </a:p>
          </p:txBody>
        </p:sp>
      </p:grpSp>
      <p:sp>
        <p:nvSpPr>
          <p:cNvPr id="8" name="Rectangle 7"/>
          <p:cNvSpPr/>
          <p:nvPr/>
        </p:nvSpPr>
        <p:spPr>
          <a:xfrm>
            <a:off x="4191000" y="8686800"/>
            <a:ext cx="2209800" cy="274320"/>
          </a:xfrm>
          <a:prstGeom prst="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23                         Classroom Furniture</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2" cstate="print"/>
          <a:srcRect/>
          <a:stretch>
            <a:fillRect/>
          </a:stretch>
        </p:blipFill>
        <p:spPr bwMode="auto">
          <a:xfrm>
            <a:off x="3143250" y="8458200"/>
            <a:ext cx="494015" cy="640080"/>
          </a:xfrm>
          <a:prstGeom prst="rect">
            <a:avLst/>
          </a:prstGeom>
          <a:noFill/>
        </p:spPr>
      </p:pic>
      <p:sp>
        <p:nvSpPr>
          <p:cNvPr id="26" name="TextBox 25"/>
          <p:cNvSpPr txBox="1"/>
          <p:nvPr/>
        </p:nvSpPr>
        <p:spPr>
          <a:xfrm>
            <a:off x="-8087" y="0"/>
            <a:ext cx="4427687" cy="400110"/>
          </a:xfrm>
          <a:prstGeom prst="rect">
            <a:avLst/>
          </a:prstGeom>
          <a:noFill/>
        </p:spPr>
        <p:txBody>
          <a:bodyPr wrap="none" rtlCol="0">
            <a:spAutoFit/>
          </a:bodyPr>
          <a:lstStyle/>
          <a:p>
            <a:r>
              <a:rPr lang="en-US" sz="2000" b="1" dirty="0" smtClean="0"/>
              <a:t>1800 SERIES WOODEN DESK AND CHAIR</a:t>
            </a:r>
            <a:endParaRPr lang="en-US" sz="2000" b="1" dirty="0"/>
          </a:p>
        </p:txBody>
      </p:sp>
      <p:pic>
        <p:nvPicPr>
          <p:cNvPr id="27" name="Picture 2" descr="C:\Users\Public\Documents\Adityas\Furniture\Educational\Classroom\Strong\Double Desk_tangent.jpg"/>
          <p:cNvPicPr>
            <a:picLocks noChangeAspect="1" noChangeArrowheads="1"/>
          </p:cNvPicPr>
          <p:nvPr/>
        </p:nvPicPr>
        <p:blipFill>
          <a:blip r:embed="rId3" cstate="print"/>
          <a:srcRect/>
          <a:stretch>
            <a:fillRect/>
          </a:stretch>
        </p:blipFill>
        <p:spPr bwMode="auto">
          <a:xfrm>
            <a:off x="76200" y="419100"/>
            <a:ext cx="3506869" cy="3017520"/>
          </a:xfrm>
          <a:prstGeom prst="rect">
            <a:avLst/>
          </a:prstGeom>
          <a:noFill/>
        </p:spPr>
      </p:pic>
      <p:pic>
        <p:nvPicPr>
          <p:cNvPr id="28" name="Picture 1" descr="C:\Users\Public\Documents\Adityas\Furniture\Educational\Classroom\Strong\chair_basic.jpg"/>
          <p:cNvPicPr>
            <a:picLocks noChangeAspect="1" noChangeArrowheads="1"/>
          </p:cNvPicPr>
          <p:nvPr/>
        </p:nvPicPr>
        <p:blipFill>
          <a:blip r:embed="rId4" cstate="print"/>
          <a:srcRect/>
          <a:stretch>
            <a:fillRect/>
          </a:stretch>
        </p:blipFill>
        <p:spPr bwMode="auto">
          <a:xfrm>
            <a:off x="381000" y="5295900"/>
            <a:ext cx="1806062" cy="2743200"/>
          </a:xfrm>
          <a:prstGeom prst="rect">
            <a:avLst/>
          </a:prstGeom>
          <a:noFill/>
        </p:spPr>
      </p:pic>
      <p:sp>
        <p:nvSpPr>
          <p:cNvPr id="29" name="TextBox 28"/>
          <p:cNvSpPr txBox="1"/>
          <p:nvPr/>
        </p:nvSpPr>
        <p:spPr>
          <a:xfrm>
            <a:off x="228600" y="3238500"/>
            <a:ext cx="6019800" cy="1708160"/>
          </a:xfrm>
          <a:prstGeom prst="rect">
            <a:avLst/>
          </a:prstGeom>
          <a:noFill/>
        </p:spPr>
        <p:txBody>
          <a:bodyPr wrap="square" rtlCol="0">
            <a:spAutoFit/>
          </a:bodyPr>
          <a:lstStyle/>
          <a:p>
            <a:pPr>
              <a:lnSpc>
                <a:spcPct val="150000"/>
              </a:lnSpc>
              <a:buFont typeface="Arial" pitchFamily="34" charset="0"/>
              <a:buChar char="•"/>
            </a:pPr>
            <a:r>
              <a:rPr lang="en-US" sz="1400" dirty="0" smtClean="0"/>
              <a:t> The sturdiest classroom desk</a:t>
            </a:r>
          </a:p>
          <a:p>
            <a:pPr>
              <a:lnSpc>
                <a:spcPct val="150000"/>
              </a:lnSpc>
              <a:buFont typeface="Arial" pitchFamily="34" charset="0"/>
              <a:buChar char="•"/>
            </a:pPr>
            <a:r>
              <a:rPr lang="en-US" sz="1400" dirty="0" smtClean="0"/>
              <a:t> Legs and frame made in </a:t>
            </a:r>
            <a:r>
              <a:rPr lang="en-US" sz="1400" dirty="0" err="1" smtClean="0"/>
              <a:t>borotik</a:t>
            </a:r>
            <a:r>
              <a:rPr lang="en-US" sz="1400" dirty="0" smtClean="0"/>
              <a:t> wood and finished with melamine polish</a:t>
            </a:r>
          </a:p>
          <a:p>
            <a:pPr>
              <a:lnSpc>
                <a:spcPct val="150000"/>
              </a:lnSpc>
              <a:buFont typeface="Arial" pitchFamily="34" charset="0"/>
              <a:buChar char="•"/>
            </a:pPr>
            <a:r>
              <a:rPr lang="en-US" sz="1400" dirty="0" smtClean="0"/>
              <a:t> 18mm commercial plywood with laminate on top and sides. </a:t>
            </a:r>
          </a:p>
          <a:p>
            <a:pPr>
              <a:lnSpc>
                <a:spcPct val="150000"/>
              </a:lnSpc>
              <a:buFont typeface="Arial" pitchFamily="34" charset="0"/>
              <a:buChar char="•"/>
            </a:pPr>
            <a:r>
              <a:rPr lang="en-US" sz="1400" dirty="0" smtClean="0"/>
              <a:t> Under-hand wooden book rack, Special pencil grooves on top.</a:t>
            </a:r>
          </a:p>
          <a:p>
            <a:pPr>
              <a:lnSpc>
                <a:spcPct val="150000"/>
              </a:lnSpc>
              <a:buFont typeface="Arial" pitchFamily="34" charset="0"/>
              <a:buChar char="•"/>
            </a:pPr>
            <a:r>
              <a:rPr lang="en-US" sz="1400" dirty="0" smtClean="0"/>
              <a:t> Available in double and single options.</a:t>
            </a:r>
          </a:p>
        </p:txBody>
      </p:sp>
      <p:sp>
        <p:nvSpPr>
          <p:cNvPr id="30" name="TextBox 29"/>
          <p:cNvSpPr txBox="1"/>
          <p:nvPr/>
        </p:nvSpPr>
        <p:spPr>
          <a:xfrm>
            <a:off x="2133600" y="5524500"/>
            <a:ext cx="4495800" cy="2031325"/>
          </a:xfrm>
          <a:prstGeom prst="rect">
            <a:avLst/>
          </a:prstGeom>
          <a:noFill/>
        </p:spPr>
        <p:txBody>
          <a:bodyPr wrap="square" rtlCol="0">
            <a:spAutoFit/>
          </a:bodyPr>
          <a:lstStyle/>
          <a:p>
            <a:pPr>
              <a:lnSpc>
                <a:spcPct val="150000"/>
              </a:lnSpc>
              <a:buFont typeface="Arial" pitchFamily="34" charset="0"/>
              <a:buChar char="•"/>
            </a:pPr>
            <a:r>
              <a:rPr lang="en-US" sz="1400" dirty="0" smtClean="0"/>
              <a:t> Legs and frame made in </a:t>
            </a:r>
            <a:r>
              <a:rPr lang="en-US" sz="1400" dirty="0" err="1" smtClean="0"/>
              <a:t>borotik</a:t>
            </a:r>
            <a:r>
              <a:rPr lang="en-US" sz="1400" dirty="0" smtClean="0"/>
              <a:t> wood with melamine finish</a:t>
            </a:r>
          </a:p>
          <a:p>
            <a:pPr>
              <a:lnSpc>
                <a:spcPct val="150000"/>
              </a:lnSpc>
              <a:buFont typeface="Arial" pitchFamily="34" charset="0"/>
              <a:buChar char="•"/>
            </a:pPr>
            <a:r>
              <a:rPr lang="en-US" sz="1400" dirty="0" smtClean="0"/>
              <a:t> 12mm  commercial ply seat  and back </a:t>
            </a:r>
          </a:p>
          <a:p>
            <a:pPr>
              <a:lnSpc>
                <a:spcPct val="150000"/>
              </a:lnSpc>
              <a:buFont typeface="Arial" pitchFamily="34" charset="0"/>
              <a:buChar char="•"/>
            </a:pPr>
            <a:r>
              <a:rPr lang="en-US" sz="1400" dirty="0" smtClean="0"/>
              <a:t> Available in three seat heights 13”,  15” and 16” </a:t>
            </a:r>
          </a:p>
          <a:p>
            <a:pPr>
              <a:lnSpc>
                <a:spcPct val="150000"/>
              </a:lnSpc>
              <a:buFont typeface="Arial" pitchFamily="34" charset="0"/>
              <a:buChar char="•"/>
            </a:pPr>
            <a:r>
              <a:rPr lang="en-US" sz="1400" dirty="0" smtClean="0"/>
              <a:t> Full size teacher's chair 17”also available.</a:t>
            </a:r>
          </a:p>
          <a:p>
            <a:pPr>
              <a:lnSpc>
                <a:spcPct val="150000"/>
              </a:lnSpc>
            </a:pPr>
            <a:endParaRPr lang="en-US" sz="1400" dirty="0" smtClean="0"/>
          </a:p>
        </p:txBody>
      </p:sp>
      <p:pic>
        <p:nvPicPr>
          <p:cNvPr id="31" name="Picture 2"/>
          <p:cNvPicPr>
            <a:picLocks noChangeAspect="1" noChangeArrowheads="1"/>
          </p:cNvPicPr>
          <p:nvPr/>
        </p:nvPicPr>
        <p:blipFill>
          <a:blip r:embed="rId5"/>
          <a:stretch>
            <a:fillRect/>
          </a:stretch>
        </p:blipFill>
        <p:spPr bwMode="auto">
          <a:xfrm flipH="1">
            <a:off x="4038600" y="975134"/>
            <a:ext cx="2213727" cy="2438851"/>
          </a:xfrm>
          <a:prstGeom prst="rect">
            <a:avLst/>
          </a:prstGeom>
          <a:noFill/>
          <a:ln w="9525">
            <a:noFill/>
            <a:miter lim="800000"/>
            <a:headEnd/>
            <a:tailEnd/>
          </a:ln>
        </p:spPr>
      </p:pic>
      <p:grpSp>
        <p:nvGrpSpPr>
          <p:cNvPr id="32" name="Group 11"/>
          <p:cNvGrpSpPr/>
          <p:nvPr/>
        </p:nvGrpSpPr>
        <p:grpSpPr>
          <a:xfrm>
            <a:off x="1162050" y="8134739"/>
            <a:ext cx="4495800" cy="304800"/>
            <a:chOff x="533400" y="7829550"/>
            <a:chExt cx="4495800" cy="304800"/>
          </a:xfrm>
        </p:grpSpPr>
        <p:sp>
          <p:nvSpPr>
            <p:cNvPr id="33" name="Rounded Rectangle 32"/>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34" name="Rounded Rectangle 33"/>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35" name="Rounded Rectangle 34"/>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sp>
        <p:nvSpPr>
          <p:cNvPr id="36" name="Rectangle 35"/>
          <p:cNvSpPr/>
          <p:nvPr/>
        </p:nvSpPr>
        <p:spPr>
          <a:xfrm rot="10800000" flipV="1">
            <a:off x="1371601" y="29337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CD 1801</a:t>
            </a:r>
            <a:endParaRPr lang="en-US" sz="1400" b="1" dirty="0">
              <a:solidFill>
                <a:schemeClr val="bg1">
                  <a:lumMod val="50000"/>
                </a:schemeClr>
              </a:solidFill>
            </a:endParaRPr>
          </a:p>
        </p:txBody>
      </p:sp>
      <p:sp>
        <p:nvSpPr>
          <p:cNvPr id="37" name="Rectangle 36"/>
          <p:cNvSpPr/>
          <p:nvPr/>
        </p:nvSpPr>
        <p:spPr>
          <a:xfrm rot="10800000" flipV="1">
            <a:off x="4572000" y="30099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CD 1802</a:t>
            </a:r>
            <a:endParaRPr lang="en-US" sz="1400" b="1" dirty="0">
              <a:solidFill>
                <a:schemeClr val="bg1">
                  <a:lumMod val="50000"/>
                </a:schemeClr>
              </a:solidFill>
            </a:endParaRPr>
          </a:p>
        </p:txBody>
      </p:sp>
      <p:sp>
        <p:nvSpPr>
          <p:cNvPr id="38" name="Rectangle 37"/>
          <p:cNvSpPr/>
          <p:nvPr/>
        </p:nvSpPr>
        <p:spPr>
          <a:xfrm rot="10800000" flipV="1">
            <a:off x="1219200" y="7658101"/>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CS 1801</a:t>
            </a:r>
            <a:endParaRPr lang="en-US" sz="1400" b="1" dirty="0">
              <a:solidFill>
                <a:schemeClr val="bg1">
                  <a:lumMod val="50000"/>
                </a:schemeClr>
              </a:solidFill>
            </a:endParaRPr>
          </a:p>
        </p:txBody>
      </p:sp>
      <p:sp>
        <p:nvSpPr>
          <p:cNvPr id="21" name="Rectangle 20"/>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381000" y="6096000"/>
            <a:ext cx="3568276" cy="2011680"/>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flipH="1">
            <a:off x="3913909" y="6172200"/>
            <a:ext cx="2791691" cy="1889760"/>
          </a:xfrm>
          <a:prstGeom prst="rect">
            <a:avLst/>
          </a:prstGeom>
          <a:noFill/>
          <a:ln w="9525">
            <a:noFill/>
            <a:miter lim="800000"/>
            <a:headEnd/>
            <a:tailEnd/>
          </a:ln>
        </p:spPr>
      </p:pic>
      <p:pic>
        <p:nvPicPr>
          <p:cNvPr id="22" name="Picture 2"/>
          <p:cNvPicPr>
            <a:picLocks noChangeAspect="1" noChangeArrowheads="1"/>
          </p:cNvPicPr>
          <p:nvPr/>
        </p:nvPicPr>
        <p:blipFill>
          <a:blip r:embed="rId4" cstate="print"/>
          <a:srcRect/>
          <a:stretch>
            <a:fillRect/>
          </a:stretch>
        </p:blipFill>
        <p:spPr bwMode="auto">
          <a:xfrm>
            <a:off x="457200" y="0"/>
            <a:ext cx="6400800" cy="3434575"/>
          </a:xfrm>
          <a:prstGeom prst="rect">
            <a:avLst/>
          </a:prstGeom>
          <a:noFill/>
          <a:ln w="9525">
            <a:noFill/>
            <a:miter lim="800000"/>
            <a:headEnd/>
            <a:tailEnd/>
          </a:ln>
        </p:spPr>
      </p:pic>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rgbClr val="002060"/>
          </a:solidFill>
        </p:grpSpPr>
        <p:sp>
          <p:nvSpPr>
            <p:cNvPr id="6" name="Rectangle 5"/>
            <p:cNvSpPr/>
            <p:nvPr/>
          </p:nvSpPr>
          <p:spPr>
            <a:xfrm>
              <a:off x="0" y="0"/>
              <a:ext cx="457200" cy="9144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496448" y="1920450"/>
              <a:ext cx="1477905" cy="276999"/>
            </a:xfrm>
            <a:prstGeom prst="rect">
              <a:avLst/>
            </a:prstGeom>
            <a:grpFill/>
          </p:spPr>
          <p:txBody>
            <a:bodyPr wrap="none" rtlCol="0">
              <a:spAutoFit/>
            </a:bodyPr>
            <a:lstStyle/>
            <a:p>
              <a:r>
                <a:rPr lang="en-US" sz="1200" b="1" dirty="0" smtClean="0">
                  <a:solidFill>
                    <a:schemeClr val="bg1"/>
                  </a:solidFill>
                </a:rPr>
                <a:t>Classroom Furniture</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Classroom Furniture                       24</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5" cstate="print"/>
          <a:srcRect/>
          <a:stretch>
            <a:fillRect/>
          </a:stretch>
        </p:blipFill>
        <p:spPr bwMode="auto">
          <a:xfrm>
            <a:off x="3143250" y="8458200"/>
            <a:ext cx="494015" cy="640080"/>
          </a:xfrm>
          <a:prstGeom prst="rect">
            <a:avLst/>
          </a:prstGeom>
          <a:noFill/>
        </p:spPr>
      </p:pic>
      <p:sp>
        <p:nvSpPr>
          <p:cNvPr id="16" name="TextBox 15"/>
          <p:cNvSpPr txBox="1"/>
          <p:nvPr/>
        </p:nvSpPr>
        <p:spPr>
          <a:xfrm>
            <a:off x="457200" y="4343400"/>
            <a:ext cx="6400800" cy="2354491"/>
          </a:xfrm>
          <a:prstGeom prst="rect">
            <a:avLst/>
          </a:prstGeom>
          <a:noFill/>
        </p:spPr>
        <p:txBody>
          <a:bodyPr wrap="square" rtlCol="0">
            <a:spAutoFit/>
          </a:bodyPr>
          <a:lstStyle/>
          <a:p>
            <a:pPr>
              <a:lnSpc>
                <a:spcPct val="150000"/>
              </a:lnSpc>
              <a:buFont typeface="Arial" pitchFamily="34" charset="0"/>
              <a:buChar char="•"/>
            </a:pPr>
            <a:r>
              <a:rPr lang="en-US" sz="1400" dirty="0" smtClean="0"/>
              <a:t>Legs and frame made in </a:t>
            </a:r>
            <a:r>
              <a:rPr lang="en-US" sz="1400" dirty="0" err="1" smtClean="0"/>
              <a:t>borotik</a:t>
            </a:r>
            <a:r>
              <a:rPr lang="en-US" sz="1400" dirty="0" smtClean="0"/>
              <a:t> and with melamine finish</a:t>
            </a:r>
          </a:p>
          <a:p>
            <a:pPr>
              <a:lnSpc>
                <a:spcPct val="150000"/>
              </a:lnSpc>
              <a:buFont typeface="Arial" pitchFamily="34" charset="0"/>
              <a:buChar char="•"/>
            </a:pPr>
            <a:r>
              <a:rPr lang="en-US" sz="1400" dirty="0" smtClean="0"/>
              <a:t> 18mm commercial plywood with 1mm laminate on top, sides, and drawers. </a:t>
            </a:r>
          </a:p>
          <a:p>
            <a:pPr>
              <a:lnSpc>
                <a:spcPct val="150000"/>
              </a:lnSpc>
              <a:buFont typeface="Arial" pitchFamily="34" charset="0"/>
              <a:buChar char="•"/>
            </a:pPr>
            <a:r>
              <a:rPr lang="en-US" sz="1400" dirty="0" smtClean="0"/>
              <a:t> Single pedestal desk in three sizes with either two or three drawers (LH or RH when seated) and a double pedestal desk with two or three drawers in any combination. </a:t>
            </a:r>
          </a:p>
          <a:p>
            <a:pPr>
              <a:lnSpc>
                <a:spcPct val="150000"/>
              </a:lnSpc>
              <a:buFont typeface="Arial" pitchFamily="34" charset="0"/>
              <a:buChar char="•"/>
            </a:pPr>
            <a:r>
              <a:rPr lang="en-US" sz="1400" dirty="0" smtClean="0"/>
              <a:t> The two drawer pedestals have a lower filing drawer suitable for A4 or Foolscap files. </a:t>
            </a:r>
          </a:p>
          <a:p>
            <a:pPr>
              <a:lnSpc>
                <a:spcPct val="150000"/>
              </a:lnSpc>
              <a:buFont typeface="Arial" pitchFamily="34" charset="0"/>
              <a:buChar char="•"/>
            </a:pPr>
            <a:endParaRPr lang="en-US" sz="1400" dirty="0" smtClean="0"/>
          </a:p>
        </p:txBody>
      </p:sp>
      <p:sp>
        <p:nvSpPr>
          <p:cNvPr id="17" name="TextBox 16"/>
          <p:cNvSpPr txBox="1"/>
          <p:nvPr/>
        </p:nvSpPr>
        <p:spPr>
          <a:xfrm>
            <a:off x="2939044" y="4038600"/>
            <a:ext cx="3995156" cy="369332"/>
          </a:xfrm>
          <a:prstGeom prst="rect">
            <a:avLst/>
          </a:prstGeom>
          <a:noFill/>
        </p:spPr>
        <p:txBody>
          <a:bodyPr wrap="square" rtlCol="0">
            <a:spAutoFit/>
          </a:bodyPr>
          <a:lstStyle/>
          <a:p>
            <a:r>
              <a:rPr lang="en-US" b="1" dirty="0" smtClean="0"/>
              <a:t>1900 SERIES WOODEN TEACHER’S DESK</a:t>
            </a:r>
            <a:endParaRPr lang="en-US" b="1" dirty="0"/>
          </a:p>
        </p:txBody>
      </p:sp>
      <p:grpSp>
        <p:nvGrpSpPr>
          <p:cNvPr id="18" name="Group 17"/>
          <p:cNvGrpSpPr/>
          <p:nvPr/>
        </p:nvGrpSpPr>
        <p:grpSpPr>
          <a:xfrm>
            <a:off x="457200" y="0"/>
            <a:ext cx="6533274" cy="4298961"/>
            <a:chOff x="3314637" y="-1878016"/>
            <a:chExt cx="6863734" cy="4127317"/>
          </a:xfrm>
        </p:grpSpPr>
        <p:sp>
          <p:nvSpPr>
            <p:cNvPr id="19" name="TextBox 18"/>
            <p:cNvSpPr txBox="1"/>
            <p:nvPr/>
          </p:nvSpPr>
          <p:spPr>
            <a:xfrm>
              <a:off x="6596862" y="-1878016"/>
              <a:ext cx="3581509" cy="384135"/>
            </a:xfrm>
            <a:prstGeom prst="rect">
              <a:avLst/>
            </a:prstGeom>
            <a:noFill/>
          </p:spPr>
          <p:txBody>
            <a:bodyPr wrap="none" rtlCol="0">
              <a:spAutoFit/>
            </a:bodyPr>
            <a:lstStyle/>
            <a:p>
              <a:r>
                <a:rPr lang="en-US" sz="2000" b="1" dirty="0" smtClean="0">
                  <a:solidFill>
                    <a:schemeClr val="bg1"/>
                  </a:solidFill>
                </a:rPr>
                <a:t>1900 SERIES WOODEN CHAIR</a:t>
              </a:r>
              <a:endParaRPr lang="en-US" sz="2000" b="1" dirty="0">
                <a:solidFill>
                  <a:schemeClr val="bg1"/>
                </a:solidFill>
              </a:endParaRPr>
            </a:p>
          </p:txBody>
        </p:sp>
        <p:sp>
          <p:nvSpPr>
            <p:cNvPr id="20" name="TextBox 19"/>
            <p:cNvSpPr txBox="1"/>
            <p:nvPr/>
          </p:nvSpPr>
          <p:spPr>
            <a:xfrm>
              <a:off x="3314637" y="609342"/>
              <a:ext cx="5603799" cy="1639959"/>
            </a:xfrm>
            <a:prstGeom prst="rect">
              <a:avLst/>
            </a:prstGeom>
            <a:noFill/>
          </p:spPr>
          <p:txBody>
            <a:bodyPr wrap="square" rtlCol="0">
              <a:spAutoFit/>
            </a:bodyPr>
            <a:lstStyle/>
            <a:p>
              <a:pPr>
                <a:lnSpc>
                  <a:spcPct val="150000"/>
                </a:lnSpc>
                <a:buFont typeface="Arial" pitchFamily="34" charset="0"/>
                <a:buChar char="•"/>
              </a:pPr>
              <a:r>
                <a:rPr lang="en-US" sz="1400" dirty="0" smtClean="0"/>
                <a:t> </a:t>
              </a:r>
              <a:r>
                <a:rPr lang="en-US" sz="1400" dirty="0" err="1" smtClean="0"/>
                <a:t>borotik</a:t>
              </a:r>
              <a:r>
                <a:rPr lang="en-US" sz="1400" dirty="0" smtClean="0"/>
                <a:t> wood legs and frame with melamine finish</a:t>
              </a:r>
            </a:p>
            <a:p>
              <a:pPr>
                <a:lnSpc>
                  <a:spcPct val="150000"/>
                </a:lnSpc>
                <a:buFont typeface="Arial" pitchFamily="34" charset="0"/>
                <a:buChar char="•"/>
              </a:pPr>
              <a:r>
                <a:rPr lang="en-US" sz="1400" dirty="0" smtClean="0"/>
                <a:t> 12mm  commercial ply seat and back </a:t>
              </a:r>
            </a:p>
            <a:p>
              <a:pPr>
                <a:lnSpc>
                  <a:spcPct val="150000"/>
                </a:lnSpc>
                <a:buFont typeface="Arial" pitchFamily="34" charset="0"/>
                <a:buChar char="•"/>
              </a:pPr>
              <a:r>
                <a:rPr lang="en-US" sz="1400" dirty="0" smtClean="0"/>
                <a:t> Available in six sizes from Early years through to university.</a:t>
              </a:r>
            </a:p>
            <a:p>
              <a:pPr>
                <a:lnSpc>
                  <a:spcPct val="150000"/>
                </a:lnSpc>
                <a:buFont typeface="Arial" pitchFamily="34" charset="0"/>
                <a:buChar char="•"/>
              </a:pPr>
              <a:r>
                <a:rPr lang="en-US" sz="1400" dirty="0" smtClean="0"/>
                <a:t> Strong laminated frame with lacquered shaped seat and back. </a:t>
              </a:r>
              <a:br>
                <a:rPr lang="en-US" sz="1400" dirty="0" smtClean="0"/>
              </a:br>
              <a:endParaRPr lang="en-US" sz="1400" dirty="0" smtClean="0"/>
            </a:p>
          </p:txBody>
        </p:sp>
      </p:grpSp>
      <p:grpSp>
        <p:nvGrpSpPr>
          <p:cNvPr id="23" name="Group 11"/>
          <p:cNvGrpSpPr/>
          <p:nvPr/>
        </p:nvGrpSpPr>
        <p:grpSpPr>
          <a:xfrm>
            <a:off x="1181100" y="8115300"/>
            <a:ext cx="4495800" cy="304800"/>
            <a:chOff x="533400" y="7829550"/>
            <a:chExt cx="4495800" cy="304800"/>
          </a:xfrm>
        </p:grpSpPr>
        <p:sp>
          <p:nvSpPr>
            <p:cNvPr id="24" name="Rounded Rectangle 23"/>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5" name="Rounded Rectangle 24"/>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6" name="Rounded Rectangle 25"/>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sp>
        <p:nvSpPr>
          <p:cNvPr id="27" name="Rectangle 26"/>
          <p:cNvSpPr/>
          <p:nvPr/>
        </p:nvSpPr>
        <p:spPr>
          <a:xfrm rot="10800000" flipV="1">
            <a:off x="5842819" y="3429000"/>
            <a:ext cx="1091381" cy="37986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CS 1901</a:t>
            </a:r>
            <a:endParaRPr lang="en-US" sz="1400" b="1" dirty="0">
              <a:solidFill>
                <a:schemeClr val="bg1">
                  <a:lumMod val="50000"/>
                </a:schemeClr>
              </a:solidFill>
            </a:endParaRPr>
          </a:p>
        </p:txBody>
      </p:sp>
      <p:sp>
        <p:nvSpPr>
          <p:cNvPr id="28" name="Rectangle 27"/>
          <p:cNvSpPr/>
          <p:nvPr/>
        </p:nvSpPr>
        <p:spPr>
          <a:xfrm rot="10800000" flipV="1">
            <a:off x="1956619" y="7467600"/>
            <a:ext cx="1091381" cy="37986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CT 1901</a:t>
            </a:r>
            <a:endParaRPr lang="en-US" sz="1400" b="1" dirty="0">
              <a:solidFill>
                <a:schemeClr val="bg1">
                  <a:lumMod val="50000"/>
                </a:schemeClr>
              </a:solidFill>
            </a:endParaRPr>
          </a:p>
        </p:txBody>
      </p:sp>
      <p:sp>
        <p:nvSpPr>
          <p:cNvPr id="29" name="Rectangle 28"/>
          <p:cNvSpPr/>
          <p:nvPr/>
        </p:nvSpPr>
        <p:spPr>
          <a:xfrm rot="10800000" flipV="1">
            <a:off x="4876801" y="7543800"/>
            <a:ext cx="1091381" cy="37986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CT 1902</a:t>
            </a:r>
            <a:endParaRPr lang="en-US" sz="1400" b="1" dirty="0">
              <a:solidFill>
                <a:schemeClr val="bg1">
                  <a:lumMod val="50000"/>
                </a:schemeClr>
              </a:solidFill>
            </a:endParaRPr>
          </a:p>
        </p:txBody>
      </p:sp>
      <p:sp>
        <p:nvSpPr>
          <p:cNvPr id="30" name="Rectangle 29"/>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Public\Documents\Adityas\Profile\catalog_early childhood.jpg"/>
          <p:cNvPicPr>
            <a:picLocks noChangeAspect="1" noChangeArrowheads="1"/>
          </p:cNvPicPr>
          <p:nvPr/>
        </p:nvPicPr>
        <p:blipFill>
          <a:blip r:embed="rId2" cstate="print">
            <a:lum bright="-10000"/>
          </a:blip>
          <a:srcRect/>
          <a:stretch>
            <a:fillRect/>
          </a:stretch>
        </p:blipFill>
        <p:spPr bwMode="auto">
          <a:xfrm>
            <a:off x="27432" y="0"/>
            <a:ext cx="6830568" cy="9144000"/>
          </a:xfrm>
          <a:prstGeom prst="rect">
            <a:avLst/>
          </a:prstGeom>
          <a:noFill/>
        </p:spPr>
      </p:pic>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0" y="8717280"/>
            <a:ext cx="2209800" cy="274320"/>
          </a:xfrm>
          <a:prstGeom prst="rect">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bg1"/>
                </a:solidFill>
              </a:rPr>
              <a:t> 25                              Early Childhood </a:t>
            </a:r>
            <a:endParaRPr lang="en-US" sz="1050" b="1" dirty="0">
              <a:solidFill>
                <a:schemeClr val="bg1"/>
              </a:solidFill>
            </a:endParaRPr>
          </a:p>
        </p:txBody>
      </p:sp>
      <p:grpSp>
        <p:nvGrpSpPr>
          <p:cNvPr id="2" name="Group 14"/>
          <p:cNvGrpSpPr/>
          <p:nvPr/>
        </p:nvGrpSpPr>
        <p:grpSpPr>
          <a:xfrm>
            <a:off x="1969059" y="1847850"/>
            <a:ext cx="5174691" cy="3060204"/>
            <a:chOff x="1950009" y="1796296"/>
            <a:chExt cx="5174691" cy="3060204"/>
          </a:xfrm>
        </p:grpSpPr>
        <p:sp>
          <p:nvSpPr>
            <p:cNvPr id="11" name="TextBox 10"/>
            <p:cNvSpPr txBox="1"/>
            <p:nvPr/>
          </p:nvSpPr>
          <p:spPr>
            <a:xfrm>
              <a:off x="2895600" y="3409950"/>
              <a:ext cx="3300134" cy="1446550"/>
            </a:xfrm>
            <a:prstGeom prst="rect">
              <a:avLst/>
            </a:prstGeom>
            <a:noFill/>
          </p:spPr>
          <p:txBody>
            <a:bodyPr wrap="none" rtlCol="0">
              <a:spAutoFit/>
            </a:bodyPr>
            <a:lstStyle/>
            <a:p>
              <a:r>
                <a:rPr lang="en-US" sz="8800" b="1" dirty="0" smtClean="0">
                  <a:solidFill>
                    <a:schemeClr val="bg1">
                      <a:lumMod val="95000"/>
                    </a:schemeClr>
                  </a:solidFill>
                </a:rPr>
                <a:t>GROW</a:t>
              </a:r>
              <a:endParaRPr lang="en-US" sz="8800" b="1" dirty="0">
                <a:solidFill>
                  <a:schemeClr val="bg1">
                    <a:lumMod val="95000"/>
                  </a:schemeClr>
                </a:solidFill>
              </a:endParaRPr>
            </a:p>
          </p:txBody>
        </p:sp>
        <p:grpSp>
          <p:nvGrpSpPr>
            <p:cNvPr id="3" name="Group 13"/>
            <p:cNvGrpSpPr/>
            <p:nvPr/>
          </p:nvGrpSpPr>
          <p:grpSpPr>
            <a:xfrm>
              <a:off x="1950009" y="1796296"/>
              <a:ext cx="5174691" cy="1937504"/>
              <a:chOff x="1740459" y="1796296"/>
              <a:chExt cx="5174691" cy="1937504"/>
            </a:xfrm>
          </p:grpSpPr>
          <p:sp>
            <p:nvSpPr>
              <p:cNvPr id="10" name="TextBox 9"/>
              <p:cNvSpPr txBox="1"/>
              <p:nvPr/>
            </p:nvSpPr>
            <p:spPr>
              <a:xfrm>
                <a:off x="1740459" y="1796296"/>
                <a:ext cx="5174691" cy="1015663"/>
              </a:xfrm>
              <a:prstGeom prst="rect">
                <a:avLst/>
              </a:prstGeom>
              <a:noFill/>
              <a:effectLst>
                <a:glow rad="63500">
                  <a:schemeClr val="accent1">
                    <a:satMod val="175000"/>
                    <a:alpha val="40000"/>
                  </a:schemeClr>
                </a:glow>
              </a:effectLst>
            </p:spPr>
            <p:txBody>
              <a:bodyPr wrap="square" rtlCol="0">
                <a:spAutoFit/>
              </a:bodyPr>
              <a:lstStyle/>
              <a:p>
                <a:pPr algn="ctr"/>
                <a:r>
                  <a:rPr lang="en-US" sz="6000" b="1" spc="-150" dirty="0" smtClean="0">
                    <a:solidFill>
                      <a:schemeClr val="bg1">
                        <a:lumMod val="95000"/>
                      </a:schemeClr>
                    </a:solidFill>
                  </a:rPr>
                  <a:t>NOURISH</a:t>
                </a:r>
              </a:p>
            </p:txBody>
          </p:sp>
          <p:sp>
            <p:nvSpPr>
              <p:cNvPr id="12" name="Rectangle 11"/>
              <p:cNvSpPr/>
              <p:nvPr/>
            </p:nvSpPr>
            <p:spPr>
              <a:xfrm>
                <a:off x="2443480" y="2507159"/>
                <a:ext cx="3804920" cy="769441"/>
              </a:xfrm>
              <a:prstGeom prst="rect">
                <a:avLst/>
              </a:prstGeom>
            </p:spPr>
            <p:txBody>
              <a:bodyPr wrap="square">
                <a:spAutoFit/>
              </a:bodyPr>
              <a:lstStyle/>
              <a:p>
                <a:pPr algn="ctr"/>
                <a:r>
                  <a:rPr lang="en-US" sz="4400" spc="-150" dirty="0" smtClean="0">
                    <a:solidFill>
                      <a:schemeClr val="bg1">
                        <a:lumMod val="95000"/>
                      </a:schemeClr>
                    </a:solidFill>
                  </a:rPr>
                  <a:t>MINDS &amp; </a:t>
                </a:r>
              </a:p>
            </p:txBody>
          </p:sp>
          <p:sp>
            <p:nvSpPr>
              <p:cNvPr id="13" name="Rectangle 12"/>
              <p:cNvSpPr/>
              <p:nvPr/>
            </p:nvSpPr>
            <p:spPr>
              <a:xfrm>
                <a:off x="2762473" y="2964359"/>
                <a:ext cx="3181127" cy="769441"/>
              </a:xfrm>
              <a:prstGeom prst="rect">
                <a:avLst/>
              </a:prstGeom>
            </p:spPr>
            <p:txBody>
              <a:bodyPr wrap="none">
                <a:spAutoFit/>
              </a:bodyPr>
              <a:lstStyle/>
              <a:p>
                <a:pPr algn="ctr"/>
                <a:r>
                  <a:rPr lang="en-US" sz="4400" spc="-150" dirty="0" smtClean="0">
                    <a:solidFill>
                      <a:schemeClr val="bg1">
                        <a:lumMod val="95000"/>
                      </a:schemeClr>
                    </a:solidFill>
                  </a:rPr>
                  <a:t>WATCH THEM</a:t>
                </a:r>
                <a:endParaRPr lang="en-US" sz="2400" spc="-150" dirty="0">
                  <a:solidFill>
                    <a:schemeClr val="bg1">
                      <a:lumMod val="95000"/>
                    </a:schemeClr>
                  </a:solidFill>
                </a:endParaRPr>
              </a:p>
            </p:txBody>
          </p:sp>
        </p:grpSp>
      </p:grpSp>
      <p:sp>
        <p:nvSpPr>
          <p:cNvPr id="16" name="Rectangle 15"/>
          <p:cNvSpPr/>
          <p:nvPr/>
        </p:nvSpPr>
        <p:spPr>
          <a:xfrm>
            <a:off x="5484483" y="8763000"/>
            <a:ext cx="1373517" cy="276999"/>
          </a:xfrm>
          <a:prstGeom prst="rect">
            <a:avLst/>
          </a:prstGeom>
        </p:spPr>
        <p:txBody>
          <a:bodyPr wrap="none">
            <a:spAutoFit/>
          </a:bodyPr>
          <a:lstStyle/>
          <a:p>
            <a:pPr algn="ctr"/>
            <a:r>
              <a:rPr lang="en-US" sz="1200" b="1" dirty="0" smtClean="0">
                <a:solidFill>
                  <a:schemeClr val="bg1"/>
                </a:solidFill>
              </a:rPr>
              <a:t>www.adityas.co.in</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p:cNvGrpSpPr/>
          <p:nvPr/>
        </p:nvGrpSpPr>
        <p:grpSpPr>
          <a:xfrm>
            <a:off x="460198" y="4876800"/>
            <a:ext cx="5483402" cy="3048000"/>
            <a:chOff x="457200" y="5105400"/>
            <a:chExt cx="5254802" cy="3124200"/>
          </a:xfrm>
        </p:grpSpPr>
        <p:pic>
          <p:nvPicPr>
            <p:cNvPr id="29" name="Picture 3"/>
            <p:cNvPicPr>
              <a:picLocks noChangeAspect="1" noChangeArrowheads="1"/>
            </p:cNvPicPr>
            <p:nvPr/>
          </p:nvPicPr>
          <p:blipFill>
            <a:blip r:embed="rId2" cstate="print"/>
            <a:srcRect/>
            <a:stretch>
              <a:fillRect/>
            </a:stretch>
          </p:blipFill>
          <p:spPr bwMode="auto">
            <a:xfrm>
              <a:off x="457200" y="5105400"/>
              <a:ext cx="5254802" cy="3124200"/>
            </a:xfrm>
            <a:prstGeom prst="rect">
              <a:avLst/>
            </a:prstGeom>
            <a:noFill/>
            <a:ln w="9525">
              <a:noFill/>
              <a:miter lim="800000"/>
              <a:headEnd/>
              <a:tailEnd/>
            </a:ln>
          </p:spPr>
        </p:pic>
        <p:sp>
          <p:nvSpPr>
            <p:cNvPr id="21" name="Rectangle 20"/>
            <p:cNvSpPr/>
            <p:nvPr/>
          </p:nvSpPr>
          <p:spPr>
            <a:xfrm rot="10800000" flipV="1">
              <a:off x="685800" y="80010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65000"/>
                    </a:schemeClr>
                  </a:solidFill>
                </a:rPr>
                <a:t>PS 6104</a:t>
              </a:r>
              <a:endParaRPr lang="en-US" sz="1400" b="1" dirty="0">
                <a:solidFill>
                  <a:schemeClr val="bg1">
                    <a:lumMod val="65000"/>
                  </a:schemeClr>
                </a:solidFill>
              </a:endParaRPr>
            </a:p>
          </p:txBody>
        </p:sp>
        <p:sp>
          <p:nvSpPr>
            <p:cNvPr id="22" name="Rectangle 21"/>
            <p:cNvSpPr/>
            <p:nvPr/>
          </p:nvSpPr>
          <p:spPr>
            <a:xfrm rot="10800000" flipV="1">
              <a:off x="2514600" y="7772401"/>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65000"/>
                    </a:schemeClr>
                  </a:solidFill>
                </a:rPr>
                <a:t>PT 6101</a:t>
              </a:r>
              <a:endParaRPr lang="en-US" sz="1400" b="1" dirty="0">
                <a:solidFill>
                  <a:schemeClr val="bg1">
                    <a:lumMod val="65000"/>
                  </a:schemeClr>
                </a:solidFill>
              </a:endParaRPr>
            </a:p>
          </p:txBody>
        </p:sp>
      </p:grpSp>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11"/>
          <p:cNvGrpSpPr/>
          <p:nvPr/>
        </p:nvGrpSpPr>
        <p:grpSpPr>
          <a:xfrm>
            <a:off x="6400800" y="0"/>
            <a:ext cx="457200" cy="9144000"/>
            <a:chOff x="0" y="0"/>
            <a:chExt cx="457200" cy="9144000"/>
          </a:xfrm>
        </p:grpSpPr>
        <p:sp>
          <p:nvSpPr>
            <p:cNvPr id="6" name="Rectangle 5"/>
            <p:cNvSpPr/>
            <p:nvPr/>
          </p:nvSpPr>
          <p:spPr>
            <a:xfrm>
              <a:off x="0" y="0"/>
              <a:ext cx="457200" cy="9144000"/>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353752" y="1981754"/>
              <a:ext cx="1192506" cy="276999"/>
            </a:xfrm>
            <a:prstGeom prst="rect">
              <a:avLst/>
            </a:prstGeom>
            <a:noFill/>
          </p:spPr>
          <p:txBody>
            <a:bodyPr wrap="none" rtlCol="0">
              <a:spAutoFit/>
            </a:bodyPr>
            <a:lstStyle/>
            <a:p>
              <a:r>
                <a:rPr lang="en-US" sz="1200" b="1" dirty="0" smtClean="0">
                  <a:solidFill>
                    <a:schemeClr val="bg1"/>
                  </a:solidFill>
                </a:rPr>
                <a:t>Early Childhood</a:t>
              </a:r>
              <a:endParaRPr lang="en-US" sz="1200" b="1" dirty="0">
                <a:solidFill>
                  <a:schemeClr val="bg1"/>
                </a:solidFill>
              </a:endParaRPr>
            </a:p>
          </p:txBody>
        </p:sp>
      </p:grpSp>
      <p:sp>
        <p:nvSpPr>
          <p:cNvPr id="8" name="Rectangle 7"/>
          <p:cNvSpPr/>
          <p:nvPr/>
        </p:nvSpPr>
        <p:spPr>
          <a:xfrm>
            <a:off x="4191000" y="8717280"/>
            <a:ext cx="2209800" cy="27432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Early Childhood                                 26</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3" cstate="print"/>
          <a:srcRect/>
          <a:stretch>
            <a:fillRect/>
          </a:stretch>
        </p:blipFill>
        <p:spPr bwMode="auto">
          <a:xfrm>
            <a:off x="3143250" y="8458200"/>
            <a:ext cx="494015" cy="640080"/>
          </a:xfrm>
          <a:prstGeom prst="rect">
            <a:avLst/>
          </a:prstGeom>
          <a:noFill/>
        </p:spPr>
      </p:pic>
      <p:sp>
        <p:nvSpPr>
          <p:cNvPr id="14" name="TextBox 13"/>
          <p:cNvSpPr txBox="1"/>
          <p:nvPr/>
        </p:nvSpPr>
        <p:spPr>
          <a:xfrm>
            <a:off x="787" y="0"/>
            <a:ext cx="4495013" cy="400110"/>
          </a:xfrm>
          <a:prstGeom prst="rect">
            <a:avLst/>
          </a:prstGeom>
          <a:noFill/>
        </p:spPr>
        <p:txBody>
          <a:bodyPr wrap="none" rtlCol="0">
            <a:spAutoFit/>
          </a:bodyPr>
          <a:lstStyle/>
          <a:p>
            <a:pPr algn="r"/>
            <a:r>
              <a:rPr lang="en-US" sz="2000" b="1" dirty="0" smtClean="0"/>
              <a:t>6100 SERIES EARLY CHILDHOOD SEATING</a:t>
            </a:r>
            <a:endParaRPr lang="en-US" sz="2000" b="1" dirty="0"/>
          </a:p>
        </p:txBody>
      </p:sp>
      <p:grpSp>
        <p:nvGrpSpPr>
          <p:cNvPr id="30" name="Group 29"/>
          <p:cNvGrpSpPr/>
          <p:nvPr/>
        </p:nvGrpSpPr>
        <p:grpSpPr>
          <a:xfrm>
            <a:off x="228600" y="685800"/>
            <a:ext cx="5943600" cy="2895599"/>
            <a:chOff x="228600" y="685800"/>
            <a:chExt cx="5943600" cy="2895599"/>
          </a:xfrm>
        </p:grpSpPr>
        <p:grpSp>
          <p:nvGrpSpPr>
            <p:cNvPr id="4" name="Group 22"/>
            <p:cNvGrpSpPr/>
            <p:nvPr/>
          </p:nvGrpSpPr>
          <p:grpSpPr>
            <a:xfrm>
              <a:off x="228600" y="777240"/>
              <a:ext cx="1554480" cy="2743200"/>
              <a:chOff x="304801" y="1828800"/>
              <a:chExt cx="1586909" cy="2971799"/>
            </a:xfrm>
          </p:grpSpPr>
          <p:pic>
            <p:nvPicPr>
              <p:cNvPr id="1033" name="Picture 9" descr="C:\Users\Public\Documents\Adityas\Furniture\Kids\kids-chair-01-c-01.jpg"/>
              <p:cNvPicPr>
                <a:picLocks noChangeAspect="1" noChangeArrowheads="1"/>
              </p:cNvPicPr>
              <p:nvPr/>
            </p:nvPicPr>
            <p:blipFill>
              <a:blip r:embed="rId4" cstate="print">
                <a:lum bright="12000" contrast="-10000"/>
              </a:blip>
              <a:srcRect/>
              <a:stretch>
                <a:fillRect/>
              </a:stretch>
            </p:blipFill>
            <p:spPr bwMode="auto">
              <a:xfrm>
                <a:off x="304801" y="1828800"/>
                <a:ext cx="1586909" cy="2743200"/>
              </a:xfrm>
              <a:prstGeom prst="rect">
                <a:avLst/>
              </a:prstGeom>
              <a:noFill/>
            </p:spPr>
          </p:pic>
          <p:sp>
            <p:nvSpPr>
              <p:cNvPr id="16" name="Rectangle 15"/>
              <p:cNvSpPr/>
              <p:nvPr/>
            </p:nvSpPr>
            <p:spPr>
              <a:xfrm rot="10800000" flipV="1">
                <a:off x="304801" y="45720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PS 6101</a:t>
                </a:r>
                <a:endParaRPr lang="en-US" sz="1400" b="1" dirty="0">
                  <a:solidFill>
                    <a:schemeClr val="bg1">
                      <a:lumMod val="50000"/>
                    </a:schemeClr>
                  </a:solidFill>
                </a:endParaRPr>
              </a:p>
            </p:txBody>
          </p:sp>
        </p:grpSp>
        <p:grpSp>
          <p:nvGrpSpPr>
            <p:cNvPr id="9" name="Group 23"/>
            <p:cNvGrpSpPr/>
            <p:nvPr/>
          </p:nvGrpSpPr>
          <p:grpSpPr>
            <a:xfrm>
              <a:off x="2362200" y="762000"/>
              <a:ext cx="1554480" cy="2743200"/>
              <a:chOff x="2438400" y="762000"/>
              <a:chExt cx="1539606" cy="3047999"/>
            </a:xfrm>
          </p:grpSpPr>
          <p:pic>
            <p:nvPicPr>
              <p:cNvPr id="1032" name="Picture 8" descr="C:\Users\Public\Documents\Adityas\Furniture\Kids\wooden_kid_s_chair.jpg"/>
              <p:cNvPicPr>
                <a:picLocks noChangeAspect="1" noChangeArrowheads="1"/>
              </p:cNvPicPr>
              <p:nvPr/>
            </p:nvPicPr>
            <p:blipFill>
              <a:blip r:embed="rId5" cstate="print"/>
              <a:srcRect/>
              <a:stretch>
                <a:fillRect/>
              </a:stretch>
            </p:blipFill>
            <p:spPr bwMode="auto">
              <a:xfrm>
                <a:off x="2590800" y="762000"/>
                <a:ext cx="1387206" cy="2743200"/>
              </a:xfrm>
              <a:prstGeom prst="rect">
                <a:avLst/>
              </a:prstGeom>
              <a:noFill/>
            </p:spPr>
          </p:pic>
          <p:sp>
            <p:nvSpPr>
              <p:cNvPr id="17" name="Rectangle 16"/>
              <p:cNvSpPr/>
              <p:nvPr/>
            </p:nvSpPr>
            <p:spPr>
              <a:xfrm rot="10800000" flipV="1">
                <a:off x="2438400" y="35814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PS 6102</a:t>
                </a:r>
                <a:endParaRPr lang="en-US" sz="1400" b="1" dirty="0">
                  <a:solidFill>
                    <a:schemeClr val="bg1">
                      <a:lumMod val="50000"/>
                    </a:schemeClr>
                  </a:solidFill>
                </a:endParaRPr>
              </a:p>
            </p:txBody>
          </p:sp>
        </p:grpSp>
        <p:grpSp>
          <p:nvGrpSpPr>
            <p:cNvPr id="10" name="Group 26"/>
            <p:cNvGrpSpPr/>
            <p:nvPr/>
          </p:nvGrpSpPr>
          <p:grpSpPr>
            <a:xfrm>
              <a:off x="4572000" y="685800"/>
              <a:ext cx="1600200" cy="2895599"/>
              <a:chOff x="4614241" y="1907117"/>
              <a:chExt cx="1609759" cy="2976032"/>
            </a:xfrm>
          </p:grpSpPr>
          <p:pic>
            <p:nvPicPr>
              <p:cNvPr id="2050" name="Picture 2"/>
              <p:cNvPicPr>
                <a:picLocks noChangeAspect="1" noChangeArrowheads="1"/>
              </p:cNvPicPr>
              <p:nvPr/>
            </p:nvPicPr>
            <p:blipFill>
              <a:blip r:embed="rId6" cstate="print"/>
              <a:srcRect/>
              <a:stretch>
                <a:fillRect/>
              </a:stretch>
            </p:blipFill>
            <p:spPr bwMode="auto">
              <a:xfrm>
                <a:off x="4614241" y="1907117"/>
                <a:ext cx="1609759" cy="2819399"/>
              </a:xfrm>
              <a:prstGeom prst="rect">
                <a:avLst/>
              </a:prstGeom>
              <a:noFill/>
              <a:ln w="9525">
                <a:noFill/>
                <a:miter lim="800000"/>
                <a:headEnd/>
                <a:tailEnd/>
              </a:ln>
            </p:spPr>
          </p:pic>
          <p:sp>
            <p:nvSpPr>
              <p:cNvPr id="18" name="Rectangle 17"/>
              <p:cNvSpPr/>
              <p:nvPr/>
            </p:nvSpPr>
            <p:spPr>
              <a:xfrm rot="10800000" flipV="1">
                <a:off x="4614242" y="465455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PS 6103</a:t>
                </a:r>
                <a:endParaRPr lang="en-US" sz="1400" b="1" dirty="0">
                  <a:solidFill>
                    <a:schemeClr val="bg1">
                      <a:lumMod val="50000"/>
                    </a:schemeClr>
                  </a:solidFill>
                </a:endParaRPr>
              </a:p>
            </p:txBody>
          </p:sp>
        </p:grpSp>
      </p:grpSp>
      <p:sp>
        <p:nvSpPr>
          <p:cNvPr id="28" name="TextBox 27"/>
          <p:cNvSpPr txBox="1"/>
          <p:nvPr/>
        </p:nvSpPr>
        <p:spPr>
          <a:xfrm>
            <a:off x="76200" y="3657600"/>
            <a:ext cx="6125899" cy="1384995"/>
          </a:xfrm>
          <a:prstGeom prst="rect">
            <a:avLst/>
          </a:prstGeom>
          <a:noFill/>
        </p:spPr>
        <p:txBody>
          <a:bodyPr wrap="square" rtlCol="0">
            <a:spAutoFit/>
          </a:bodyPr>
          <a:lstStyle/>
          <a:p>
            <a:pPr>
              <a:lnSpc>
                <a:spcPct val="150000"/>
              </a:lnSpc>
              <a:buFont typeface="Arial" pitchFamily="34" charset="0"/>
              <a:buChar char="•"/>
            </a:pPr>
            <a:r>
              <a:rPr lang="en-US" sz="1400" dirty="0" smtClean="0"/>
              <a:t> Made in solid </a:t>
            </a:r>
            <a:r>
              <a:rPr lang="en-US" sz="1400" dirty="0" err="1" smtClean="0"/>
              <a:t>borotik</a:t>
            </a:r>
            <a:r>
              <a:rPr lang="en-US" sz="1400" dirty="0" smtClean="0"/>
              <a:t> and commercial plywood.</a:t>
            </a:r>
          </a:p>
          <a:p>
            <a:pPr>
              <a:lnSpc>
                <a:spcPct val="150000"/>
              </a:lnSpc>
              <a:buFont typeface="Arial" pitchFamily="34" charset="0"/>
              <a:buChar char="•"/>
            </a:pPr>
            <a:r>
              <a:rPr lang="en-US" sz="1400" dirty="0" smtClean="0"/>
              <a:t> Choice of  </a:t>
            </a:r>
            <a:r>
              <a:rPr lang="en-US" sz="1400" dirty="0" err="1" smtClean="0"/>
              <a:t>variuos</a:t>
            </a:r>
            <a:r>
              <a:rPr lang="en-US" sz="1400" dirty="0" smtClean="0"/>
              <a:t> shapes and designs.</a:t>
            </a:r>
          </a:p>
          <a:p>
            <a:pPr>
              <a:lnSpc>
                <a:spcPct val="150000"/>
              </a:lnSpc>
              <a:buFont typeface="Arial" pitchFamily="34" charset="0"/>
              <a:buChar char="•"/>
            </a:pPr>
            <a:r>
              <a:rPr lang="en-US" sz="1400" dirty="0" smtClean="0"/>
              <a:t> Available in enamel paint/ </a:t>
            </a:r>
            <a:r>
              <a:rPr lang="en-US" sz="1400" dirty="0" err="1" smtClean="0"/>
              <a:t>duco</a:t>
            </a:r>
            <a:r>
              <a:rPr lang="en-US" sz="1400" dirty="0" smtClean="0"/>
              <a:t> paint/ natural polish.  </a:t>
            </a:r>
            <a:br>
              <a:rPr lang="en-US" sz="1400" dirty="0" smtClean="0"/>
            </a:br>
            <a:endParaRPr lang="en-US" sz="1400" dirty="0"/>
          </a:p>
        </p:txBody>
      </p:sp>
      <p:grpSp>
        <p:nvGrpSpPr>
          <p:cNvPr id="11" name="Group 11"/>
          <p:cNvGrpSpPr/>
          <p:nvPr/>
        </p:nvGrpSpPr>
        <p:grpSpPr>
          <a:xfrm>
            <a:off x="1181100" y="8153400"/>
            <a:ext cx="4495800" cy="304800"/>
            <a:chOff x="533400" y="7829550"/>
            <a:chExt cx="4495800" cy="304800"/>
          </a:xfrm>
        </p:grpSpPr>
        <p:sp>
          <p:nvSpPr>
            <p:cNvPr id="26" name="Rounded Rectangle 25"/>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31" name="Rounded Rectangle 30"/>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 </a:t>
              </a:r>
              <a:r>
                <a:rPr lang="en-US" sz="1400" b="1" dirty="0" smtClean="0"/>
                <a:t>1 </a:t>
              </a:r>
              <a:r>
                <a:rPr lang="en-US" sz="1400" b="1" dirty="0" smtClean="0"/>
                <a:t>yr </a:t>
              </a:r>
              <a:r>
                <a:rPr lang="en-US" sz="1400" b="1" dirty="0" smtClean="0"/>
                <a:t>guarantee</a:t>
              </a:r>
              <a:endParaRPr lang="en-US" sz="1400" b="1" dirty="0"/>
            </a:p>
          </p:txBody>
        </p:sp>
        <p:sp>
          <p:nvSpPr>
            <p:cNvPr id="32" name="Rounded Rectangle 31"/>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sp>
        <p:nvSpPr>
          <p:cNvPr id="27" name="Rectangle 26"/>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11"/>
          <p:cNvGrpSpPr/>
          <p:nvPr/>
        </p:nvGrpSpPr>
        <p:grpSpPr>
          <a:xfrm>
            <a:off x="0" y="0"/>
            <a:ext cx="457200" cy="9144000"/>
            <a:chOff x="0" y="0"/>
            <a:chExt cx="457200" cy="9144000"/>
          </a:xfrm>
        </p:grpSpPr>
        <p:sp>
          <p:nvSpPr>
            <p:cNvPr id="6" name="Rectangle 5"/>
            <p:cNvSpPr/>
            <p:nvPr/>
          </p:nvSpPr>
          <p:spPr>
            <a:xfrm>
              <a:off x="0" y="0"/>
              <a:ext cx="457200" cy="9144000"/>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353752" y="1981754"/>
              <a:ext cx="1192506" cy="276999"/>
            </a:xfrm>
            <a:prstGeom prst="rect">
              <a:avLst/>
            </a:prstGeom>
            <a:noFill/>
          </p:spPr>
          <p:txBody>
            <a:bodyPr wrap="none" rtlCol="0">
              <a:spAutoFit/>
            </a:bodyPr>
            <a:lstStyle/>
            <a:p>
              <a:r>
                <a:rPr lang="en-US" sz="1200" b="1" dirty="0" smtClean="0">
                  <a:solidFill>
                    <a:schemeClr val="bg1"/>
                  </a:solidFill>
                </a:rPr>
                <a:t>Early Childhood</a:t>
              </a:r>
              <a:endParaRPr lang="en-US" sz="1200" b="1" dirty="0">
                <a:solidFill>
                  <a:schemeClr val="bg1"/>
                </a:solidFill>
              </a:endParaRPr>
            </a:p>
          </p:txBody>
        </p:sp>
      </p:grpSp>
      <p:sp>
        <p:nvSpPr>
          <p:cNvPr id="8" name="Rectangle 7"/>
          <p:cNvSpPr/>
          <p:nvPr/>
        </p:nvSpPr>
        <p:spPr>
          <a:xfrm>
            <a:off x="438150" y="8717280"/>
            <a:ext cx="2209800" cy="27432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27	        Early Childhood</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2" cstate="print"/>
          <a:srcRect/>
          <a:stretch>
            <a:fillRect/>
          </a:stretch>
        </p:blipFill>
        <p:spPr bwMode="auto">
          <a:xfrm>
            <a:off x="3143250" y="8458200"/>
            <a:ext cx="494015" cy="640080"/>
          </a:xfrm>
          <a:prstGeom prst="rect">
            <a:avLst/>
          </a:prstGeom>
          <a:noFill/>
        </p:spPr>
      </p:pic>
      <p:sp>
        <p:nvSpPr>
          <p:cNvPr id="20" name="TextBox 19"/>
          <p:cNvSpPr txBox="1"/>
          <p:nvPr/>
        </p:nvSpPr>
        <p:spPr>
          <a:xfrm>
            <a:off x="2305279" y="0"/>
            <a:ext cx="4552721" cy="400110"/>
          </a:xfrm>
          <a:prstGeom prst="rect">
            <a:avLst/>
          </a:prstGeom>
          <a:noFill/>
        </p:spPr>
        <p:txBody>
          <a:bodyPr wrap="none" rtlCol="0">
            <a:spAutoFit/>
          </a:bodyPr>
          <a:lstStyle/>
          <a:p>
            <a:pPr algn="r"/>
            <a:r>
              <a:rPr lang="en-US" sz="2000" b="1" dirty="0" smtClean="0"/>
              <a:t>6100 SERIES EARLY  CHILDHOOD SEATING</a:t>
            </a:r>
            <a:endParaRPr lang="en-US" sz="2000" b="1" dirty="0"/>
          </a:p>
        </p:txBody>
      </p:sp>
      <p:sp>
        <p:nvSpPr>
          <p:cNvPr id="21" name="TextBox 20"/>
          <p:cNvSpPr txBox="1"/>
          <p:nvPr/>
        </p:nvSpPr>
        <p:spPr>
          <a:xfrm>
            <a:off x="457200" y="381000"/>
            <a:ext cx="6125899" cy="1384995"/>
          </a:xfrm>
          <a:prstGeom prst="rect">
            <a:avLst/>
          </a:prstGeom>
          <a:noFill/>
        </p:spPr>
        <p:txBody>
          <a:bodyPr wrap="square" rtlCol="0">
            <a:spAutoFit/>
          </a:bodyPr>
          <a:lstStyle/>
          <a:p>
            <a:pPr>
              <a:lnSpc>
                <a:spcPct val="150000"/>
              </a:lnSpc>
              <a:buFont typeface="Arial" pitchFamily="34" charset="0"/>
              <a:buChar char="•"/>
            </a:pPr>
            <a:r>
              <a:rPr lang="en-US" sz="1400" dirty="0" smtClean="0"/>
              <a:t> Made in commercial plywood</a:t>
            </a:r>
          </a:p>
          <a:p>
            <a:pPr>
              <a:lnSpc>
                <a:spcPct val="150000"/>
              </a:lnSpc>
              <a:buFont typeface="Arial" pitchFamily="34" charset="0"/>
              <a:buChar char="•"/>
            </a:pPr>
            <a:r>
              <a:rPr lang="en-US" sz="1400" dirty="0" smtClean="0"/>
              <a:t> Scope for storage, reading, and writing tables</a:t>
            </a:r>
          </a:p>
          <a:p>
            <a:pPr>
              <a:lnSpc>
                <a:spcPct val="150000"/>
              </a:lnSpc>
              <a:buFont typeface="Arial" pitchFamily="34" charset="0"/>
              <a:buChar char="•"/>
            </a:pPr>
            <a:r>
              <a:rPr lang="en-US" sz="1400" dirty="0" smtClean="0"/>
              <a:t> Compartment for </a:t>
            </a:r>
            <a:r>
              <a:rPr lang="en-US" sz="1400" dirty="0" err="1" smtClean="0"/>
              <a:t>kinderbox</a:t>
            </a:r>
            <a:endParaRPr lang="en-US" sz="1400" dirty="0" smtClean="0"/>
          </a:p>
          <a:p>
            <a:pPr>
              <a:lnSpc>
                <a:spcPct val="150000"/>
              </a:lnSpc>
              <a:buFont typeface="Arial" pitchFamily="34" charset="0"/>
              <a:buChar char="•"/>
            </a:pPr>
            <a:r>
              <a:rPr lang="en-US" sz="1400" dirty="0" smtClean="0"/>
              <a:t> Available in enamel/ </a:t>
            </a:r>
            <a:r>
              <a:rPr lang="en-US" sz="1400" dirty="0" err="1" smtClean="0"/>
              <a:t>duco</a:t>
            </a:r>
            <a:r>
              <a:rPr lang="en-US" sz="1400" dirty="0" smtClean="0"/>
              <a:t> paint.</a:t>
            </a:r>
          </a:p>
        </p:txBody>
      </p:sp>
      <p:sp>
        <p:nvSpPr>
          <p:cNvPr id="24" name="TextBox 23"/>
          <p:cNvSpPr txBox="1"/>
          <p:nvPr/>
        </p:nvSpPr>
        <p:spPr>
          <a:xfrm>
            <a:off x="457200" y="1676400"/>
            <a:ext cx="3077899" cy="1384995"/>
          </a:xfrm>
          <a:prstGeom prst="rect">
            <a:avLst/>
          </a:prstGeom>
          <a:noFill/>
        </p:spPr>
        <p:txBody>
          <a:bodyPr wrap="square" rtlCol="0">
            <a:spAutoFit/>
          </a:bodyPr>
          <a:lstStyle/>
          <a:p>
            <a:pPr>
              <a:lnSpc>
                <a:spcPct val="150000"/>
              </a:lnSpc>
              <a:buFont typeface="Arial" pitchFamily="34" charset="0"/>
              <a:buChar char="•"/>
            </a:pPr>
            <a:r>
              <a:rPr lang="en-US" sz="1400" dirty="0" smtClean="0"/>
              <a:t> Stools made in </a:t>
            </a:r>
            <a:r>
              <a:rPr lang="en-US" sz="1400" dirty="0" err="1" smtClean="0"/>
              <a:t>borotik</a:t>
            </a:r>
            <a:r>
              <a:rPr lang="en-US" sz="1400" dirty="0" smtClean="0"/>
              <a:t> wood</a:t>
            </a:r>
          </a:p>
          <a:p>
            <a:pPr>
              <a:lnSpc>
                <a:spcPct val="150000"/>
              </a:lnSpc>
              <a:buFont typeface="Arial" pitchFamily="34" charset="0"/>
              <a:buChar char="•"/>
            </a:pPr>
            <a:r>
              <a:rPr lang="en-US" sz="1400" dirty="0" smtClean="0"/>
              <a:t> Design painted on top</a:t>
            </a:r>
          </a:p>
          <a:p>
            <a:pPr>
              <a:lnSpc>
                <a:spcPct val="150000"/>
              </a:lnSpc>
              <a:buFont typeface="Arial" pitchFamily="34" charset="0"/>
              <a:buChar char="•"/>
            </a:pPr>
            <a:r>
              <a:rPr lang="en-US" sz="1400" dirty="0" smtClean="0"/>
              <a:t> Various designs available</a:t>
            </a:r>
          </a:p>
          <a:p>
            <a:pPr>
              <a:lnSpc>
                <a:spcPct val="150000"/>
              </a:lnSpc>
              <a:buFont typeface="Arial" pitchFamily="34" charset="0"/>
              <a:buChar char="•"/>
            </a:pPr>
            <a:endParaRPr lang="en-US" sz="1400" dirty="0" smtClean="0"/>
          </a:p>
        </p:txBody>
      </p:sp>
      <p:grpSp>
        <p:nvGrpSpPr>
          <p:cNvPr id="4" name="Group 28"/>
          <p:cNvGrpSpPr/>
          <p:nvPr/>
        </p:nvGrpSpPr>
        <p:grpSpPr>
          <a:xfrm>
            <a:off x="377890" y="6172200"/>
            <a:ext cx="6556310" cy="2362200"/>
            <a:chOff x="377890" y="6172200"/>
            <a:chExt cx="6556310" cy="2362200"/>
          </a:xfrm>
        </p:grpSpPr>
        <p:pic>
          <p:nvPicPr>
            <p:cNvPr id="3078" name="Picture 6"/>
            <p:cNvPicPr>
              <a:picLocks noChangeAspect="1" noChangeArrowheads="1"/>
            </p:cNvPicPr>
            <p:nvPr/>
          </p:nvPicPr>
          <p:blipFill>
            <a:blip r:embed="rId3" cstate="print"/>
            <a:srcRect/>
            <a:stretch>
              <a:fillRect/>
            </a:stretch>
          </p:blipFill>
          <p:spPr bwMode="auto">
            <a:xfrm>
              <a:off x="377890" y="6172200"/>
              <a:ext cx="6556310" cy="2362200"/>
            </a:xfrm>
            <a:prstGeom prst="rect">
              <a:avLst/>
            </a:prstGeom>
            <a:ln>
              <a:noFill/>
            </a:ln>
            <a:effectLst>
              <a:softEdge rad="112500"/>
            </a:effectLst>
          </p:spPr>
        </p:pic>
        <p:pic>
          <p:nvPicPr>
            <p:cNvPr id="3079" name="Picture 7"/>
            <p:cNvPicPr>
              <a:picLocks noChangeAspect="1" noChangeArrowheads="1"/>
            </p:cNvPicPr>
            <p:nvPr/>
          </p:nvPicPr>
          <p:blipFill>
            <a:blip r:embed="rId4" cstate="print"/>
            <a:srcRect/>
            <a:stretch>
              <a:fillRect/>
            </a:stretch>
          </p:blipFill>
          <p:spPr bwMode="auto">
            <a:xfrm>
              <a:off x="1066800" y="6553200"/>
              <a:ext cx="4970992" cy="1676400"/>
            </a:xfrm>
            <a:prstGeom prst="rect">
              <a:avLst/>
            </a:prstGeom>
            <a:ln>
              <a:noFill/>
            </a:ln>
            <a:effectLst>
              <a:softEdge rad="112500"/>
            </a:effectLst>
          </p:spPr>
        </p:pic>
      </p:grpSp>
      <p:grpSp>
        <p:nvGrpSpPr>
          <p:cNvPr id="28" name="Group 27"/>
          <p:cNvGrpSpPr/>
          <p:nvPr/>
        </p:nvGrpSpPr>
        <p:grpSpPr>
          <a:xfrm>
            <a:off x="609600" y="381000"/>
            <a:ext cx="6248400" cy="4572000"/>
            <a:chOff x="609600" y="381000"/>
            <a:chExt cx="6248400" cy="4572000"/>
          </a:xfrm>
        </p:grpSpPr>
        <p:grpSp>
          <p:nvGrpSpPr>
            <p:cNvPr id="2" name="Group 18"/>
            <p:cNvGrpSpPr/>
            <p:nvPr/>
          </p:nvGrpSpPr>
          <p:grpSpPr>
            <a:xfrm>
              <a:off x="2743200" y="381000"/>
              <a:ext cx="4114800" cy="3657600"/>
              <a:chOff x="2514600" y="0"/>
              <a:chExt cx="4305670" cy="3907348"/>
            </a:xfrm>
          </p:grpSpPr>
          <p:pic>
            <p:nvPicPr>
              <p:cNvPr id="3074" name="Picture 2"/>
              <p:cNvPicPr>
                <a:picLocks noChangeAspect="1" noChangeArrowheads="1"/>
              </p:cNvPicPr>
              <p:nvPr/>
            </p:nvPicPr>
            <p:blipFill>
              <a:blip r:embed="rId5" cstate="print"/>
              <a:srcRect/>
              <a:stretch>
                <a:fillRect/>
              </a:stretch>
            </p:blipFill>
            <p:spPr bwMode="auto">
              <a:xfrm>
                <a:off x="2514600" y="0"/>
                <a:ext cx="4305670" cy="3907348"/>
              </a:xfrm>
              <a:prstGeom prst="rect">
                <a:avLst/>
              </a:prstGeom>
              <a:noFill/>
              <a:ln w="9525">
                <a:noFill/>
                <a:miter lim="800000"/>
                <a:headEnd/>
                <a:tailEnd/>
              </a:ln>
            </p:spPr>
          </p:pic>
          <p:sp>
            <p:nvSpPr>
              <p:cNvPr id="16" name="Rectangle 15"/>
              <p:cNvSpPr/>
              <p:nvPr/>
            </p:nvSpPr>
            <p:spPr>
              <a:xfrm rot="10800000" flipV="1">
                <a:off x="4267200" y="3124200"/>
                <a:ext cx="895714" cy="20398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PT 6102</a:t>
                </a:r>
                <a:endParaRPr lang="en-US" sz="1400" b="1" dirty="0">
                  <a:solidFill>
                    <a:schemeClr val="bg1">
                      <a:lumMod val="50000"/>
                    </a:schemeClr>
                  </a:solidFill>
                </a:endParaRPr>
              </a:p>
            </p:txBody>
          </p:sp>
        </p:grpSp>
        <p:pic>
          <p:nvPicPr>
            <p:cNvPr id="3076" name="Picture 4"/>
            <p:cNvPicPr>
              <a:picLocks noChangeAspect="1" noChangeArrowheads="1"/>
            </p:cNvPicPr>
            <p:nvPr/>
          </p:nvPicPr>
          <p:blipFill>
            <a:blip r:embed="rId6" cstate="print"/>
            <a:srcRect/>
            <a:stretch>
              <a:fillRect/>
            </a:stretch>
          </p:blipFill>
          <p:spPr bwMode="auto">
            <a:xfrm>
              <a:off x="609600" y="2970527"/>
              <a:ext cx="2362200" cy="1982473"/>
            </a:xfrm>
            <a:prstGeom prst="rect">
              <a:avLst/>
            </a:prstGeom>
            <a:noFill/>
            <a:ln w="9525">
              <a:noFill/>
              <a:miter lim="800000"/>
              <a:headEnd/>
              <a:tailEnd/>
            </a:ln>
          </p:spPr>
        </p:pic>
        <p:sp>
          <p:nvSpPr>
            <p:cNvPr id="30" name="Rectangle 29"/>
            <p:cNvSpPr/>
            <p:nvPr/>
          </p:nvSpPr>
          <p:spPr>
            <a:xfrm rot="10800000" flipV="1">
              <a:off x="1734793" y="4419600"/>
              <a:ext cx="856007" cy="19094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PS 6105</a:t>
              </a:r>
              <a:endParaRPr lang="en-US" sz="1400" b="1" dirty="0">
                <a:solidFill>
                  <a:schemeClr val="bg1">
                    <a:lumMod val="50000"/>
                  </a:schemeClr>
                </a:solidFill>
              </a:endParaRPr>
            </a:p>
          </p:txBody>
        </p:sp>
      </p:grpSp>
      <p:sp>
        <p:nvSpPr>
          <p:cNvPr id="31" name="Rectangle 30"/>
          <p:cNvSpPr/>
          <p:nvPr/>
        </p:nvSpPr>
        <p:spPr>
          <a:xfrm rot="10800000" flipV="1">
            <a:off x="1524000" y="7962457"/>
            <a:ext cx="856007" cy="19094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95000"/>
                  </a:schemeClr>
                </a:solidFill>
              </a:rPr>
              <a:t>PS 6106</a:t>
            </a:r>
            <a:endParaRPr lang="en-US" sz="1400" b="1" dirty="0">
              <a:solidFill>
                <a:schemeClr val="bg1">
                  <a:lumMod val="95000"/>
                </a:schemeClr>
              </a:solidFill>
            </a:endParaRPr>
          </a:p>
        </p:txBody>
      </p:sp>
      <p:sp>
        <p:nvSpPr>
          <p:cNvPr id="32" name="Rectangle 31"/>
          <p:cNvSpPr/>
          <p:nvPr/>
        </p:nvSpPr>
        <p:spPr>
          <a:xfrm rot="10800000" flipV="1">
            <a:off x="4782793" y="8038656"/>
            <a:ext cx="856007" cy="19094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95000"/>
                  </a:schemeClr>
                </a:solidFill>
              </a:rPr>
              <a:t>PS 6107</a:t>
            </a:r>
            <a:endParaRPr lang="en-US" sz="1400" b="1" dirty="0">
              <a:solidFill>
                <a:schemeClr val="bg1">
                  <a:lumMod val="95000"/>
                </a:schemeClr>
              </a:solidFill>
            </a:endParaRPr>
          </a:p>
        </p:txBody>
      </p:sp>
      <p:sp>
        <p:nvSpPr>
          <p:cNvPr id="33" name="TextBox 32"/>
          <p:cNvSpPr txBox="1"/>
          <p:nvPr/>
        </p:nvSpPr>
        <p:spPr>
          <a:xfrm>
            <a:off x="457200" y="4953000"/>
            <a:ext cx="6400800" cy="1708160"/>
          </a:xfrm>
          <a:prstGeom prst="rect">
            <a:avLst/>
          </a:prstGeom>
          <a:noFill/>
        </p:spPr>
        <p:txBody>
          <a:bodyPr wrap="square" rtlCol="0">
            <a:spAutoFit/>
          </a:bodyPr>
          <a:lstStyle/>
          <a:p>
            <a:pPr>
              <a:lnSpc>
                <a:spcPct val="150000"/>
              </a:lnSpc>
              <a:buFont typeface="Arial" pitchFamily="34" charset="0"/>
              <a:buChar char="•"/>
            </a:pPr>
            <a:r>
              <a:rPr lang="en-US" sz="1400" dirty="0" smtClean="0"/>
              <a:t> Two and three </a:t>
            </a:r>
            <a:r>
              <a:rPr lang="en-US" sz="1400" dirty="0" err="1" smtClean="0"/>
              <a:t>seater</a:t>
            </a:r>
            <a:r>
              <a:rPr lang="en-US" sz="1400" dirty="0" smtClean="0"/>
              <a:t> benches </a:t>
            </a:r>
          </a:p>
          <a:p>
            <a:pPr>
              <a:lnSpc>
                <a:spcPct val="150000"/>
              </a:lnSpc>
              <a:buFont typeface="Arial" pitchFamily="34" charset="0"/>
              <a:buChar char="•"/>
            </a:pPr>
            <a:r>
              <a:rPr lang="en-US" sz="1400" dirty="0" smtClean="0"/>
              <a:t> Made from solid  </a:t>
            </a:r>
            <a:r>
              <a:rPr lang="en-US" sz="1400" dirty="0" err="1" smtClean="0"/>
              <a:t>borotik</a:t>
            </a:r>
            <a:r>
              <a:rPr lang="en-US" sz="1400" dirty="0" smtClean="0"/>
              <a:t>,</a:t>
            </a:r>
          </a:p>
          <a:p>
            <a:pPr>
              <a:lnSpc>
                <a:spcPct val="150000"/>
              </a:lnSpc>
              <a:buFont typeface="Arial" pitchFamily="34" charset="0"/>
              <a:buChar char="•"/>
            </a:pPr>
            <a:r>
              <a:rPr lang="en-US" sz="1400" dirty="0" smtClean="0"/>
              <a:t> Can be used in a quiet corner to encourage the reading of books or general group activities around a table. </a:t>
            </a:r>
          </a:p>
          <a:p>
            <a:pPr>
              <a:lnSpc>
                <a:spcPct val="150000"/>
              </a:lnSpc>
              <a:buFont typeface="Arial" pitchFamily="34" charset="0"/>
              <a:buChar char="•"/>
            </a:pPr>
            <a:endParaRPr lang="en-US" sz="1400" dirty="0" smtClean="0"/>
          </a:p>
        </p:txBody>
      </p:sp>
      <p:grpSp>
        <p:nvGrpSpPr>
          <p:cNvPr id="9" name="Group 11"/>
          <p:cNvGrpSpPr/>
          <p:nvPr/>
        </p:nvGrpSpPr>
        <p:grpSpPr>
          <a:xfrm>
            <a:off x="2286000" y="4648200"/>
            <a:ext cx="4495800" cy="304800"/>
            <a:chOff x="533400" y="7829550"/>
            <a:chExt cx="4495800" cy="304800"/>
          </a:xfrm>
        </p:grpSpPr>
        <p:sp>
          <p:nvSpPr>
            <p:cNvPr id="23" name="Rounded Rectangle 22"/>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5" name="Rounded Rectangle 24"/>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6" name="Rounded Rectangle 25"/>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sp>
        <p:nvSpPr>
          <p:cNvPr id="27" name="Rectangle 26"/>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800" y="0"/>
            <a:ext cx="457200" cy="9144000"/>
            <a:chOff x="0" y="0"/>
            <a:chExt cx="457200" cy="9144000"/>
          </a:xfrm>
        </p:grpSpPr>
        <p:sp>
          <p:nvSpPr>
            <p:cNvPr id="6" name="Rectangle 5"/>
            <p:cNvSpPr/>
            <p:nvPr/>
          </p:nvSpPr>
          <p:spPr>
            <a:xfrm>
              <a:off x="0" y="0"/>
              <a:ext cx="457200" cy="9144000"/>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353752" y="1981754"/>
              <a:ext cx="1192506" cy="276999"/>
            </a:xfrm>
            <a:prstGeom prst="rect">
              <a:avLst/>
            </a:prstGeom>
            <a:noFill/>
          </p:spPr>
          <p:txBody>
            <a:bodyPr wrap="none" rtlCol="0">
              <a:spAutoFit/>
            </a:bodyPr>
            <a:lstStyle/>
            <a:p>
              <a:r>
                <a:rPr lang="en-US" sz="1200" b="1" dirty="0" smtClean="0">
                  <a:solidFill>
                    <a:schemeClr val="bg1"/>
                  </a:solidFill>
                </a:rPr>
                <a:t>Early Childhood</a:t>
              </a:r>
              <a:endParaRPr lang="en-US" sz="1200" b="1" dirty="0">
                <a:solidFill>
                  <a:schemeClr val="bg1"/>
                </a:solidFill>
              </a:endParaRPr>
            </a:p>
          </p:txBody>
        </p:sp>
      </p:grpSp>
      <p:sp>
        <p:nvSpPr>
          <p:cNvPr id="8" name="Rectangle 7"/>
          <p:cNvSpPr/>
          <p:nvPr/>
        </p:nvSpPr>
        <p:spPr>
          <a:xfrm>
            <a:off x="4191000" y="8717280"/>
            <a:ext cx="2209800" cy="27432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Early Childhood                                 28</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2" cstate="print"/>
          <a:srcRect/>
          <a:stretch>
            <a:fillRect/>
          </a:stretch>
        </p:blipFill>
        <p:spPr bwMode="auto">
          <a:xfrm>
            <a:off x="3143250" y="8458200"/>
            <a:ext cx="494015" cy="640080"/>
          </a:xfrm>
          <a:prstGeom prst="rect">
            <a:avLst/>
          </a:prstGeom>
          <a:noFill/>
        </p:spPr>
      </p:pic>
      <p:sp>
        <p:nvSpPr>
          <p:cNvPr id="12" name="TextBox 11"/>
          <p:cNvSpPr txBox="1"/>
          <p:nvPr/>
        </p:nvSpPr>
        <p:spPr>
          <a:xfrm>
            <a:off x="787" y="0"/>
            <a:ext cx="4495013" cy="400110"/>
          </a:xfrm>
          <a:prstGeom prst="rect">
            <a:avLst/>
          </a:prstGeom>
          <a:noFill/>
        </p:spPr>
        <p:txBody>
          <a:bodyPr wrap="none" rtlCol="0">
            <a:spAutoFit/>
          </a:bodyPr>
          <a:lstStyle/>
          <a:p>
            <a:pPr algn="r"/>
            <a:r>
              <a:rPr lang="en-US" sz="2000" b="1" dirty="0" smtClean="0"/>
              <a:t>6300 SERIES EARLY CHILDHOOD SEATING</a:t>
            </a:r>
            <a:endParaRPr lang="en-US" sz="2000" b="1" dirty="0"/>
          </a:p>
        </p:txBody>
      </p:sp>
      <p:pic>
        <p:nvPicPr>
          <p:cNvPr id="1032" name="Picture 8"/>
          <p:cNvPicPr>
            <a:picLocks noChangeAspect="1" noChangeArrowheads="1"/>
          </p:cNvPicPr>
          <p:nvPr/>
        </p:nvPicPr>
        <p:blipFill>
          <a:blip r:embed="rId3" cstate="print"/>
          <a:srcRect/>
          <a:stretch>
            <a:fillRect/>
          </a:stretch>
        </p:blipFill>
        <p:spPr bwMode="auto">
          <a:xfrm flipH="1">
            <a:off x="4114800" y="685800"/>
            <a:ext cx="2209800" cy="3219450"/>
          </a:xfrm>
          <a:prstGeom prst="rect">
            <a:avLst/>
          </a:prstGeom>
          <a:noFill/>
          <a:ln w="9525">
            <a:noFill/>
            <a:miter lim="800000"/>
            <a:headEnd/>
            <a:tailEnd/>
          </a:ln>
        </p:spPr>
      </p:pic>
      <p:sp>
        <p:nvSpPr>
          <p:cNvPr id="25" name="Rectangle 24"/>
          <p:cNvSpPr/>
          <p:nvPr/>
        </p:nvSpPr>
        <p:spPr>
          <a:xfrm rot="10800000" flipV="1">
            <a:off x="4419600" y="33528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PS 6301</a:t>
            </a:r>
            <a:endParaRPr lang="en-US" sz="1400" b="1" dirty="0">
              <a:solidFill>
                <a:schemeClr val="bg1">
                  <a:lumMod val="50000"/>
                </a:schemeClr>
              </a:solidFill>
            </a:endParaRPr>
          </a:p>
        </p:txBody>
      </p:sp>
      <p:sp>
        <p:nvSpPr>
          <p:cNvPr id="26" name="Rectangle 25"/>
          <p:cNvSpPr/>
          <p:nvPr/>
        </p:nvSpPr>
        <p:spPr>
          <a:xfrm rot="10800000" flipV="1">
            <a:off x="1447800" y="5490211"/>
            <a:ext cx="973745" cy="24002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PT 6301</a:t>
            </a:r>
            <a:endParaRPr lang="en-US" sz="1400" b="1" dirty="0">
              <a:solidFill>
                <a:schemeClr val="bg1">
                  <a:lumMod val="50000"/>
                </a:schemeClr>
              </a:solidFill>
            </a:endParaRPr>
          </a:p>
        </p:txBody>
      </p:sp>
      <p:grpSp>
        <p:nvGrpSpPr>
          <p:cNvPr id="30" name="Group 29"/>
          <p:cNvGrpSpPr/>
          <p:nvPr/>
        </p:nvGrpSpPr>
        <p:grpSpPr>
          <a:xfrm>
            <a:off x="304800" y="3886200"/>
            <a:ext cx="5486401" cy="4038600"/>
            <a:chOff x="304800" y="3886200"/>
            <a:chExt cx="5486401" cy="4038600"/>
          </a:xfrm>
        </p:grpSpPr>
        <p:pic>
          <p:nvPicPr>
            <p:cNvPr id="1029" name="Picture 5"/>
            <p:cNvPicPr>
              <a:picLocks noChangeAspect="1" noChangeArrowheads="1"/>
            </p:cNvPicPr>
            <p:nvPr/>
          </p:nvPicPr>
          <p:blipFill>
            <a:blip r:embed="rId4" cstate="print"/>
            <a:srcRect/>
            <a:stretch>
              <a:fillRect/>
            </a:stretch>
          </p:blipFill>
          <p:spPr bwMode="auto">
            <a:xfrm>
              <a:off x="304800" y="3893806"/>
              <a:ext cx="2743200" cy="1878344"/>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2971801" y="3886200"/>
              <a:ext cx="2819400" cy="1905000"/>
            </a:xfrm>
            <a:prstGeom prst="rect">
              <a:avLst/>
            </a:prstGeom>
            <a:noFill/>
            <a:ln w="9525">
              <a:noFill/>
              <a:miter lim="800000"/>
              <a:headEnd/>
              <a:tailEnd/>
            </a:ln>
          </p:spPr>
        </p:pic>
        <p:grpSp>
          <p:nvGrpSpPr>
            <p:cNvPr id="3" name="Group 31"/>
            <p:cNvGrpSpPr/>
            <p:nvPr/>
          </p:nvGrpSpPr>
          <p:grpSpPr>
            <a:xfrm>
              <a:off x="3048000" y="5796421"/>
              <a:ext cx="2743200" cy="2128379"/>
              <a:chOff x="3849664" y="6035039"/>
              <a:chExt cx="2743200" cy="2128379"/>
            </a:xfrm>
          </p:grpSpPr>
          <p:pic>
            <p:nvPicPr>
              <p:cNvPr id="1027" name="Picture 3"/>
              <p:cNvPicPr>
                <a:picLocks noChangeAspect="1" noChangeArrowheads="1"/>
              </p:cNvPicPr>
              <p:nvPr/>
            </p:nvPicPr>
            <p:blipFill>
              <a:blip r:embed="rId6" cstate="print"/>
              <a:srcRect/>
              <a:stretch>
                <a:fillRect/>
              </a:stretch>
            </p:blipFill>
            <p:spPr bwMode="auto">
              <a:xfrm>
                <a:off x="3849664" y="6035039"/>
                <a:ext cx="2743200" cy="2128379"/>
              </a:xfrm>
              <a:prstGeom prst="rect">
                <a:avLst/>
              </a:prstGeom>
              <a:noFill/>
              <a:ln w="9525">
                <a:noFill/>
                <a:miter lim="800000"/>
                <a:headEnd/>
                <a:tailEnd/>
              </a:ln>
            </p:spPr>
          </p:pic>
          <p:sp>
            <p:nvSpPr>
              <p:cNvPr id="27" name="Rectangle 26"/>
              <p:cNvSpPr/>
              <p:nvPr/>
            </p:nvSpPr>
            <p:spPr>
              <a:xfrm rot="10800000" flipV="1">
                <a:off x="4724401" y="7858618"/>
                <a:ext cx="973745" cy="24002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PT 6302</a:t>
                </a:r>
                <a:endParaRPr lang="en-US" sz="1400" b="1" dirty="0">
                  <a:solidFill>
                    <a:schemeClr val="bg1">
                      <a:lumMod val="50000"/>
                    </a:schemeClr>
                  </a:solidFill>
                </a:endParaRPr>
              </a:p>
            </p:txBody>
          </p:sp>
        </p:grpSp>
        <p:grpSp>
          <p:nvGrpSpPr>
            <p:cNvPr id="4" name="Group 30"/>
            <p:cNvGrpSpPr/>
            <p:nvPr/>
          </p:nvGrpSpPr>
          <p:grpSpPr>
            <a:xfrm>
              <a:off x="304800" y="5797575"/>
              <a:ext cx="2743200" cy="2127225"/>
              <a:chOff x="304800" y="6102375"/>
              <a:chExt cx="2743200" cy="2127225"/>
            </a:xfrm>
          </p:grpSpPr>
          <p:pic>
            <p:nvPicPr>
              <p:cNvPr id="1028" name="Picture 4"/>
              <p:cNvPicPr>
                <a:picLocks noChangeAspect="1" noChangeArrowheads="1"/>
              </p:cNvPicPr>
              <p:nvPr/>
            </p:nvPicPr>
            <p:blipFill>
              <a:blip r:embed="rId7" cstate="print"/>
              <a:srcRect/>
              <a:stretch>
                <a:fillRect/>
              </a:stretch>
            </p:blipFill>
            <p:spPr bwMode="auto">
              <a:xfrm>
                <a:off x="304800" y="6102375"/>
                <a:ext cx="2743200" cy="2127225"/>
              </a:xfrm>
              <a:prstGeom prst="rect">
                <a:avLst/>
              </a:prstGeom>
              <a:noFill/>
              <a:ln w="9525">
                <a:noFill/>
                <a:miter lim="800000"/>
                <a:headEnd/>
                <a:tailEnd/>
              </a:ln>
            </p:spPr>
          </p:pic>
          <p:sp>
            <p:nvSpPr>
              <p:cNvPr id="28" name="Rectangle 27"/>
              <p:cNvSpPr/>
              <p:nvPr/>
            </p:nvSpPr>
            <p:spPr>
              <a:xfrm rot="10800000" flipV="1">
                <a:off x="1447800" y="7913371"/>
                <a:ext cx="973745" cy="24002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PT 6304</a:t>
                </a:r>
                <a:endParaRPr lang="en-US" sz="1400" b="1" dirty="0">
                  <a:solidFill>
                    <a:schemeClr val="bg1">
                      <a:lumMod val="50000"/>
                    </a:schemeClr>
                  </a:solidFill>
                </a:endParaRPr>
              </a:p>
            </p:txBody>
          </p:sp>
        </p:grpSp>
      </p:grpSp>
      <p:sp>
        <p:nvSpPr>
          <p:cNvPr id="21" name="Rectangle 20"/>
          <p:cNvSpPr/>
          <p:nvPr/>
        </p:nvSpPr>
        <p:spPr>
          <a:xfrm>
            <a:off x="19050" y="769709"/>
            <a:ext cx="4267200" cy="2354491"/>
          </a:xfrm>
          <a:prstGeom prst="rect">
            <a:avLst/>
          </a:prstGeom>
        </p:spPr>
        <p:txBody>
          <a:bodyPr wrap="square">
            <a:spAutoFit/>
          </a:bodyPr>
          <a:lstStyle/>
          <a:p>
            <a:pPr algn="just">
              <a:lnSpc>
                <a:spcPct val="150000"/>
              </a:lnSpc>
              <a:buFont typeface="Arial" pitchFamily="34" charset="0"/>
              <a:buChar char="•"/>
            </a:pPr>
            <a:r>
              <a:rPr lang="en-US" sz="1400" dirty="0" smtClean="0"/>
              <a:t> Solid </a:t>
            </a:r>
            <a:r>
              <a:rPr lang="en-US" sz="1400" dirty="0" err="1" smtClean="0"/>
              <a:t>borotik</a:t>
            </a:r>
            <a:r>
              <a:rPr lang="en-US" sz="1400" dirty="0" smtClean="0"/>
              <a:t> frames and laminated tops</a:t>
            </a:r>
          </a:p>
          <a:p>
            <a:pPr algn="just">
              <a:lnSpc>
                <a:spcPct val="150000"/>
              </a:lnSpc>
              <a:buFont typeface="Arial" pitchFamily="34" charset="0"/>
              <a:buChar char="•"/>
            </a:pPr>
            <a:r>
              <a:rPr lang="en-US" sz="1400" dirty="0" smtClean="0"/>
              <a:t> Chairs have coloured lacquered seats and backs on a solid  </a:t>
            </a:r>
            <a:r>
              <a:rPr lang="en-US" sz="1400" dirty="0" err="1" smtClean="0"/>
              <a:t>borotik</a:t>
            </a:r>
            <a:r>
              <a:rPr lang="en-US" sz="1400" dirty="0" smtClean="0"/>
              <a:t> frame. </a:t>
            </a:r>
          </a:p>
          <a:p>
            <a:pPr algn="just">
              <a:lnSpc>
                <a:spcPct val="150000"/>
              </a:lnSpc>
              <a:buFont typeface="Arial" pitchFamily="34" charset="0"/>
              <a:buChar char="•"/>
            </a:pPr>
            <a:r>
              <a:rPr lang="en-US" sz="1400" dirty="0" smtClean="0"/>
              <a:t> Offered in three heights, making them suitable for nursery schools. </a:t>
            </a:r>
          </a:p>
          <a:p>
            <a:pPr algn="just">
              <a:lnSpc>
                <a:spcPct val="150000"/>
              </a:lnSpc>
              <a:buFont typeface="Arial" pitchFamily="34" charset="0"/>
              <a:buChar char="•"/>
            </a:pPr>
            <a:r>
              <a:rPr lang="en-US" sz="1400" dirty="0" smtClean="0"/>
              <a:t> Tables come in four shapes: Rectangle, Square, Round, Trapezoidal.</a:t>
            </a:r>
            <a:endParaRPr lang="en-US" sz="1400" dirty="0"/>
          </a:p>
        </p:txBody>
      </p:sp>
      <p:grpSp>
        <p:nvGrpSpPr>
          <p:cNvPr id="9" name="Group 11"/>
          <p:cNvGrpSpPr/>
          <p:nvPr/>
        </p:nvGrpSpPr>
        <p:grpSpPr>
          <a:xfrm>
            <a:off x="1200150" y="8115300"/>
            <a:ext cx="4495800" cy="304800"/>
            <a:chOff x="533400" y="7829550"/>
            <a:chExt cx="4495800" cy="304800"/>
          </a:xfrm>
        </p:grpSpPr>
        <p:sp>
          <p:nvSpPr>
            <p:cNvPr id="34" name="Rounded Rectangle 33"/>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35" name="Rounded Rectangle 34"/>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36" name="Rounded Rectangle 35"/>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sp>
        <p:nvSpPr>
          <p:cNvPr id="29" name="Rectangle 28"/>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809625" y="4895461"/>
            <a:ext cx="5514975" cy="2909598"/>
            <a:chOff x="809625" y="4895461"/>
            <a:chExt cx="5514975" cy="2909598"/>
          </a:xfrm>
        </p:grpSpPr>
        <p:pic>
          <p:nvPicPr>
            <p:cNvPr id="38913" name="Picture 1"/>
            <p:cNvPicPr>
              <a:picLocks noChangeAspect="1" noChangeArrowheads="1"/>
            </p:cNvPicPr>
            <p:nvPr/>
          </p:nvPicPr>
          <p:blipFill>
            <a:blip r:embed="rId2" cstate="print"/>
            <a:srcRect/>
            <a:stretch>
              <a:fillRect/>
            </a:stretch>
          </p:blipFill>
          <p:spPr bwMode="auto">
            <a:xfrm>
              <a:off x="809625" y="4895461"/>
              <a:ext cx="5514975" cy="2909598"/>
            </a:xfrm>
            <a:prstGeom prst="rect">
              <a:avLst/>
            </a:prstGeom>
            <a:noFill/>
            <a:ln w="9525">
              <a:noFill/>
              <a:miter lim="800000"/>
              <a:headEnd/>
              <a:tailEnd/>
            </a:ln>
          </p:spPr>
        </p:pic>
        <p:sp>
          <p:nvSpPr>
            <p:cNvPr id="31" name="Rectangle 30"/>
            <p:cNvSpPr/>
            <p:nvPr/>
          </p:nvSpPr>
          <p:spPr>
            <a:xfrm rot="10800000" flipV="1">
              <a:off x="4495800" y="5715000"/>
              <a:ext cx="895714" cy="20398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95000"/>
                    </a:schemeClr>
                  </a:solidFill>
                </a:rPr>
                <a:t>PT 6401</a:t>
              </a:r>
              <a:endParaRPr lang="en-US" sz="1400" b="1" dirty="0">
                <a:solidFill>
                  <a:schemeClr val="bg1">
                    <a:lumMod val="95000"/>
                  </a:schemeClr>
                </a:solidFill>
              </a:endParaRPr>
            </a:p>
          </p:txBody>
        </p:sp>
        <p:sp>
          <p:nvSpPr>
            <p:cNvPr id="32" name="Rectangle 31"/>
            <p:cNvSpPr/>
            <p:nvPr/>
          </p:nvSpPr>
          <p:spPr>
            <a:xfrm rot="10800000" flipV="1">
              <a:off x="990600" y="70866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PS 6401</a:t>
              </a:r>
              <a:endParaRPr lang="en-US" sz="1400" b="1" dirty="0">
                <a:solidFill>
                  <a:schemeClr val="bg1">
                    <a:lumMod val="50000"/>
                  </a:schemeClr>
                </a:solidFill>
              </a:endParaRPr>
            </a:p>
          </p:txBody>
        </p:sp>
      </p:grpSp>
      <p:grpSp>
        <p:nvGrpSpPr>
          <p:cNvPr id="2" name="Group 21"/>
          <p:cNvGrpSpPr/>
          <p:nvPr/>
        </p:nvGrpSpPr>
        <p:grpSpPr>
          <a:xfrm>
            <a:off x="579701" y="215205"/>
            <a:ext cx="6125899" cy="4356795"/>
            <a:chOff x="457200" y="3612445"/>
            <a:chExt cx="6125899" cy="4356795"/>
          </a:xfrm>
        </p:grpSpPr>
        <p:pic>
          <p:nvPicPr>
            <p:cNvPr id="23" name="Picture 4"/>
            <p:cNvPicPr>
              <a:picLocks noChangeAspect="1" noChangeArrowheads="1"/>
            </p:cNvPicPr>
            <p:nvPr/>
          </p:nvPicPr>
          <p:blipFill>
            <a:blip r:embed="rId3" cstate="print"/>
            <a:srcRect/>
            <a:stretch>
              <a:fillRect/>
            </a:stretch>
          </p:blipFill>
          <p:spPr bwMode="auto">
            <a:xfrm>
              <a:off x="775705" y="4853779"/>
              <a:ext cx="4740594" cy="3115461"/>
            </a:xfrm>
            <a:prstGeom prst="rect">
              <a:avLst/>
            </a:prstGeom>
            <a:noFill/>
            <a:ln w="9525">
              <a:noFill/>
              <a:miter lim="800000"/>
              <a:headEnd/>
              <a:tailEnd/>
            </a:ln>
          </p:spPr>
        </p:pic>
        <p:sp>
          <p:nvSpPr>
            <p:cNvPr id="25" name="Rectangle 24"/>
            <p:cNvSpPr/>
            <p:nvPr/>
          </p:nvSpPr>
          <p:spPr>
            <a:xfrm rot="10800000" flipV="1">
              <a:off x="3154099" y="5911840"/>
              <a:ext cx="895714" cy="20398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95000"/>
                    </a:schemeClr>
                  </a:solidFill>
                </a:rPr>
                <a:t>PT 6203</a:t>
              </a:r>
              <a:endParaRPr lang="en-US" sz="1400" b="1" dirty="0">
                <a:solidFill>
                  <a:schemeClr val="bg1">
                    <a:lumMod val="95000"/>
                  </a:schemeClr>
                </a:solidFill>
              </a:endParaRPr>
            </a:p>
          </p:txBody>
        </p:sp>
        <p:sp>
          <p:nvSpPr>
            <p:cNvPr id="26" name="Rectangle 25"/>
            <p:cNvSpPr/>
            <p:nvPr/>
          </p:nvSpPr>
          <p:spPr>
            <a:xfrm rot="10800000" flipV="1">
              <a:off x="868099" y="751204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PS 6205</a:t>
              </a:r>
              <a:endParaRPr lang="en-US" sz="1400" b="1" dirty="0">
                <a:solidFill>
                  <a:schemeClr val="bg1">
                    <a:lumMod val="50000"/>
                  </a:schemeClr>
                </a:solidFill>
              </a:endParaRPr>
            </a:p>
          </p:txBody>
        </p:sp>
        <p:sp>
          <p:nvSpPr>
            <p:cNvPr id="27" name="TextBox 26"/>
            <p:cNvSpPr txBox="1"/>
            <p:nvPr/>
          </p:nvSpPr>
          <p:spPr>
            <a:xfrm>
              <a:off x="457200" y="3612445"/>
              <a:ext cx="6125899" cy="1384995"/>
            </a:xfrm>
            <a:prstGeom prst="rect">
              <a:avLst/>
            </a:prstGeom>
            <a:noFill/>
          </p:spPr>
          <p:txBody>
            <a:bodyPr wrap="square" rtlCol="0">
              <a:spAutoFit/>
            </a:bodyPr>
            <a:lstStyle/>
            <a:p>
              <a:pPr>
                <a:lnSpc>
                  <a:spcPct val="150000"/>
                </a:lnSpc>
                <a:buFont typeface="Arial" pitchFamily="34" charset="0"/>
                <a:buChar char="•"/>
              </a:pPr>
              <a:r>
                <a:rPr lang="en-US" sz="1400" dirty="0" smtClean="0"/>
                <a:t> 19mm commercial plywood top</a:t>
              </a:r>
            </a:p>
            <a:p>
              <a:pPr>
                <a:lnSpc>
                  <a:spcPct val="150000"/>
                </a:lnSpc>
                <a:buFont typeface="Arial" pitchFamily="34" charset="0"/>
                <a:buChar char="•"/>
              </a:pPr>
              <a:r>
                <a:rPr lang="en-US" sz="1400" dirty="0" smtClean="0"/>
                <a:t> Legs and frame made in polished </a:t>
              </a:r>
              <a:r>
                <a:rPr lang="en-US" sz="1400" dirty="0" err="1" smtClean="0"/>
                <a:t>borotik</a:t>
              </a:r>
              <a:endParaRPr lang="en-US" sz="1400" dirty="0" smtClean="0"/>
            </a:p>
            <a:p>
              <a:pPr>
                <a:lnSpc>
                  <a:spcPct val="150000"/>
                </a:lnSpc>
                <a:buFont typeface="Arial" pitchFamily="34" charset="0"/>
                <a:buChar char="•"/>
              </a:pPr>
              <a:r>
                <a:rPr lang="en-US" sz="1400" dirty="0" smtClean="0"/>
                <a:t> Wave design- can be used in collaboration of different patterns.</a:t>
              </a:r>
            </a:p>
            <a:p>
              <a:pPr>
                <a:lnSpc>
                  <a:spcPct val="150000"/>
                </a:lnSpc>
                <a:buFont typeface="Arial" pitchFamily="34" charset="0"/>
                <a:buChar char="•"/>
              </a:pPr>
              <a:r>
                <a:rPr lang="en-US" sz="1400" dirty="0" smtClean="0"/>
                <a:t> Available in four colour options.</a:t>
              </a:r>
              <a:endParaRPr lang="en-US" sz="1400" dirty="0"/>
            </a:p>
          </p:txBody>
        </p:sp>
      </p:grpSp>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11"/>
          <p:cNvGrpSpPr/>
          <p:nvPr/>
        </p:nvGrpSpPr>
        <p:grpSpPr>
          <a:xfrm>
            <a:off x="0" y="0"/>
            <a:ext cx="457200" cy="9144000"/>
            <a:chOff x="0" y="0"/>
            <a:chExt cx="457200" cy="9144000"/>
          </a:xfrm>
        </p:grpSpPr>
        <p:sp>
          <p:nvSpPr>
            <p:cNvPr id="6" name="Rectangle 5"/>
            <p:cNvSpPr/>
            <p:nvPr/>
          </p:nvSpPr>
          <p:spPr>
            <a:xfrm>
              <a:off x="0" y="0"/>
              <a:ext cx="457200" cy="9144000"/>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353752" y="1981754"/>
              <a:ext cx="1192506" cy="276999"/>
            </a:xfrm>
            <a:prstGeom prst="rect">
              <a:avLst/>
            </a:prstGeom>
            <a:noFill/>
          </p:spPr>
          <p:txBody>
            <a:bodyPr wrap="none" rtlCol="0">
              <a:spAutoFit/>
            </a:bodyPr>
            <a:lstStyle/>
            <a:p>
              <a:r>
                <a:rPr lang="en-US" sz="1200" b="1" dirty="0" smtClean="0">
                  <a:solidFill>
                    <a:schemeClr val="bg1"/>
                  </a:solidFill>
                </a:rPr>
                <a:t>Early Childhood</a:t>
              </a:r>
              <a:endParaRPr lang="en-US" sz="1200" b="1" dirty="0">
                <a:solidFill>
                  <a:schemeClr val="bg1"/>
                </a:solidFill>
              </a:endParaRPr>
            </a:p>
          </p:txBody>
        </p:sp>
      </p:grpSp>
      <p:sp>
        <p:nvSpPr>
          <p:cNvPr id="8" name="Rectangle 7"/>
          <p:cNvSpPr/>
          <p:nvPr/>
        </p:nvSpPr>
        <p:spPr>
          <a:xfrm>
            <a:off x="438150" y="8717280"/>
            <a:ext cx="2209800" cy="27432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29	        Early Childhood</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4" cstate="print"/>
          <a:srcRect/>
          <a:stretch>
            <a:fillRect/>
          </a:stretch>
        </p:blipFill>
        <p:spPr bwMode="auto">
          <a:xfrm>
            <a:off x="3143250" y="8458200"/>
            <a:ext cx="494015" cy="640080"/>
          </a:xfrm>
          <a:prstGeom prst="rect">
            <a:avLst/>
          </a:prstGeom>
          <a:noFill/>
        </p:spPr>
      </p:pic>
      <p:sp>
        <p:nvSpPr>
          <p:cNvPr id="20" name="TextBox 19"/>
          <p:cNvSpPr txBox="1"/>
          <p:nvPr/>
        </p:nvSpPr>
        <p:spPr>
          <a:xfrm>
            <a:off x="2247571" y="0"/>
            <a:ext cx="4610429" cy="400110"/>
          </a:xfrm>
          <a:prstGeom prst="rect">
            <a:avLst/>
          </a:prstGeom>
          <a:noFill/>
        </p:spPr>
        <p:txBody>
          <a:bodyPr wrap="none" rtlCol="0">
            <a:spAutoFit/>
          </a:bodyPr>
          <a:lstStyle/>
          <a:p>
            <a:pPr algn="r"/>
            <a:r>
              <a:rPr lang="en-US" sz="2000" b="1" dirty="0" smtClean="0"/>
              <a:t>6200 SERIES EARLY  CHILDHOOD SEATING</a:t>
            </a:r>
            <a:endParaRPr lang="en-US" sz="2000" b="1" dirty="0"/>
          </a:p>
        </p:txBody>
      </p:sp>
      <p:cxnSp>
        <p:nvCxnSpPr>
          <p:cNvPr id="17" name="Straight Connector 16"/>
          <p:cNvCxnSpPr/>
          <p:nvPr/>
        </p:nvCxnSpPr>
        <p:spPr>
          <a:xfrm>
            <a:off x="506730" y="4648200"/>
            <a:ext cx="62179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362987" y="4648200"/>
            <a:ext cx="4495013" cy="400110"/>
          </a:xfrm>
          <a:prstGeom prst="rect">
            <a:avLst/>
          </a:prstGeom>
          <a:noFill/>
        </p:spPr>
        <p:txBody>
          <a:bodyPr wrap="none" rtlCol="0">
            <a:spAutoFit/>
          </a:bodyPr>
          <a:lstStyle/>
          <a:p>
            <a:pPr algn="r"/>
            <a:r>
              <a:rPr lang="en-US" sz="2000" b="1" dirty="0" smtClean="0"/>
              <a:t>6400 SERIES EARLY CHILDHOOD SEATING</a:t>
            </a:r>
            <a:endParaRPr lang="en-US" sz="2000" b="1" dirty="0"/>
          </a:p>
        </p:txBody>
      </p:sp>
      <p:sp>
        <p:nvSpPr>
          <p:cNvPr id="19" name="TextBox 18"/>
          <p:cNvSpPr txBox="1"/>
          <p:nvPr/>
        </p:nvSpPr>
        <p:spPr>
          <a:xfrm>
            <a:off x="457200" y="7529721"/>
            <a:ext cx="6125899" cy="1061829"/>
          </a:xfrm>
          <a:prstGeom prst="rect">
            <a:avLst/>
          </a:prstGeom>
          <a:noFill/>
        </p:spPr>
        <p:txBody>
          <a:bodyPr wrap="square" rtlCol="0">
            <a:spAutoFit/>
          </a:bodyPr>
          <a:lstStyle/>
          <a:p>
            <a:pPr>
              <a:lnSpc>
                <a:spcPct val="150000"/>
              </a:lnSpc>
              <a:buFont typeface="Arial" pitchFamily="34" charset="0"/>
              <a:buChar char="•"/>
            </a:pPr>
            <a:r>
              <a:rPr lang="en-US" sz="1400" dirty="0" smtClean="0"/>
              <a:t> Emphasis on good posture, helping to maintain a healthy body. </a:t>
            </a:r>
          </a:p>
          <a:p>
            <a:pPr>
              <a:lnSpc>
                <a:spcPct val="150000"/>
              </a:lnSpc>
              <a:buFont typeface="Arial" pitchFamily="34" charset="0"/>
              <a:buChar char="•"/>
            </a:pPr>
            <a:r>
              <a:rPr lang="en-US" sz="1400" dirty="0" smtClean="0"/>
              <a:t> Available in an exciting range of primary colours </a:t>
            </a:r>
          </a:p>
          <a:p>
            <a:pPr>
              <a:lnSpc>
                <a:spcPct val="150000"/>
              </a:lnSpc>
              <a:buFont typeface="Arial" pitchFamily="34" charset="0"/>
              <a:buChar char="•"/>
            </a:pPr>
            <a:r>
              <a:rPr lang="en-US" sz="1400" dirty="0" smtClean="0"/>
              <a:t> Excellent stability and </a:t>
            </a:r>
            <a:r>
              <a:rPr lang="en-US" sz="1400" dirty="0" err="1" smtClean="0"/>
              <a:t>stackability</a:t>
            </a:r>
            <a:r>
              <a:rPr lang="en-US" sz="1400" dirty="0" smtClean="0"/>
              <a:t>.</a:t>
            </a:r>
            <a:endParaRPr lang="en-US" sz="1400" dirty="0"/>
          </a:p>
        </p:txBody>
      </p:sp>
      <p:grpSp>
        <p:nvGrpSpPr>
          <p:cNvPr id="4" name="Group 20"/>
          <p:cNvGrpSpPr/>
          <p:nvPr/>
        </p:nvGrpSpPr>
        <p:grpSpPr>
          <a:xfrm>
            <a:off x="5105400" y="7239000"/>
            <a:ext cx="1737360" cy="685800"/>
            <a:chOff x="4789170" y="8877300"/>
            <a:chExt cx="1737360" cy="685800"/>
          </a:xfrm>
        </p:grpSpPr>
        <p:sp>
          <p:nvSpPr>
            <p:cNvPr id="24" name="Rounded Rectangle 23"/>
            <p:cNvSpPr/>
            <p:nvPr/>
          </p:nvSpPr>
          <p:spPr>
            <a:xfrm>
              <a:off x="4789170" y="8877300"/>
              <a:ext cx="173736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available from stock</a:t>
              </a:r>
              <a:endParaRPr lang="en-US" sz="1400" b="1" dirty="0"/>
            </a:p>
          </p:txBody>
        </p:sp>
        <p:sp>
          <p:nvSpPr>
            <p:cNvPr id="30" name="Rounded Rectangle 29"/>
            <p:cNvSpPr/>
            <p:nvPr/>
          </p:nvSpPr>
          <p:spPr>
            <a:xfrm>
              <a:off x="4926330" y="925830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 </a:t>
              </a:r>
              <a:r>
                <a:rPr lang="en-US" sz="1400" b="1" dirty="0" smtClean="0"/>
                <a:t>yr guarantee</a:t>
              </a:r>
              <a:endParaRPr lang="en-US" sz="1400" b="1" dirty="0"/>
            </a:p>
          </p:txBody>
        </p:sp>
      </p:grpSp>
      <p:grpSp>
        <p:nvGrpSpPr>
          <p:cNvPr id="9" name="Group 32"/>
          <p:cNvGrpSpPr/>
          <p:nvPr/>
        </p:nvGrpSpPr>
        <p:grpSpPr>
          <a:xfrm>
            <a:off x="5303520" y="3505200"/>
            <a:ext cx="1554480" cy="1066800"/>
            <a:chOff x="4229100" y="4686300"/>
            <a:chExt cx="1554480" cy="1066800"/>
          </a:xfrm>
        </p:grpSpPr>
        <p:sp>
          <p:nvSpPr>
            <p:cNvPr id="35" name="Rounded Rectangle 34"/>
            <p:cNvSpPr/>
            <p:nvPr/>
          </p:nvSpPr>
          <p:spPr>
            <a:xfrm>
              <a:off x="4259580" y="468630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36" name="Rounded Rectangle 35"/>
            <p:cNvSpPr/>
            <p:nvPr/>
          </p:nvSpPr>
          <p:spPr>
            <a:xfrm>
              <a:off x="4278630" y="506730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37" name="Rounded Rectangle 36"/>
            <p:cNvSpPr/>
            <p:nvPr/>
          </p:nvSpPr>
          <p:spPr>
            <a:xfrm>
              <a:off x="4229100" y="5448300"/>
              <a:ext cx="155448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sp>
        <p:nvSpPr>
          <p:cNvPr id="28" name="Rectangle 27"/>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p:cNvSpPr/>
          <p:nvPr/>
        </p:nvSpPr>
        <p:spPr>
          <a:xfrm>
            <a:off x="6392840" y="0"/>
            <a:ext cx="457200" cy="914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5981237" y="1942637"/>
            <a:ext cx="1296830" cy="276999"/>
          </a:xfrm>
          <a:prstGeom prst="rect">
            <a:avLst/>
          </a:prstGeom>
          <a:noFill/>
        </p:spPr>
        <p:txBody>
          <a:bodyPr wrap="none" rtlCol="0">
            <a:spAutoFit/>
          </a:bodyPr>
          <a:lstStyle/>
          <a:p>
            <a:r>
              <a:rPr lang="en-US" sz="1200" b="1" dirty="0" smtClean="0">
                <a:solidFill>
                  <a:schemeClr val="bg1"/>
                </a:solidFill>
              </a:rPr>
              <a:t>Table of Contents</a:t>
            </a:r>
            <a:endParaRPr lang="en-US" sz="1200" b="1" dirty="0">
              <a:solidFill>
                <a:schemeClr val="bg1"/>
              </a:solidFill>
            </a:endParaRPr>
          </a:p>
        </p:txBody>
      </p:sp>
      <p:sp>
        <p:nvSpPr>
          <p:cNvPr id="8" name="Rectangle 7"/>
          <p:cNvSpPr/>
          <p:nvPr/>
        </p:nvSpPr>
        <p:spPr>
          <a:xfrm>
            <a:off x="4196013" y="8717280"/>
            <a:ext cx="2209800" cy="27432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Table of Contents                                3</a:t>
            </a:r>
            <a:endParaRPr lang="en-US" sz="1050" b="1" dirty="0">
              <a:solidFill>
                <a:schemeClr val="tx1"/>
              </a:solidFill>
            </a:endParaRPr>
          </a:p>
        </p:txBody>
      </p:sp>
      <p:sp>
        <p:nvSpPr>
          <p:cNvPr id="12" name="Rectangle 11"/>
          <p:cNvSpPr/>
          <p:nvPr/>
        </p:nvSpPr>
        <p:spPr>
          <a:xfrm>
            <a:off x="4114800" y="381000"/>
            <a:ext cx="2286000" cy="6126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Box 14"/>
          <p:cNvSpPr txBox="1"/>
          <p:nvPr/>
        </p:nvSpPr>
        <p:spPr>
          <a:xfrm>
            <a:off x="4174871" y="489085"/>
            <a:ext cx="1844929" cy="369332"/>
          </a:xfrm>
          <a:prstGeom prst="rect">
            <a:avLst/>
          </a:prstGeom>
          <a:noFill/>
        </p:spPr>
        <p:txBody>
          <a:bodyPr wrap="none" rtlCol="0">
            <a:spAutoFit/>
          </a:bodyPr>
          <a:lstStyle/>
          <a:p>
            <a:r>
              <a:rPr lang="en-US" b="1" dirty="0" smtClean="0">
                <a:solidFill>
                  <a:schemeClr val="bg1"/>
                </a:solidFill>
              </a:rPr>
              <a:t>Table of Contents</a:t>
            </a:r>
            <a:endParaRPr lang="en-US" b="1" dirty="0">
              <a:solidFill>
                <a:schemeClr val="bg1"/>
              </a:solidFill>
            </a:endParaRPr>
          </a:p>
        </p:txBody>
      </p:sp>
      <p:sp>
        <p:nvSpPr>
          <p:cNvPr id="19" name="Rectangle 18"/>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0" name="Picture 2" descr="C:\Users\Public\Documents\Adityas\Profile\Logo_wpfur.jpg"/>
          <p:cNvPicPr>
            <a:picLocks noChangeAspect="1" noChangeArrowheads="1"/>
          </p:cNvPicPr>
          <p:nvPr/>
        </p:nvPicPr>
        <p:blipFill>
          <a:blip r:embed="rId2" cstate="print"/>
          <a:srcRect/>
          <a:stretch>
            <a:fillRect/>
          </a:stretch>
        </p:blipFill>
        <p:spPr bwMode="auto">
          <a:xfrm>
            <a:off x="3208360" y="8427720"/>
            <a:ext cx="414033" cy="640080"/>
          </a:xfrm>
          <a:prstGeom prst="rect">
            <a:avLst/>
          </a:prstGeom>
          <a:noFill/>
        </p:spPr>
      </p:pic>
      <p:cxnSp>
        <p:nvCxnSpPr>
          <p:cNvPr id="30" name="Straight Connector 29"/>
          <p:cNvCxnSpPr/>
          <p:nvPr/>
        </p:nvCxnSpPr>
        <p:spPr>
          <a:xfrm flipH="1">
            <a:off x="3143250" y="1219200"/>
            <a:ext cx="0" cy="70408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5237" name="Group 5"/>
          <p:cNvGrpSpPr>
            <a:grpSpLocks noChangeAspect="1"/>
          </p:cNvGrpSpPr>
          <p:nvPr/>
        </p:nvGrpSpPr>
        <p:grpSpPr bwMode="auto">
          <a:xfrm>
            <a:off x="57150" y="1123561"/>
            <a:ext cx="3048000" cy="7331075"/>
            <a:chOff x="36" y="696"/>
            <a:chExt cx="1920" cy="4618"/>
          </a:xfrm>
        </p:grpSpPr>
        <p:sp>
          <p:nvSpPr>
            <p:cNvPr id="95236" name="AutoShape 4"/>
            <p:cNvSpPr>
              <a:spLocks noChangeAspect="1" noChangeArrowheads="1" noTextEdit="1"/>
            </p:cNvSpPr>
            <p:nvPr/>
          </p:nvSpPr>
          <p:spPr bwMode="auto">
            <a:xfrm>
              <a:off x="36" y="696"/>
              <a:ext cx="1920" cy="4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95238" name="Rectangle 6"/>
            <p:cNvSpPr>
              <a:spLocks noChangeArrowheads="1"/>
            </p:cNvSpPr>
            <p:nvPr/>
          </p:nvSpPr>
          <p:spPr bwMode="auto">
            <a:xfrm>
              <a:off x="36" y="696"/>
              <a:ext cx="215" cy="119"/>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95239" name="Rectangle 7"/>
            <p:cNvSpPr>
              <a:spLocks noChangeArrowheads="1"/>
            </p:cNvSpPr>
            <p:nvPr/>
          </p:nvSpPr>
          <p:spPr bwMode="auto">
            <a:xfrm>
              <a:off x="36" y="1033"/>
              <a:ext cx="215" cy="119"/>
            </a:xfrm>
            <a:prstGeom prst="rect">
              <a:avLst/>
            </a:prstGeom>
            <a:solidFill>
              <a:srgbClr val="C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95240" name="Rectangle 8"/>
            <p:cNvSpPr>
              <a:spLocks noChangeArrowheads="1"/>
            </p:cNvSpPr>
            <p:nvPr/>
          </p:nvSpPr>
          <p:spPr bwMode="auto">
            <a:xfrm>
              <a:off x="36" y="1706"/>
              <a:ext cx="215" cy="119"/>
            </a:xfrm>
            <a:prstGeom prst="rect">
              <a:avLst/>
            </a:prstGeom>
            <a:solidFill>
              <a:srgbClr val="60497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95241" name="Rectangle 9"/>
            <p:cNvSpPr>
              <a:spLocks noChangeArrowheads="1"/>
            </p:cNvSpPr>
            <p:nvPr/>
          </p:nvSpPr>
          <p:spPr bwMode="auto">
            <a:xfrm>
              <a:off x="36" y="2267"/>
              <a:ext cx="215" cy="119"/>
            </a:xfrm>
            <a:prstGeom prst="rect">
              <a:avLst/>
            </a:prstGeom>
            <a:solidFill>
              <a:srgbClr val="00206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95242" name="Rectangle 10"/>
            <p:cNvSpPr>
              <a:spLocks noChangeArrowheads="1"/>
            </p:cNvSpPr>
            <p:nvPr/>
          </p:nvSpPr>
          <p:spPr bwMode="auto">
            <a:xfrm>
              <a:off x="36" y="3614"/>
              <a:ext cx="215" cy="119"/>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95243" name="Rectangle 11"/>
            <p:cNvSpPr>
              <a:spLocks noChangeArrowheads="1"/>
            </p:cNvSpPr>
            <p:nvPr/>
          </p:nvSpPr>
          <p:spPr bwMode="auto">
            <a:xfrm>
              <a:off x="36" y="4399"/>
              <a:ext cx="215" cy="119"/>
            </a:xfrm>
            <a:prstGeom prst="rect">
              <a:avLst/>
            </a:prstGeom>
            <a:solidFill>
              <a:srgbClr val="00B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95244" name="Rectangle 12"/>
            <p:cNvSpPr>
              <a:spLocks noChangeArrowheads="1"/>
            </p:cNvSpPr>
            <p:nvPr/>
          </p:nvSpPr>
          <p:spPr bwMode="auto">
            <a:xfrm>
              <a:off x="266" y="709"/>
              <a:ext cx="424"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cs typeface="Arial" pitchFamily="34" charset="0"/>
                </a:rPr>
                <a:t>WELCOME</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45" name="Rectangle 13"/>
            <p:cNvSpPr>
              <a:spLocks noChangeArrowheads="1"/>
            </p:cNvSpPr>
            <p:nvPr/>
          </p:nvSpPr>
          <p:spPr bwMode="auto">
            <a:xfrm>
              <a:off x="266" y="821"/>
              <a:ext cx="371"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Welcome</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46" name="Rectangle 14"/>
            <p:cNvSpPr>
              <a:spLocks noChangeArrowheads="1"/>
            </p:cNvSpPr>
            <p:nvPr/>
          </p:nvSpPr>
          <p:spPr bwMode="auto">
            <a:xfrm>
              <a:off x="1882" y="821"/>
              <a:ext cx="4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2</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47" name="Rectangle 15"/>
            <p:cNvSpPr>
              <a:spLocks noChangeArrowheads="1"/>
            </p:cNvSpPr>
            <p:nvPr/>
          </p:nvSpPr>
          <p:spPr bwMode="auto">
            <a:xfrm>
              <a:off x="266" y="1046"/>
              <a:ext cx="943"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cs typeface="Arial" pitchFamily="34" charset="0"/>
                </a:rPr>
                <a:t>RECEPTION FURNITURE</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48" name="Rectangle 16"/>
            <p:cNvSpPr>
              <a:spLocks noChangeArrowheads="1"/>
            </p:cNvSpPr>
            <p:nvPr/>
          </p:nvSpPr>
          <p:spPr bwMode="auto">
            <a:xfrm>
              <a:off x="266" y="1158"/>
              <a:ext cx="1184"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8100 Series Reception Seating</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49" name="Rectangle 17"/>
            <p:cNvSpPr>
              <a:spLocks noChangeArrowheads="1"/>
            </p:cNvSpPr>
            <p:nvPr/>
          </p:nvSpPr>
          <p:spPr bwMode="auto">
            <a:xfrm>
              <a:off x="1882" y="1158"/>
              <a:ext cx="4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5</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50" name="Rectangle 18"/>
            <p:cNvSpPr>
              <a:spLocks noChangeArrowheads="1"/>
            </p:cNvSpPr>
            <p:nvPr/>
          </p:nvSpPr>
          <p:spPr bwMode="auto">
            <a:xfrm>
              <a:off x="266" y="1270"/>
              <a:ext cx="1184"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8200 Series Reception Seating</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51" name="Rectangle 19"/>
            <p:cNvSpPr>
              <a:spLocks noChangeArrowheads="1"/>
            </p:cNvSpPr>
            <p:nvPr/>
          </p:nvSpPr>
          <p:spPr bwMode="auto">
            <a:xfrm>
              <a:off x="1882" y="1270"/>
              <a:ext cx="4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6</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52" name="Rectangle 20"/>
            <p:cNvSpPr>
              <a:spLocks noChangeArrowheads="1"/>
            </p:cNvSpPr>
            <p:nvPr/>
          </p:nvSpPr>
          <p:spPr bwMode="auto">
            <a:xfrm>
              <a:off x="266" y="1383"/>
              <a:ext cx="1184"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8300 Series Reception Seating</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53" name="Rectangle 21"/>
            <p:cNvSpPr>
              <a:spLocks noChangeArrowheads="1"/>
            </p:cNvSpPr>
            <p:nvPr/>
          </p:nvSpPr>
          <p:spPr bwMode="auto">
            <a:xfrm>
              <a:off x="1882" y="1383"/>
              <a:ext cx="4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7</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56" name="Rectangle 24"/>
            <p:cNvSpPr>
              <a:spLocks noChangeArrowheads="1"/>
            </p:cNvSpPr>
            <p:nvPr/>
          </p:nvSpPr>
          <p:spPr bwMode="auto">
            <a:xfrm>
              <a:off x="266" y="1719"/>
              <a:ext cx="1160"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cs typeface="Arial" pitchFamily="34" charset="0"/>
                </a:rPr>
                <a:t>MEETING ROOM FURNITURE</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57" name="Rectangle 25"/>
            <p:cNvSpPr>
              <a:spLocks noChangeArrowheads="1"/>
            </p:cNvSpPr>
            <p:nvPr/>
          </p:nvSpPr>
          <p:spPr bwMode="auto">
            <a:xfrm>
              <a:off x="266" y="1831"/>
              <a:ext cx="1037"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5200 Series Meeting Table</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5258" name="Rectangle 26"/>
            <p:cNvSpPr>
              <a:spLocks noChangeArrowheads="1"/>
            </p:cNvSpPr>
            <p:nvPr/>
          </p:nvSpPr>
          <p:spPr bwMode="auto">
            <a:xfrm>
              <a:off x="1830" y="1831"/>
              <a:ext cx="9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12</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5259" name="Rectangle 27"/>
            <p:cNvSpPr>
              <a:spLocks noChangeArrowheads="1"/>
            </p:cNvSpPr>
            <p:nvPr/>
          </p:nvSpPr>
          <p:spPr bwMode="auto">
            <a:xfrm>
              <a:off x="266" y="1944"/>
              <a:ext cx="1037"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5300 Series Meeting Table</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5260" name="Rectangle 28"/>
            <p:cNvSpPr>
              <a:spLocks noChangeArrowheads="1"/>
            </p:cNvSpPr>
            <p:nvPr/>
          </p:nvSpPr>
          <p:spPr bwMode="auto">
            <a:xfrm>
              <a:off x="1830" y="1944"/>
              <a:ext cx="9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13</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5261" name="Rectangle 29"/>
            <p:cNvSpPr>
              <a:spLocks noChangeArrowheads="1"/>
            </p:cNvSpPr>
            <p:nvPr/>
          </p:nvSpPr>
          <p:spPr bwMode="auto">
            <a:xfrm>
              <a:off x="266" y="2056"/>
              <a:ext cx="1037"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5400 Series Meeting Table</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5262" name="Rectangle 30"/>
            <p:cNvSpPr>
              <a:spLocks noChangeArrowheads="1"/>
            </p:cNvSpPr>
            <p:nvPr/>
          </p:nvSpPr>
          <p:spPr bwMode="auto">
            <a:xfrm>
              <a:off x="1830" y="2056"/>
              <a:ext cx="9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Calibri" pitchFamily="34" charset="0"/>
                  <a:cs typeface="Arial" pitchFamily="34" charset="0"/>
                </a:rPr>
                <a:t>14</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5263" name="Rectangle 31"/>
            <p:cNvSpPr>
              <a:spLocks noChangeArrowheads="1"/>
            </p:cNvSpPr>
            <p:nvPr/>
          </p:nvSpPr>
          <p:spPr bwMode="auto">
            <a:xfrm>
              <a:off x="266" y="2280"/>
              <a:ext cx="1001"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cs typeface="Arial" pitchFamily="34" charset="0"/>
                </a:rPr>
                <a:t>CLASSROOM FURNITURE</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64" name="Rectangle 32"/>
            <p:cNvSpPr>
              <a:spLocks noChangeArrowheads="1"/>
            </p:cNvSpPr>
            <p:nvPr/>
          </p:nvSpPr>
          <p:spPr bwMode="auto">
            <a:xfrm>
              <a:off x="266" y="2393"/>
              <a:ext cx="1278"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1100 Series Combo Double Desk</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65" name="Rectangle 33"/>
            <p:cNvSpPr>
              <a:spLocks noChangeArrowheads="1"/>
            </p:cNvSpPr>
            <p:nvPr/>
          </p:nvSpPr>
          <p:spPr bwMode="auto">
            <a:xfrm>
              <a:off x="1830" y="2393"/>
              <a:ext cx="9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16</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5266" name="Rectangle 34"/>
            <p:cNvSpPr>
              <a:spLocks noChangeArrowheads="1"/>
            </p:cNvSpPr>
            <p:nvPr/>
          </p:nvSpPr>
          <p:spPr bwMode="auto">
            <a:xfrm>
              <a:off x="266" y="2505"/>
              <a:ext cx="1160"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1200 Series Writing Pad Chair</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67" name="Rectangle 35"/>
            <p:cNvSpPr>
              <a:spLocks noChangeArrowheads="1"/>
            </p:cNvSpPr>
            <p:nvPr/>
          </p:nvSpPr>
          <p:spPr bwMode="auto">
            <a:xfrm>
              <a:off x="1830" y="2505"/>
              <a:ext cx="9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Calibri" pitchFamily="34" charset="0"/>
                  <a:cs typeface="Arial" pitchFamily="34" charset="0"/>
                </a:rPr>
                <a:t>17</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5268" name="Rectangle 36"/>
            <p:cNvSpPr>
              <a:spLocks noChangeArrowheads="1"/>
            </p:cNvSpPr>
            <p:nvPr/>
          </p:nvSpPr>
          <p:spPr bwMode="auto">
            <a:xfrm>
              <a:off x="266" y="2617"/>
              <a:ext cx="937"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1600 Series Single Chair</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69" name="Rectangle 37"/>
            <p:cNvSpPr>
              <a:spLocks noChangeArrowheads="1"/>
            </p:cNvSpPr>
            <p:nvPr/>
          </p:nvSpPr>
          <p:spPr bwMode="auto">
            <a:xfrm>
              <a:off x="1830" y="2617"/>
              <a:ext cx="9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18</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5270" name="Rectangle 38"/>
            <p:cNvSpPr>
              <a:spLocks noChangeArrowheads="1"/>
            </p:cNvSpPr>
            <p:nvPr/>
          </p:nvSpPr>
          <p:spPr bwMode="auto">
            <a:xfrm>
              <a:off x="266" y="2729"/>
              <a:ext cx="937"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1400 Series Single Chair</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71" name="Rectangle 39"/>
            <p:cNvSpPr>
              <a:spLocks noChangeArrowheads="1"/>
            </p:cNvSpPr>
            <p:nvPr/>
          </p:nvSpPr>
          <p:spPr bwMode="auto">
            <a:xfrm>
              <a:off x="1830" y="2729"/>
              <a:ext cx="9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Calibri" pitchFamily="34" charset="0"/>
                  <a:cs typeface="Arial" pitchFamily="34" charset="0"/>
                </a:rPr>
                <a:t>19</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5272" name="Rectangle 40"/>
            <p:cNvSpPr>
              <a:spLocks noChangeArrowheads="1"/>
            </p:cNvSpPr>
            <p:nvPr/>
          </p:nvSpPr>
          <p:spPr bwMode="auto">
            <a:xfrm>
              <a:off x="266" y="2842"/>
              <a:ext cx="1160"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1300 Series Writing Pad Chair</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73" name="Rectangle 41"/>
            <p:cNvSpPr>
              <a:spLocks noChangeArrowheads="1"/>
            </p:cNvSpPr>
            <p:nvPr/>
          </p:nvSpPr>
          <p:spPr bwMode="auto">
            <a:xfrm>
              <a:off x="1830" y="2842"/>
              <a:ext cx="9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Calibri" pitchFamily="34" charset="0"/>
                  <a:cs typeface="Arial" pitchFamily="34" charset="0"/>
                </a:rPr>
                <a:t>20</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5274" name="Rectangle 42"/>
            <p:cNvSpPr>
              <a:spLocks noChangeArrowheads="1"/>
            </p:cNvSpPr>
            <p:nvPr/>
          </p:nvSpPr>
          <p:spPr bwMode="auto">
            <a:xfrm>
              <a:off x="266" y="2954"/>
              <a:ext cx="1155"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1100 Series Classroom Tables</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75" name="Rectangle 43"/>
            <p:cNvSpPr>
              <a:spLocks noChangeArrowheads="1"/>
            </p:cNvSpPr>
            <p:nvPr/>
          </p:nvSpPr>
          <p:spPr bwMode="auto">
            <a:xfrm>
              <a:off x="1830" y="2954"/>
              <a:ext cx="9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21</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5276" name="Rectangle 44"/>
            <p:cNvSpPr>
              <a:spLocks noChangeArrowheads="1"/>
            </p:cNvSpPr>
            <p:nvPr/>
          </p:nvSpPr>
          <p:spPr bwMode="auto">
            <a:xfrm>
              <a:off x="266" y="3066"/>
              <a:ext cx="1256"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1700 Series Sloping Locker Desk</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77" name="Rectangle 45"/>
            <p:cNvSpPr>
              <a:spLocks noChangeArrowheads="1"/>
            </p:cNvSpPr>
            <p:nvPr/>
          </p:nvSpPr>
          <p:spPr bwMode="auto">
            <a:xfrm>
              <a:off x="1830" y="3066"/>
              <a:ext cx="9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22</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5278" name="Rectangle 46"/>
            <p:cNvSpPr>
              <a:spLocks noChangeArrowheads="1"/>
            </p:cNvSpPr>
            <p:nvPr/>
          </p:nvSpPr>
          <p:spPr bwMode="auto">
            <a:xfrm>
              <a:off x="266" y="3178"/>
              <a:ext cx="1280"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1800 Series Wooden Desk- Chair</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5279" name="Rectangle 47"/>
            <p:cNvSpPr>
              <a:spLocks noChangeArrowheads="1"/>
            </p:cNvSpPr>
            <p:nvPr/>
          </p:nvSpPr>
          <p:spPr bwMode="auto">
            <a:xfrm>
              <a:off x="1830" y="3178"/>
              <a:ext cx="9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23</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5280" name="Rectangle 48"/>
            <p:cNvSpPr>
              <a:spLocks noChangeArrowheads="1"/>
            </p:cNvSpPr>
            <p:nvPr/>
          </p:nvSpPr>
          <p:spPr bwMode="auto">
            <a:xfrm>
              <a:off x="266" y="3290"/>
              <a:ext cx="1038"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1900 Series Wooden Chair</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81" name="Rectangle 49"/>
            <p:cNvSpPr>
              <a:spLocks noChangeArrowheads="1"/>
            </p:cNvSpPr>
            <p:nvPr/>
          </p:nvSpPr>
          <p:spPr bwMode="auto">
            <a:xfrm>
              <a:off x="1830" y="3290"/>
              <a:ext cx="9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24</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5282" name="Rectangle 50"/>
            <p:cNvSpPr>
              <a:spLocks noChangeArrowheads="1"/>
            </p:cNvSpPr>
            <p:nvPr/>
          </p:nvSpPr>
          <p:spPr bwMode="auto">
            <a:xfrm>
              <a:off x="266" y="3403"/>
              <a:ext cx="1414"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1900 Series Wooden Teacher's Desk</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5284" name="Rectangle 52"/>
            <p:cNvSpPr>
              <a:spLocks noChangeArrowheads="1"/>
            </p:cNvSpPr>
            <p:nvPr/>
          </p:nvSpPr>
          <p:spPr bwMode="auto">
            <a:xfrm>
              <a:off x="266" y="3627"/>
              <a:ext cx="1250"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cs typeface="Arial" pitchFamily="34" charset="0"/>
                </a:rPr>
                <a:t>EARLY CHILDHOOD FURNITURE</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85" name="Rectangle 53"/>
            <p:cNvSpPr>
              <a:spLocks noChangeArrowheads="1"/>
            </p:cNvSpPr>
            <p:nvPr/>
          </p:nvSpPr>
          <p:spPr bwMode="auto">
            <a:xfrm>
              <a:off x="266" y="3739"/>
              <a:ext cx="1403"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6100 Series Early Childhood Seating</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86" name="Rectangle 54"/>
            <p:cNvSpPr>
              <a:spLocks noChangeArrowheads="1"/>
            </p:cNvSpPr>
            <p:nvPr/>
          </p:nvSpPr>
          <p:spPr bwMode="auto">
            <a:xfrm>
              <a:off x="1830" y="3739"/>
              <a:ext cx="9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26</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5287" name="Rectangle 55"/>
            <p:cNvSpPr>
              <a:spLocks noChangeArrowheads="1"/>
            </p:cNvSpPr>
            <p:nvPr/>
          </p:nvSpPr>
          <p:spPr bwMode="auto">
            <a:xfrm>
              <a:off x="266" y="3852"/>
              <a:ext cx="1403"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6300 Series Early Childhood Seating</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88" name="Rectangle 56"/>
            <p:cNvSpPr>
              <a:spLocks noChangeArrowheads="1"/>
            </p:cNvSpPr>
            <p:nvPr/>
          </p:nvSpPr>
          <p:spPr bwMode="auto">
            <a:xfrm>
              <a:off x="1830" y="3852"/>
              <a:ext cx="9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Calibri" pitchFamily="34" charset="0"/>
                  <a:cs typeface="Arial" pitchFamily="34" charset="0"/>
                </a:rPr>
                <a:t>27</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5289" name="Rectangle 57"/>
            <p:cNvSpPr>
              <a:spLocks noChangeArrowheads="1"/>
            </p:cNvSpPr>
            <p:nvPr/>
          </p:nvSpPr>
          <p:spPr bwMode="auto">
            <a:xfrm>
              <a:off x="266" y="3964"/>
              <a:ext cx="1403"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6200 Series Early Childhood Seating</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90" name="Rectangle 58"/>
            <p:cNvSpPr>
              <a:spLocks noChangeArrowheads="1"/>
            </p:cNvSpPr>
            <p:nvPr/>
          </p:nvSpPr>
          <p:spPr bwMode="auto">
            <a:xfrm>
              <a:off x="1830" y="3964"/>
              <a:ext cx="9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Calibri" pitchFamily="34" charset="0"/>
                  <a:cs typeface="Arial" pitchFamily="34" charset="0"/>
                </a:rPr>
                <a:t>28</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5291" name="Rectangle 59"/>
            <p:cNvSpPr>
              <a:spLocks noChangeArrowheads="1"/>
            </p:cNvSpPr>
            <p:nvPr/>
          </p:nvSpPr>
          <p:spPr bwMode="auto">
            <a:xfrm>
              <a:off x="266" y="4076"/>
              <a:ext cx="1403"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6400 Series Early Childhood Seating</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92" name="Rectangle 60"/>
            <p:cNvSpPr>
              <a:spLocks noChangeArrowheads="1"/>
            </p:cNvSpPr>
            <p:nvPr/>
          </p:nvSpPr>
          <p:spPr bwMode="auto">
            <a:xfrm>
              <a:off x="1830" y="4076"/>
              <a:ext cx="9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Calibri" pitchFamily="34" charset="0"/>
                  <a:cs typeface="Arial" pitchFamily="34" charset="0"/>
                </a:rPr>
                <a:t>29</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5293" name="Rectangle 61"/>
            <p:cNvSpPr>
              <a:spLocks noChangeArrowheads="1"/>
            </p:cNvSpPr>
            <p:nvPr/>
          </p:nvSpPr>
          <p:spPr bwMode="auto">
            <a:xfrm>
              <a:off x="266" y="4188"/>
              <a:ext cx="1403"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6100 Series Early Childhood Seating</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94" name="Rectangle 62"/>
            <p:cNvSpPr>
              <a:spLocks noChangeArrowheads="1"/>
            </p:cNvSpPr>
            <p:nvPr/>
          </p:nvSpPr>
          <p:spPr bwMode="auto">
            <a:xfrm>
              <a:off x="266" y="4413"/>
              <a:ext cx="1210"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cs typeface="Arial" pitchFamily="34" charset="0"/>
                </a:rPr>
                <a:t>LIBRARY AND LAB FURNITURE</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95" name="Rectangle 63"/>
            <p:cNvSpPr>
              <a:spLocks noChangeArrowheads="1"/>
            </p:cNvSpPr>
            <p:nvPr/>
          </p:nvSpPr>
          <p:spPr bwMode="auto">
            <a:xfrm>
              <a:off x="266" y="4525"/>
              <a:ext cx="993"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2100 Series Study Carrels</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96" name="Rectangle 64"/>
            <p:cNvSpPr>
              <a:spLocks noChangeArrowheads="1"/>
            </p:cNvSpPr>
            <p:nvPr/>
          </p:nvSpPr>
          <p:spPr bwMode="auto">
            <a:xfrm>
              <a:off x="1830" y="4525"/>
              <a:ext cx="9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31</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5297" name="Rectangle 65"/>
            <p:cNvSpPr>
              <a:spLocks noChangeArrowheads="1"/>
            </p:cNvSpPr>
            <p:nvPr/>
          </p:nvSpPr>
          <p:spPr bwMode="auto">
            <a:xfrm>
              <a:off x="266" y="4637"/>
              <a:ext cx="987"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2300 Series Display Units</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298" name="Rectangle 66"/>
            <p:cNvSpPr>
              <a:spLocks noChangeArrowheads="1"/>
            </p:cNvSpPr>
            <p:nvPr/>
          </p:nvSpPr>
          <p:spPr bwMode="auto">
            <a:xfrm>
              <a:off x="1830" y="4637"/>
              <a:ext cx="9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32</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5299" name="Rectangle 67"/>
            <p:cNvSpPr>
              <a:spLocks noChangeArrowheads="1"/>
            </p:cNvSpPr>
            <p:nvPr/>
          </p:nvSpPr>
          <p:spPr bwMode="auto">
            <a:xfrm>
              <a:off x="266" y="4749"/>
              <a:ext cx="891"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2300 Series Misc Units</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300" name="Rectangle 68"/>
            <p:cNvSpPr>
              <a:spLocks noChangeArrowheads="1"/>
            </p:cNvSpPr>
            <p:nvPr/>
          </p:nvSpPr>
          <p:spPr bwMode="auto">
            <a:xfrm>
              <a:off x="1830" y="4749"/>
              <a:ext cx="9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35</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01" name="Rectangle 69"/>
            <p:cNvSpPr>
              <a:spLocks noChangeArrowheads="1"/>
            </p:cNvSpPr>
            <p:nvPr/>
          </p:nvSpPr>
          <p:spPr bwMode="auto">
            <a:xfrm>
              <a:off x="266" y="4862"/>
              <a:ext cx="1112"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2300 Series Circulation Desk</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302" name="Rectangle 70"/>
            <p:cNvSpPr>
              <a:spLocks noChangeArrowheads="1"/>
            </p:cNvSpPr>
            <p:nvPr/>
          </p:nvSpPr>
          <p:spPr bwMode="auto">
            <a:xfrm>
              <a:off x="1830" y="4862"/>
              <a:ext cx="9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36</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03" name="Rectangle 71"/>
            <p:cNvSpPr>
              <a:spLocks noChangeArrowheads="1"/>
            </p:cNvSpPr>
            <p:nvPr/>
          </p:nvSpPr>
          <p:spPr bwMode="auto">
            <a:xfrm>
              <a:off x="266" y="4974"/>
              <a:ext cx="1112"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2400 Series Circulation Desk</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304" name="Rectangle 72"/>
            <p:cNvSpPr>
              <a:spLocks noChangeArrowheads="1"/>
            </p:cNvSpPr>
            <p:nvPr/>
          </p:nvSpPr>
          <p:spPr bwMode="auto">
            <a:xfrm>
              <a:off x="1830" y="4974"/>
              <a:ext cx="9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Calibri" pitchFamily="34" charset="0"/>
                  <a:cs typeface="Arial" pitchFamily="34" charset="0"/>
                </a:rPr>
                <a:t>37</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05" name="Rectangle 73"/>
            <p:cNvSpPr>
              <a:spLocks noChangeArrowheads="1"/>
            </p:cNvSpPr>
            <p:nvPr/>
          </p:nvSpPr>
          <p:spPr bwMode="auto">
            <a:xfrm>
              <a:off x="266" y="5086"/>
              <a:ext cx="838"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2300 Series Lab Stool</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306" name="Rectangle 74"/>
            <p:cNvSpPr>
              <a:spLocks noChangeArrowheads="1"/>
            </p:cNvSpPr>
            <p:nvPr/>
          </p:nvSpPr>
          <p:spPr bwMode="auto">
            <a:xfrm>
              <a:off x="1830" y="5086"/>
              <a:ext cx="9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Calibri" pitchFamily="34" charset="0"/>
                  <a:cs typeface="Arial" pitchFamily="34" charset="0"/>
                </a:rPr>
                <a:t>38</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07" name="Rectangle 75"/>
            <p:cNvSpPr>
              <a:spLocks noChangeArrowheads="1"/>
            </p:cNvSpPr>
            <p:nvPr/>
          </p:nvSpPr>
          <p:spPr bwMode="auto">
            <a:xfrm>
              <a:off x="266" y="5198"/>
              <a:ext cx="845"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2300 Series Lab Table</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sp>
          <p:nvSpPr>
            <p:cNvPr id="95308" name="Rectangle 76"/>
            <p:cNvSpPr>
              <a:spLocks noChangeArrowheads="1"/>
            </p:cNvSpPr>
            <p:nvPr/>
          </p:nvSpPr>
          <p:spPr bwMode="auto">
            <a:xfrm>
              <a:off x="1830" y="5198"/>
              <a:ext cx="9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Calibri" pitchFamily="34" charset="0"/>
                  <a:cs typeface="Arial" pitchFamily="34" charset="0"/>
                </a:rPr>
                <a:t>38</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95311" name="Group 79"/>
          <p:cNvGrpSpPr>
            <a:grpSpLocks noChangeAspect="1"/>
          </p:cNvGrpSpPr>
          <p:nvPr/>
        </p:nvGrpSpPr>
        <p:grpSpPr bwMode="auto">
          <a:xfrm>
            <a:off x="3200400" y="1136261"/>
            <a:ext cx="3048000" cy="7247323"/>
            <a:chOff x="2028" y="744"/>
            <a:chExt cx="1920" cy="4577"/>
          </a:xfrm>
        </p:grpSpPr>
        <p:sp>
          <p:nvSpPr>
            <p:cNvPr id="95310" name="AutoShape 78"/>
            <p:cNvSpPr>
              <a:spLocks noChangeAspect="1" noChangeArrowheads="1" noTextEdit="1"/>
            </p:cNvSpPr>
            <p:nvPr/>
          </p:nvSpPr>
          <p:spPr bwMode="auto">
            <a:xfrm>
              <a:off x="2028" y="744"/>
              <a:ext cx="1920" cy="4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800"/>
            </a:p>
          </p:txBody>
        </p:sp>
        <p:sp>
          <p:nvSpPr>
            <p:cNvPr id="95312" name="Rectangle 80"/>
            <p:cNvSpPr>
              <a:spLocks noChangeArrowheads="1"/>
            </p:cNvSpPr>
            <p:nvPr/>
          </p:nvSpPr>
          <p:spPr bwMode="auto">
            <a:xfrm>
              <a:off x="2028" y="744"/>
              <a:ext cx="215" cy="112"/>
            </a:xfrm>
            <a:prstGeom prst="rect">
              <a:avLst/>
            </a:prstGeom>
            <a:solidFill>
              <a:srgbClr val="FF993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800"/>
            </a:p>
          </p:txBody>
        </p:sp>
        <p:sp>
          <p:nvSpPr>
            <p:cNvPr id="95313" name="Rectangle 81"/>
            <p:cNvSpPr>
              <a:spLocks noChangeArrowheads="1"/>
            </p:cNvSpPr>
            <p:nvPr/>
          </p:nvSpPr>
          <p:spPr bwMode="auto">
            <a:xfrm>
              <a:off x="2028" y="1591"/>
              <a:ext cx="215" cy="112"/>
            </a:xfrm>
            <a:prstGeom prst="rect">
              <a:avLst/>
            </a:prstGeom>
            <a:solidFill>
              <a:srgbClr val="6600CC"/>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800"/>
            </a:p>
          </p:txBody>
        </p:sp>
        <p:sp>
          <p:nvSpPr>
            <p:cNvPr id="95314" name="Rectangle 82"/>
            <p:cNvSpPr>
              <a:spLocks noChangeArrowheads="1"/>
            </p:cNvSpPr>
            <p:nvPr/>
          </p:nvSpPr>
          <p:spPr bwMode="auto">
            <a:xfrm>
              <a:off x="2028" y="2862"/>
              <a:ext cx="215" cy="112"/>
            </a:xfrm>
            <a:prstGeom prst="rect">
              <a:avLst/>
            </a:prstGeom>
            <a:solidFill>
              <a:srgbClr val="5A5A5A"/>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800"/>
            </a:p>
          </p:txBody>
        </p:sp>
        <p:sp>
          <p:nvSpPr>
            <p:cNvPr id="95315" name="Rectangle 83"/>
            <p:cNvSpPr>
              <a:spLocks noChangeArrowheads="1"/>
            </p:cNvSpPr>
            <p:nvPr/>
          </p:nvSpPr>
          <p:spPr bwMode="auto">
            <a:xfrm>
              <a:off x="2028" y="4133"/>
              <a:ext cx="215" cy="112"/>
            </a:xfrm>
            <a:prstGeom prst="rect">
              <a:avLst/>
            </a:prstGeom>
            <a:solidFill>
              <a:srgbClr val="D7E61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800"/>
            </a:p>
          </p:txBody>
        </p:sp>
        <p:sp>
          <p:nvSpPr>
            <p:cNvPr id="95316" name="Rectangle 84"/>
            <p:cNvSpPr>
              <a:spLocks noChangeArrowheads="1"/>
            </p:cNvSpPr>
            <p:nvPr/>
          </p:nvSpPr>
          <p:spPr bwMode="auto">
            <a:xfrm>
              <a:off x="2028" y="4768"/>
              <a:ext cx="215" cy="11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800"/>
            </a:p>
          </p:txBody>
        </p:sp>
        <p:sp>
          <p:nvSpPr>
            <p:cNvPr id="95317" name="Rectangle 85"/>
            <p:cNvSpPr>
              <a:spLocks noChangeArrowheads="1"/>
            </p:cNvSpPr>
            <p:nvPr/>
          </p:nvSpPr>
          <p:spPr bwMode="auto">
            <a:xfrm>
              <a:off x="2258" y="756"/>
              <a:ext cx="1187"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cs typeface="Arial" pitchFamily="34" charset="0"/>
                </a:rPr>
                <a:t>STORAGE AND LOCKER UNITS</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18" name="Rectangle 86"/>
            <p:cNvSpPr>
              <a:spLocks noChangeArrowheads="1"/>
            </p:cNvSpPr>
            <p:nvPr/>
          </p:nvSpPr>
          <p:spPr bwMode="auto">
            <a:xfrm>
              <a:off x="2258" y="862"/>
              <a:ext cx="89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4100 Series Cupboards</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19" name="Rectangle 87"/>
            <p:cNvSpPr>
              <a:spLocks noChangeArrowheads="1"/>
            </p:cNvSpPr>
            <p:nvPr/>
          </p:nvSpPr>
          <p:spPr bwMode="auto">
            <a:xfrm>
              <a:off x="3822" y="862"/>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40</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20" name="Rectangle 88"/>
            <p:cNvSpPr>
              <a:spLocks noChangeArrowheads="1"/>
            </p:cNvSpPr>
            <p:nvPr/>
          </p:nvSpPr>
          <p:spPr bwMode="auto">
            <a:xfrm>
              <a:off x="2258" y="968"/>
              <a:ext cx="1170"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4200 Series Storage Bookcase</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21" name="Rectangle 89"/>
            <p:cNvSpPr>
              <a:spLocks noChangeArrowheads="1"/>
            </p:cNvSpPr>
            <p:nvPr/>
          </p:nvSpPr>
          <p:spPr bwMode="auto">
            <a:xfrm>
              <a:off x="3822" y="968"/>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41</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22" name="Rectangle 90"/>
            <p:cNvSpPr>
              <a:spLocks noChangeArrowheads="1"/>
            </p:cNvSpPr>
            <p:nvPr/>
          </p:nvSpPr>
          <p:spPr bwMode="auto">
            <a:xfrm>
              <a:off x="2258" y="1074"/>
              <a:ext cx="1381"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4200 Series Storage Bag/ Lunchbox</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23" name="Rectangle 91"/>
            <p:cNvSpPr>
              <a:spLocks noChangeArrowheads="1"/>
            </p:cNvSpPr>
            <p:nvPr/>
          </p:nvSpPr>
          <p:spPr bwMode="auto">
            <a:xfrm>
              <a:off x="3822" y="1074"/>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42</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24" name="Rectangle 92"/>
            <p:cNvSpPr>
              <a:spLocks noChangeArrowheads="1"/>
            </p:cNvSpPr>
            <p:nvPr/>
          </p:nvSpPr>
          <p:spPr bwMode="auto">
            <a:xfrm>
              <a:off x="2258" y="1180"/>
              <a:ext cx="943"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4300 Series Box Storage</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25" name="Rectangle 93"/>
            <p:cNvSpPr>
              <a:spLocks noChangeArrowheads="1"/>
            </p:cNvSpPr>
            <p:nvPr/>
          </p:nvSpPr>
          <p:spPr bwMode="auto">
            <a:xfrm>
              <a:off x="3822" y="1180"/>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43</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26" name="Rectangle 94"/>
            <p:cNvSpPr>
              <a:spLocks noChangeArrowheads="1"/>
            </p:cNvSpPr>
            <p:nvPr/>
          </p:nvSpPr>
          <p:spPr bwMode="auto">
            <a:xfrm>
              <a:off x="2258" y="1286"/>
              <a:ext cx="1363"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4500 Series Double Storage Trolley</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27" name="Rectangle 95"/>
            <p:cNvSpPr>
              <a:spLocks noChangeArrowheads="1"/>
            </p:cNvSpPr>
            <p:nvPr/>
          </p:nvSpPr>
          <p:spPr bwMode="auto">
            <a:xfrm>
              <a:off x="3822" y="1286"/>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43</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28" name="Rectangle 96"/>
            <p:cNvSpPr>
              <a:spLocks noChangeArrowheads="1"/>
            </p:cNvSpPr>
            <p:nvPr/>
          </p:nvSpPr>
          <p:spPr bwMode="auto">
            <a:xfrm>
              <a:off x="2258" y="1392"/>
              <a:ext cx="962"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4600 Series Locker Units</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29" name="Rectangle 97"/>
            <p:cNvSpPr>
              <a:spLocks noChangeArrowheads="1"/>
            </p:cNvSpPr>
            <p:nvPr/>
          </p:nvSpPr>
          <p:spPr bwMode="auto">
            <a:xfrm>
              <a:off x="3822" y="1392"/>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45</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30" name="Rectangle 98"/>
            <p:cNvSpPr>
              <a:spLocks noChangeArrowheads="1"/>
            </p:cNvSpPr>
            <p:nvPr/>
          </p:nvSpPr>
          <p:spPr bwMode="auto">
            <a:xfrm>
              <a:off x="2258" y="1604"/>
              <a:ext cx="92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pitchFamily="34" charset="0"/>
                  <a:cs typeface="Arial" pitchFamily="34" charset="0"/>
                </a:rPr>
                <a:t>CAFETARIA FURNITURE</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31" name="Rectangle 99"/>
            <p:cNvSpPr>
              <a:spLocks noChangeArrowheads="1"/>
            </p:cNvSpPr>
            <p:nvPr/>
          </p:nvSpPr>
          <p:spPr bwMode="auto">
            <a:xfrm>
              <a:off x="2258" y="1710"/>
              <a:ext cx="1056"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3100 Series Cafetaria Chair</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32" name="Rectangle 100"/>
            <p:cNvSpPr>
              <a:spLocks noChangeArrowheads="1"/>
            </p:cNvSpPr>
            <p:nvPr/>
          </p:nvSpPr>
          <p:spPr bwMode="auto">
            <a:xfrm>
              <a:off x="3822" y="1710"/>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Calibri" pitchFamily="34" charset="0"/>
                  <a:cs typeface="Arial" pitchFamily="34" charset="0"/>
                </a:rPr>
                <a:t>48</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33" name="Rectangle 101"/>
            <p:cNvSpPr>
              <a:spLocks noChangeArrowheads="1"/>
            </p:cNvSpPr>
            <p:nvPr/>
          </p:nvSpPr>
          <p:spPr bwMode="auto">
            <a:xfrm>
              <a:off x="2258" y="1815"/>
              <a:ext cx="105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3100 Series Cafetaria Table</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34" name="Rectangle 102"/>
            <p:cNvSpPr>
              <a:spLocks noChangeArrowheads="1"/>
            </p:cNvSpPr>
            <p:nvPr/>
          </p:nvSpPr>
          <p:spPr bwMode="auto">
            <a:xfrm>
              <a:off x="3822" y="1815"/>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Calibri" pitchFamily="34" charset="0"/>
                  <a:cs typeface="Arial" pitchFamily="34" charset="0"/>
                </a:rPr>
                <a:t>49</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35" name="Rectangle 103"/>
            <p:cNvSpPr>
              <a:spLocks noChangeArrowheads="1"/>
            </p:cNvSpPr>
            <p:nvPr/>
          </p:nvSpPr>
          <p:spPr bwMode="auto">
            <a:xfrm>
              <a:off x="2258" y="1921"/>
              <a:ext cx="1056"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3200 Series </a:t>
              </a:r>
              <a:r>
                <a:rPr kumimoji="0" lang="en-US" sz="1200" b="0" i="0" u="none" strike="noStrike" cap="none" normalizeH="0" baseline="0" dirty="0" err="1" smtClean="0">
                  <a:ln>
                    <a:noFill/>
                  </a:ln>
                  <a:solidFill>
                    <a:srgbClr val="000000"/>
                  </a:solidFill>
                  <a:effectLst/>
                  <a:latin typeface="Calibri" pitchFamily="34" charset="0"/>
                  <a:cs typeface="Arial" pitchFamily="34" charset="0"/>
                </a:rPr>
                <a:t>Cafetaria</a:t>
              </a:r>
              <a:r>
                <a:rPr kumimoji="0" lang="en-US" sz="1200" b="0" i="0" u="none" strike="noStrike" cap="none" normalizeH="0" baseline="0" dirty="0" smtClean="0">
                  <a:ln>
                    <a:noFill/>
                  </a:ln>
                  <a:solidFill>
                    <a:srgbClr val="000000"/>
                  </a:solidFill>
                  <a:effectLst/>
                  <a:latin typeface="Calibri" pitchFamily="34" charset="0"/>
                  <a:cs typeface="Arial" pitchFamily="34" charset="0"/>
                </a:rPr>
                <a:t> Chair</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36" name="Rectangle 104"/>
            <p:cNvSpPr>
              <a:spLocks noChangeArrowheads="1"/>
            </p:cNvSpPr>
            <p:nvPr/>
          </p:nvSpPr>
          <p:spPr bwMode="auto">
            <a:xfrm>
              <a:off x="3822" y="1921"/>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50</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37" name="Rectangle 105"/>
            <p:cNvSpPr>
              <a:spLocks noChangeArrowheads="1"/>
            </p:cNvSpPr>
            <p:nvPr/>
          </p:nvSpPr>
          <p:spPr bwMode="auto">
            <a:xfrm>
              <a:off x="2258" y="2027"/>
              <a:ext cx="1056"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3300 Series Cafetaria Chair</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38" name="Rectangle 106"/>
            <p:cNvSpPr>
              <a:spLocks noChangeArrowheads="1"/>
            </p:cNvSpPr>
            <p:nvPr/>
          </p:nvSpPr>
          <p:spPr bwMode="auto">
            <a:xfrm>
              <a:off x="3822" y="2027"/>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51</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39" name="Rectangle 107"/>
            <p:cNvSpPr>
              <a:spLocks noChangeArrowheads="1"/>
            </p:cNvSpPr>
            <p:nvPr/>
          </p:nvSpPr>
          <p:spPr bwMode="auto">
            <a:xfrm>
              <a:off x="2258" y="2133"/>
              <a:ext cx="1056"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3400 Series Cafetaria Chair</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40" name="Rectangle 108"/>
            <p:cNvSpPr>
              <a:spLocks noChangeArrowheads="1"/>
            </p:cNvSpPr>
            <p:nvPr/>
          </p:nvSpPr>
          <p:spPr bwMode="auto">
            <a:xfrm>
              <a:off x="3822" y="2133"/>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52</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41" name="Rectangle 109"/>
            <p:cNvSpPr>
              <a:spLocks noChangeArrowheads="1"/>
            </p:cNvSpPr>
            <p:nvPr/>
          </p:nvSpPr>
          <p:spPr bwMode="auto">
            <a:xfrm>
              <a:off x="2258" y="2239"/>
              <a:ext cx="1056"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3500 Series Cafetaria Chair</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42" name="Rectangle 110"/>
            <p:cNvSpPr>
              <a:spLocks noChangeArrowheads="1"/>
            </p:cNvSpPr>
            <p:nvPr/>
          </p:nvSpPr>
          <p:spPr bwMode="auto">
            <a:xfrm>
              <a:off x="3822" y="2239"/>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53</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43" name="Rectangle 111"/>
            <p:cNvSpPr>
              <a:spLocks noChangeArrowheads="1"/>
            </p:cNvSpPr>
            <p:nvPr/>
          </p:nvSpPr>
          <p:spPr bwMode="auto">
            <a:xfrm>
              <a:off x="2258" y="2345"/>
              <a:ext cx="1056"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3600 Series Cafetaria Chair</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44" name="Rectangle 112"/>
            <p:cNvSpPr>
              <a:spLocks noChangeArrowheads="1"/>
            </p:cNvSpPr>
            <p:nvPr/>
          </p:nvSpPr>
          <p:spPr bwMode="auto">
            <a:xfrm>
              <a:off x="3822" y="2345"/>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54</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45" name="Rectangle 113"/>
            <p:cNvSpPr>
              <a:spLocks noChangeArrowheads="1"/>
            </p:cNvSpPr>
            <p:nvPr/>
          </p:nvSpPr>
          <p:spPr bwMode="auto">
            <a:xfrm>
              <a:off x="2258" y="2451"/>
              <a:ext cx="1053"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3100 Series Cafetaria Stool</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46" name="Rectangle 114"/>
            <p:cNvSpPr>
              <a:spLocks noChangeArrowheads="1"/>
            </p:cNvSpPr>
            <p:nvPr/>
          </p:nvSpPr>
          <p:spPr bwMode="auto">
            <a:xfrm>
              <a:off x="3822" y="2451"/>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55</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47" name="Rectangle 115"/>
            <p:cNvSpPr>
              <a:spLocks noChangeArrowheads="1"/>
            </p:cNvSpPr>
            <p:nvPr/>
          </p:nvSpPr>
          <p:spPr bwMode="auto">
            <a:xfrm>
              <a:off x="2258" y="2557"/>
              <a:ext cx="1053"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3300 Series </a:t>
              </a:r>
              <a:r>
                <a:rPr kumimoji="0" lang="en-US" sz="1200" b="0" i="0" u="none" strike="noStrike" cap="none" normalizeH="0" baseline="0" dirty="0" err="1" smtClean="0">
                  <a:ln>
                    <a:noFill/>
                  </a:ln>
                  <a:solidFill>
                    <a:srgbClr val="000000"/>
                  </a:solidFill>
                  <a:effectLst/>
                  <a:latin typeface="Calibri" pitchFamily="34" charset="0"/>
                  <a:cs typeface="Arial" pitchFamily="34" charset="0"/>
                </a:rPr>
                <a:t>Cafetaria</a:t>
              </a:r>
              <a:r>
                <a:rPr kumimoji="0" lang="en-US" sz="1200" b="0" i="0" u="none" strike="noStrike" cap="none" normalizeH="0" baseline="0" dirty="0" smtClean="0">
                  <a:ln>
                    <a:noFill/>
                  </a:ln>
                  <a:solidFill>
                    <a:srgbClr val="000000"/>
                  </a:solidFill>
                  <a:effectLst/>
                  <a:latin typeface="Calibri" pitchFamily="34" charset="0"/>
                  <a:cs typeface="Arial" pitchFamily="34" charset="0"/>
                </a:rPr>
                <a:t> Stool</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48" name="Rectangle 116"/>
            <p:cNvSpPr>
              <a:spLocks noChangeArrowheads="1"/>
            </p:cNvSpPr>
            <p:nvPr/>
          </p:nvSpPr>
          <p:spPr bwMode="auto">
            <a:xfrm>
              <a:off x="3822" y="2557"/>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56</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49" name="Rectangle 117"/>
            <p:cNvSpPr>
              <a:spLocks noChangeArrowheads="1"/>
            </p:cNvSpPr>
            <p:nvPr/>
          </p:nvSpPr>
          <p:spPr bwMode="auto">
            <a:xfrm>
              <a:off x="2258" y="2663"/>
              <a:ext cx="105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3400 Series Cafetaria Table</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50" name="Rectangle 118"/>
            <p:cNvSpPr>
              <a:spLocks noChangeArrowheads="1"/>
            </p:cNvSpPr>
            <p:nvPr/>
          </p:nvSpPr>
          <p:spPr bwMode="auto">
            <a:xfrm>
              <a:off x="3822" y="2663"/>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Calibri" pitchFamily="34" charset="0"/>
                  <a:cs typeface="Arial" pitchFamily="34" charset="0"/>
                </a:rPr>
                <a:t>57</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51" name="Rectangle 119"/>
            <p:cNvSpPr>
              <a:spLocks noChangeArrowheads="1"/>
            </p:cNvSpPr>
            <p:nvPr/>
          </p:nvSpPr>
          <p:spPr bwMode="auto">
            <a:xfrm>
              <a:off x="2258" y="2874"/>
              <a:ext cx="768"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Calibri" pitchFamily="34" charset="0"/>
                  <a:cs typeface="Arial" pitchFamily="34" charset="0"/>
                </a:rPr>
                <a:t>OFFICE FURNITURE</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52" name="Rectangle 120"/>
            <p:cNvSpPr>
              <a:spLocks noChangeArrowheads="1"/>
            </p:cNvSpPr>
            <p:nvPr/>
          </p:nvSpPr>
          <p:spPr bwMode="auto">
            <a:xfrm>
              <a:off x="2258" y="2980"/>
              <a:ext cx="1024"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9100 Series Director Chair</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53" name="Rectangle 121"/>
            <p:cNvSpPr>
              <a:spLocks noChangeArrowheads="1"/>
            </p:cNvSpPr>
            <p:nvPr/>
          </p:nvSpPr>
          <p:spPr bwMode="auto">
            <a:xfrm>
              <a:off x="3822" y="2980"/>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Calibri" pitchFamily="34" charset="0"/>
                  <a:cs typeface="Arial" pitchFamily="34" charset="0"/>
                </a:rPr>
                <a:t>59</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54" name="Rectangle 122"/>
            <p:cNvSpPr>
              <a:spLocks noChangeArrowheads="1"/>
            </p:cNvSpPr>
            <p:nvPr/>
          </p:nvSpPr>
          <p:spPr bwMode="auto">
            <a:xfrm>
              <a:off x="2258" y="3086"/>
              <a:ext cx="1077"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9200 Series Executive Chair</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55" name="Rectangle 123"/>
            <p:cNvSpPr>
              <a:spLocks noChangeArrowheads="1"/>
            </p:cNvSpPr>
            <p:nvPr/>
          </p:nvSpPr>
          <p:spPr bwMode="auto">
            <a:xfrm>
              <a:off x="3822" y="3086"/>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64</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56" name="Rectangle 124"/>
            <p:cNvSpPr>
              <a:spLocks noChangeArrowheads="1"/>
            </p:cNvSpPr>
            <p:nvPr/>
          </p:nvSpPr>
          <p:spPr bwMode="auto">
            <a:xfrm>
              <a:off x="2258" y="3192"/>
              <a:ext cx="1184"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9300 Series Workstation Chair</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57" name="Rectangle 125"/>
            <p:cNvSpPr>
              <a:spLocks noChangeArrowheads="1"/>
            </p:cNvSpPr>
            <p:nvPr/>
          </p:nvSpPr>
          <p:spPr bwMode="auto">
            <a:xfrm>
              <a:off x="3822" y="3192"/>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67</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58" name="Rectangle 126"/>
            <p:cNvSpPr>
              <a:spLocks noChangeArrowheads="1"/>
            </p:cNvSpPr>
            <p:nvPr/>
          </p:nvSpPr>
          <p:spPr bwMode="auto">
            <a:xfrm>
              <a:off x="2258" y="3298"/>
              <a:ext cx="109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9400 Series Computer Chair</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59" name="Rectangle 127"/>
            <p:cNvSpPr>
              <a:spLocks noChangeArrowheads="1"/>
            </p:cNvSpPr>
            <p:nvPr/>
          </p:nvSpPr>
          <p:spPr bwMode="auto">
            <a:xfrm>
              <a:off x="3822" y="3298"/>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70</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60" name="Rectangle 128"/>
            <p:cNvSpPr>
              <a:spLocks noChangeArrowheads="1"/>
            </p:cNvSpPr>
            <p:nvPr/>
          </p:nvSpPr>
          <p:spPr bwMode="auto">
            <a:xfrm>
              <a:off x="2258" y="3404"/>
              <a:ext cx="957"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9100 Series Visitor Chair</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61" name="Rectangle 129"/>
            <p:cNvSpPr>
              <a:spLocks noChangeArrowheads="1"/>
            </p:cNvSpPr>
            <p:nvPr/>
          </p:nvSpPr>
          <p:spPr bwMode="auto">
            <a:xfrm>
              <a:off x="3822" y="3404"/>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72</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62" name="Rectangle 130"/>
            <p:cNvSpPr>
              <a:spLocks noChangeArrowheads="1"/>
            </p:cNvSpPr>
            <p:nvPr/>
          </p:nvSpPr>
          <p:spPr bwMode="auto">
            <a:xfrm>
              <a:off x="2258" y="3510"/>
              <a:ext cx="1263"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9200 Series Executive </a:t>
              </a:r>
              <a:r>
                <a:rPr kumimoji="0" lang="en-US" sz="1200" b="0" i="0" u="none" strike="noStrike" cap="none" normalizeH="0" baseline="0" dirty="0" err="1" smtClean="0">
                  <a:ln>
                    <a:noFill/>
                  </a:ln>
                  <a:solidFill>
                    <a:srgbClr val="000000"/>
                  </a:solidFill>
                  <a:effectLst/>
                  <a:latin typeface="Calibri" pitchFamily="34" charset="0"/>
                  <a:cs typeface="Arial" pitchFamily="34" charset="0"/>
                </a:rPr>
                <a:t>Workdesk</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63" name="Rectangle 131"/>
            <p:cNvSpPr>
              <a:spLocks noChangeArrowheads="1"/>
            </p:cNvSpPr>
            <p:nvPr/>
          </p:nvSpPr>
          <p:spPr bwMode="auto">
            <a:xfrm>
              <a:off x="3822" y="3510"/>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74</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64" name="Rectangle 132"/>
            <p:cNvSpPr>
              <a:spLocks noChangeArrowheads="1"/>
            </p:cNvSpPr>
            <p:nvPr/>
          </p:nvSpPr>
          <p:spPr bwMode="auto">
            <a:xfrm>
              <a:off x="2258" y="3616"/>
              <a:ext cx="1047"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9500 Series Filing Cabinets</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65" name="Rectangle 133"/>
            <p:cNvSpPr>
              <a:spLocks noChangeArrowheads="1"/>
            </p:cNvSpPr>
            <p:nvPr/>
          </p:nvSpPr>
          <p:spPr bwMode="auto">
            <a:xfrm>
              <a:off x="3822" y="3616"/>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Calibri" pitchFamily="34" charset="0"/>
                  <a:cs typeface="Arial" pitchFamily="34" charset="0"/>
                </a:rPr>
                <a:t>77</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66" name="Rectangle 134"/>
            <p:cNvSpPr>
              <a:spLocks noChangeArrowheads="1"/>
            </p:cNvSpPr>
            <p:nvPr/>
          </p:nvSpPr>
          <p:spPr bwMode="auto">
            <a:xfrm>
              <a:off x="2258" y="3722"/>
              <a:ext cx="1047"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9300 Series Filing Cabinets</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67" name="Rectangle 135"/>
            <p:cNvSpPr>
              <a:spLocks noChangeArrowheads="1"/>
            </p:cNvSpPr>
            <p:nvPr/>
          </p:nvSpPr>
          <p:spPr bwMode="auto">
            <a:xfrm>
              <a:off x="3822" y="3722"/>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78</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68" name="Rectangle 136"/>
            <p:cNvSpPr>
              <a:spLocks noChangeArrowheads="1"/>
            </p:cNvSpPr>
            <p:nvPr/>
          </p:nvSpPr>
          <p:spPr bwMode="auto">
            <a:xfrm>
              <a:off x="2258" y="3828"/>
              <a:ext cx="84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9500 Series Bookcase</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69" name="Rectangle 137"/>
            <p:cNvSpPr>
              <a:spLocks noChangeArrowheads="1"/>
            </p:cNvSpPr>
            <p:nvPr/>
          </p:nvSpPr>
          <p:spPr bwMode="auto">
            <a:xfrm>
              <a:off x="3822" y="3828"/>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81</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70" name="Rectangle 138"/>
            <p:cNvSpPr>
              <a:spLocks noChangeArrowheads="1"/>
            </p:cNvSpPr>
            <p:nvPr/>
          </p:nvSpPr>
          <p:spPr bwMode="auto">
            <a:xfrm>
              <a:off x="2258" y="3934"/>
              <a:ext cx="84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9300 Series Bookcase</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71" name="Rectangle 139"/>
            <p:cNvSpPr>
              <a:spLocks noChangeArrowheads="1"/>
            </p:cNvSpPr>
            <p:nvPr/>
          </p:nvSpPr>
          <p:spPr bwMode="auto">
            <a:xfrm>
              <a:off x="3822" y="3934"/>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82</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72" name="Rectangle 140"/>
            <p:cNvSpPr>
              <a:spLocks noChangeArrowheads="1"/>
            </p:cNvSpPr>
            <p:nvPr/>
          </p:nvSpPr>
          <p:spPr bwMode="auto">
            <a:xfrm>
              <a:off x="2258" y="4145"/>
              <a:ext cx="1170"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Calibri" pitchFamily="34" charset="0"/>
                  <a:cs typeface="Arial" pitchFamily="34" charset="0"/>
                </a:rPr>
                <a:t>MISCELLANEOUS FURNITURE</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73" name="Rectangle 141"/>
            <p:cNvSpPr>
              <a:spLocks noChangeArrowheads="1"/>
            </p:cNvSpPr>
            <p:nvPr/>
          </p:nvSpPr>
          <p:spPr bwMode="auto">
            <a:xfrm>
              <a:off x="2258" y="4251"/>
              <a:ext cx="948"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7100 Series Display Unit</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74" name="Rectangle 142"/>
            <p:cNvSpPr>
              <a:spLocks noChangeArrowheads="1"/>
            </p:cNvSpPr>
            <p:nvPr/>
          </p:nvSpPr>
          <p:spPr bwMode="auto">
            <a:xfrm>
              <a:off x="3822" y="4251"/>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83</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75" name="Rectangle 143"/>
            <p:cNvSpPr>
              <a:spLocks noChangeArrowheads="1"/>
            </p:cNvSpPr>
            <p:nvPr/>
          </p:nvSpPr>
          <p:spPr bwMode="auto">
            <a:xfrm>
              <a:off x="2258" y="4357"/>
              <a:ext cx="1022"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7300 Series Writing Board</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76" name="Rectangle 144"/>
            <p:cNvSpPr>
              <a:spLocks noChangeArrowheads="1"/>
            </p:cNvSpPr>
            <p:nvPr/>
          </p:nvSpPr>
          <p:spPr bwMode="auto">
            <a:xfrm>
              <a:off x="3822" y="4357"/>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84</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77" name="Rectangle 145"/>
            <p:cNvSpPr>
              <a:spLocks noChangeArrowheads="1"/>
            </p:cNvSpPr>
            <p:nvPr/>
          </p:nvSpPr>
          <p:spPr bwMode="auto">
            <a:xfrm>
              <a:off x="2258" y="4463"/>
              <a:ext cx="991"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7300 Series Notice Board</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78" name="Rectangle 146"/>
            <p:cNvSpPr>
              <a:spLocks noChangeArrowheads="1"/>
            </p:cNvSpPr>
            <p:nvPr/>
          </p:nvSpPr>
          <p:spPr bwMode="auto">
            <a:xfrm>
              <a:off x="3822" y="4463"/>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85</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79" name="Rectangle 147"/>
            <p:cNvSpPr>
              <a:spLocks noChangeArrowheads="1"/>
            </p:cNvSpPr>
            <p:nvPr/>
          </p:nvSpPr>
          <p:spPr bwMode="auto">
            <a:xfrm>
              <a:off x="2258" y="4569"/>
              <a:ext cx="1174"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7400 Series Residential Range</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80" name="Rectangle 148"/>
            <p:cNvSpPr>
              <a:spLocks noChangeArrowheads="1"/>
            </p:cNvSpPr>
            <p:nvPr/>
          </p:nvSpPr>
          <p:spPr bwMode="auto">
            <a:xfrm>
              <a:off x="3822" y="4569"/>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86</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81" name="Rectangle 149"/>
            <p:cNvSpPr>
              <a:spLocks noChangeArrowheads="1"/>
            </p:cNvSpPr>
            <p:nvPr/>
          </p:nvSpPr>
          <p:spPr bwMode="auto">
            <a:xfrm>
              <a:off x="2258" y="4781"/>
              <a:ext cx="1046"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rgbClr val="000000"/>
                  </a:solidFill>
                  <a:effectLst/>
                  <a:latin typeface="Calibri" pitchFamily="34" charset="0"/>
                  <a:cs typeface="Arial" pitchFamily="34" charset="0"/>
                </a:rPr>
                <a:t>Colour</a:t>
              </a:r>
              <a:r>
                <a:rPr kumimoji="0" lang="en-US" sz="1200" b="1" i="0" u="none" strike="noStrike" cap="none" normalizeH="0" baseline="0" dirty="0" smtClean="0">
                  <a:ln>
                    <a:noFill/>
                  </a:ln>
                  <a:solidFill>
                    <a:srgbClr val="000000"/>
                  </a:solidFill>
                  <a:effectLst/>
                  <a:latin typeface="Calibri" pitchFamily="34" charset="0"/>
                  <a:cs typeface="Arial" pitchFamily="34" charset="0"/>
                </a:rPr>
                <a:t> and Fabric Options</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82" name="Rectangle 150"/>
            <p:cNvSpPr>
              <a:spLocks noChangeArrowheads="1"/>
            </p:cNvSpPr>
            <p:nvPr/>
          </p:nvSpPr>
          <p:spPr bwMode="auto">
            <a:xfrm>
              <a:off x="2258" y="4887"/>
              <a:ext cx="694"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Laminate Options</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83" name="Rectangle 151"/>
            <p:cNvSpPr>
              <a:spLocks noChangeArrowheads="1"/>
            </p:cNvSpPr>
            <p:nvPr/>
          </p:nvSpPr>
          <p:spPr bwMode="auto">
            <a:xfrm>
              <a:off x="3822" y="4887"/>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88</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84" name="Rectangle 152"/>
            <p:cNvSpPr>
              <a:spLocks noChangeArrowheads="1"/>
            </p:cNvSpPr>
            <p:nvPr/>
          </p:nvSpPr>
          <p:spPr bwMode="auto">
            <a:xfrm>
              <a:off x="2258" y="4993"/>
              <a:ext cx="744"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Paints and Finishes</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85" name="Rectangle 153"/>
            <p:cNvSpPr>
              <a:spLocks noChangeArrowheads="1"/>
            </p:cNvSpPr>
            <p:nvPr/>
          </p:nvSpPr>
          <p:spPr bwMode="auto">
            <a:xfrm>
              <a:off x="3822" y="4993"/>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88</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86" name="Rectangle 154"/>
            <p:cNvSpPr>
              <a:spLocks noChangeArrowheads="1"/>
            </p:cNvSpPr>
            <p:nvPr/>
          </p:nvSpPr>
          <p:spPr bwMode="auto">
            <a:xfrm>
              <a:off x="2258" y="5098"/>
              <a:ext cx="837"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Polypropylene Plastic</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87" name="Rectangle 155"/>
            <p:cNvSpPr>
              <a:spLocks noChangeArrowheads="1"/>
            </p:cNvSpPr>
            <p:nvPr/>
          </p:nvSpPr>
          <p:spPr bwMode="auto">
            <a:xfrm>
              <a:off x="3822" y="5098"/>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Calibri" pitchFamily="34" charset="0"/>
                  <a:cs typeface="Arial" pitchFamily="34" charset="0"/>
                </a:rPr>
                <a:t>88</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388" name="Rectangle 156"/>
            <p:cNvSpPr>
              <a:spLocks noChangeArrowheads="1"/>
            </p:cNvSpPr>
            <p:nvPr/>
          </p:nvSpPr>
          <p:spPr bwMode="auto">
            <a:xfrm>
              <a:off x="2258" y="5204"/>
              <a:ext cx="567"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Fabric Options</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5389" name="Rectangle 157"/>
            <p:cNvSpPr>
              <a:spLocks noChangeArrowheads="1"/>
            </p:cNvSpPr>
            <p:nvPr/>
          </p:nvSpPr>
          <p:spPr bwMode="auto">
            <a:xfrm>
              <a:off x="3822" y="5204"/>
              <a:ext cx="99" cy="11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Calibri" pitchFamily="34" charset="0"/>
                  <a:cs typeface="Arial" pitchFamily="34" charset="0"/>
                </a:rPr>
                <a:t>88</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C:\Users\Public\Documents\Adityas\Profile\OPENUP.jpg"/>
          <p:cNvPicPr>
            <a:picLocks noChangeAspect="1" noChangeArrowheads="1"/>
          </p:cNvPicPr>
          <p:nvPr/>
        </p:nvPicPr>
        <p:blipFill>
          <a:blip r:embed="rId2" cstate="print"/>
          <a:srcRect/>
          <a:stretch>
            <a:fillRect/>
          </a:stretch>
        </p:blipFill>
        <p:spPr bwMode="auto">
          <a:xfrm>
            <a:off x="0" y="0"/>
            <a:ext cx="6858000" cy="9144000"/>
          </a:xfrm>
          <a:prstGeom prst="rect">
            <a:avLst/>
          </a:prstGeom>
          <a:noFill/>
        </p:spPr>
      </p:pic>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663051" y="8686800"/>
            <a:ext cx="2194560" cy="274320"/>
          </a:xfrm>
          <a:prstGeom prst="rect">
            <a:avLst/>
          </a:prstGeom>
          <a:solidFill>
            <a:srgbClr val="00B050"/>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bg1"/>
                </a:solidFill>
              </a:rPr>
              <a:t>30               Library and Lab Furniture</a:t>
            </a:r>
            <a:endParaRPr lang="en-US" sz="1050" b="1" dirty="0">
              <a:solidFill>
                <a:schemeClr val="bg1"/>
              </a:solidFill>
            </a:endParaRPr>
          </a:p>
        </p:txBody>
      </p:sp>
      <p:sp>
        <p:nvSpPr>
          <p:cNvPr id="20" name="TextBox 19"/>
          <p:cNvSpPr txBox="1"/>
          <p:nvPr/>
        </p:nvSpPr>
        <p:spPr>
          <a:xfrm>
            <a:off x="1231055" y="2057400"/>
            <a:ext cx="4407745" cy="707886"/>
          </a:xfrm>
          <a:prstGeom prst="rect">
            <a:avLst/>
          </a:prstGeom>
          <a:noFill/>
        </p:spPr>
        <p:txBody>
          <a:bodyPr wrap="none" rtlCol="0">
            <a:spAutoFit/>
          </a:bodyPr>
          <a:lstStyle/>
          <a:p>
            <a:pPr algn="ctr"/>
            <a:r>
              <a:rPr lang="en-US" sz="4000" spc="-150" dirty="0" smtClean="0">
                <a:solidFill>
                  <a:schemeClr val="bg1">
                    <a:lumMod val="95000"/>
                  </a:schemeClr>
                </a:solidFill>
              </a:rPr>
              <a:t>TO A NEW WORLD OF</a:t>
            </a:r>
            <a:endParaRPr lang="en-US" sz="4000" spc="-150" dirty="0">
              <a:solidFill>
                <a:schemeClr val="bg1">
                  <a:lumMod val="95000"/>
                </a:schemeClr>
              </a:solidFill>
            </a:endParaRPr>
          </a:p>
        </p:txBody>
      </p:sp>
      <p:sp>
        <p:nvSpPr>
          <p:cNvPr id="22" name="TextBox 21"/>
          <p:cNvSpPr txBox="1"/>
          <p:nvPr/>
        </p:nvSpPr>
        <p:spPr>
          <a:xfrm>
            <a:off x="857250" y="1219200"/>
            <a:ext cx="4876800" cy="1107996"/>
          </a:xfrm>
          <a:prstGeom prst="rect">
            <a:avLst/>
          </a:prstGeom>
          <a:noFill/>
          <a:effectLst>
            <a:glow rad="63500">
              <a:schemeClr val="accent1">
                <a:satMod val="175000"/>
                <a:alpha val="40000"/>
              </a:schemeClr>
            </a:glow>
          </a:effectLst>
        </p:spPr>
        <p:txBody>
          <a:bodyPr wrap="square" rtlCol="0">
            <a:spAutoFit/>
          </a:bodyPr>
          <a:lstStyle/>
          <a:p>
            <a:endParaRPr lang="en-US" sz="6600" spc="-150" dirty="0" smtClean="0">
              <a:solidFill>
                <a:schemeClr val="bg1">
                  <a:lumMod val="95000"/>
                </a:schemeClr>
              </a:solidFill>
            </a:endParaRPr>
          </a:p>
        </p:txBody>
      </p:sp>
      <p:sp>
        <p:nvSpPr>
          <p:cNvPr id="23" name="Rectangle 22"/>
          <p:cNvSpPr/>
          <p:nvPr/>
        </p:nvSpPr>
        <p:spPr>
          <a:xfrm>
            <a:off x="1200150" y="915650"/>
            <a:ext cx="4438650" cy="1492716"/>
          </a:xfrm>
          <a:prstGeom prst="rect">
            <a:avLst/>
          </a:prstGeom>
        </p:spPr>
        <p:txBody>
          <a:bodyPr wrap="square">
            <a:spAutoFit/>
          </a:bodyPr>
          <a:lstStyle/>
          <a:p>
            <a:pPr algn="ctr"/>
            <a:r>
              <a:rPr lang="en-US" sz="9100" b="1" spc="-150" dirty="0" smtClean="0">
                <a:solidFill>
                  <a:schemeClr val="bg1">
                    <a:lumMod val="95000"/>
                  </a:schemeClr>
                </a:solidFill>
              </a:rPr>
              <a:t>OPEN UP</a:t>
            </a:r>
          </a:p>
        </p:txBody>
      </p:sp>
      <p:sp>
        <p:nvSpPr>
          <p:cNvPr id="12" name="TextBox 11"/>
          <p:cNvSpPr txBox="1"/>
          <p:nvPr/>
        </p:nvSpPr>
        <p:spPr>
          <a:xfrm>
            <a:off x="1170296" y="2438400"/>
            <a:ext cx="4468504" cy="1323439"/>
          </a:xfrm>
          <a:prstGeom prst="rect">
            <a:avLst/>
          </a:prstGeom>
          <a:noFill/>
          <a:effectLst>
            <a:glow rad="63500">
              <a:schemeClr val="accent1">
                <a:satMod val="175000"/>
                <a:alpha val="40000"/>
              </a:schemeClr>
            </a:glow>
          </a:effectLst>
        </p:spPr>
        <p:txBody>
          <a:bodyPr wrap="square" rtlCol="0">
            <a:spAutoFit/>
          </a:bodyPr>
          <a:lstStyle/>
          <a:p>
            <a:pPr algn="ctr"/>
            <a:r>
              <a:rPr lang="en-US" sz="8000" b="1" spc="-150" dirty="0" smtClean="0">
                <a:solidFill>
                  <a:schemeClr val="bg1">
                    <a:lumMod val="95000"/>
                  </a:schemeClr>
                </a:solidFill>
              </a:rPr>
              <a:t>LEARNING</a:t>
            </a:r>
          </a:p>
        </p:txBody>
      </p:sp>
      <p:sp>
        <p:nvSpPr>
          <p:cNvPr id="16" name="Rectangle 15"/>
          <p:cNvSpPr/>
          <p:nvPr/>
        </p:nvSpPr>
        <p:spPr>
          <a:xfrm>
            <a:off x="76200" y="8686800"/>
            <a:ext cx="1373517" cy="276999"/>
          </a:xfrm>
          <a:prstGeom prst="rect">
            <a:avLst/>
          </a:prstGeom>
        </p:spPr>
        <p:txBody>
          <a:bodyPr wrap="none">
            <a:spAutoFit/>
          </a:bodyPr>
          <a:lstStyle/>
          <a:p>
            <a:pPr algn="ctr"/>
            <a:r>
              <a:rPr lang="en-US" sz="1200" b="1" dirty="0" smtClean="0"/>
              <a:t>www.adityas.co.in</a:t>
            </a:r>
            <a:endParaRPr lang="en-US" sz="1200"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2895600" y="3115017"/>
            <a:ext cx="3886200" cy="2908489"/>
          </a:xfrm>
          <a:prstGeom prst="rect">
            <a:avLst/>
          </a:prstGeom>
          <a:solidFill>
            <a:srgbClr val="FFFFFF"/>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 typeface="Arial" pitchFamily="34" charset="0"/>
              <a:buChar char="•"/>
              <a:tabLst/>
            </a:pPr>
            <a:r>
              <a:rPr kumimoji="0" lang="en-US" sz="1400" b="0" i="0" u="none" strike="noStrike" cap="none" normalizeH="0" baseline="0" dirty="0" smtClean="0">
                <a:ln>
                  <a:noFill/>
                </a:ln>
                <a:effectLst/>
                <a:cs typeface="Arial" pitchFamily="34" charset="0"/>
              </a:rPr>
              <a:t> Made with a fully welded double leg frame in Light Grey finish, with feet </a:t>
            </a:r>
            <a:r>
              <a:rPr kumimoji="0" lang="en-US" sz="1400" b="0" i="0" u="none" strike="noStrike" cap="none" normalizeH="0" baseline="0" dirty="0" err="1" smtClean="0">
                <a:ln>
                  <a:noFill/>
                </a:ln>
                <a:effectLst/>
                <a:cs typeface="Arial" pitchFamily="34" charset="0"/>
              </a:rPr>
              <a:t>levellers</a:t>
            </a:r>
            <a:r>
              <a:rPr kumimoji="0" lang="en-US" sz="1400" b="0" i="0" u="none" strike="noStrike" cap="none" normalizeH="0" baseline="0" dirty="0" smtClean="0">
                <a:ln>
                  <a:noFill/>
                </a:ln>
                <a:effectLst/>
                <a:cs typeface="Arial" pitchFamily="34" charset="0"/>
              </a:rPr>
              <a:t>. </a:t>
            </a:r>
          </a:p>
          <a:p>
            <a:pPr marL="0" marR="0" lvl="0" indent="0" algn="l" defTabSz="914400" rtl="0" eaLnBrk="1" fontAlgn="base" latinLnBrk="0" hangingPunct="1">
              <a:lnSpc>
                <a:spcPct val="150000"/>
              </a:lnSpc>
              <a:spcBef>
                <a:spcPct val="0"/>
              </a:spcBef>
              <a:spcAft>
                <a:spcPct val="0"/>
              </a:spcAft>
              <a:buClrTx/>
              <a:buSzTx/>
              <a:buFont typeface="Arial" pitchFamily="34" charset="0"/>
              <a:buChar char="•"/>
              <a:tabLst/>
            </a:pPr>
            <a:r>
              <a:rPr lang="en-US" sz="1400" dirty="0" smtClean="0">
                <a:cs typeface="Arial" pitchFamily="34" charset="0"/>
              </a:rPr>
              <a:t> Carrel made in commercial plywood with laminate on both sides.</a:t>
            </a:r>
            <a:endParaRPr kumimoji="0" lang="en-US" sz="1400" b="0" i="0" u="none" strike="noStrike" cap="none" normalizeH="0" baseline="0" dirty="0" smtClean="0">
              <a:ln>
                <a:noFill/>
              </a:ln>
              <a:effectLst/>
              <a:cs typeface="Arial" pitchFamily="34" charset="0"/>
            </a:endParaRPr>
          </a:p>
          <a:p>
            <a:pPr marL="0" marR="0" lvl="0" indent="0" algn="l" defTabSz="914400" rtl="0" eaLnBrk="1" fontAlgn="base" latinLnBrk="0" hangingPunct="1">
              <a:lnSpc>
                <a:spcPct val="150000"/>
              </a:lnSpc>
              <a:spcBef>
                <a:spcPct val="0"/>
              </a:spcBef>
              <a:spcAft>
                <a:spcPct val="0"/>
              </a:spcAft>
              <a:buClrTx/>
              <a:buSzTx/>
              <a:buFont typeface="Arial" pitchFamily="34" charset="0"/>
              <a:buChar char="•"/>
              <a:tabLst/>
            </a:pPr>
            <a:r>
              <a:rPr kumimoji="0" lang="en-US" sz="1400" b="0" i="0" u="none" strike="noStrike" cap="none" normalizeH="0" baseline="0" dirty="0" smtClean="0">
                <a:ln>
                  <a:noFill/>
                </a:ln>
                <a:effectLst/>
                <a:cs typeface="Arial" pitchFamily="34" charset="0"/>
              </a:rPr>
              <a:t> Work surface of W765mm by D680mm and a working height of 720mm with a useful top shelf D250mm.</a:t>
            </a:r>
          </a:p>
          <a:p>
            <a:pPr marL="0" marR="0" lvl="0" indent="0" algn="l" defTabSz="914400" rtl="0" eaLnBrk="1" fontAlgn="base" latinLnBrk="0" hangingPunct="1">
              <a:lnSpc>
                <a:spcPct val="150000"/>
              </a:lnSpc>
              <a:spcBef>
                <a:spcPct val="0"/>
              </a:spcBef>
              <a:spcAft>
                <a:spcPct val="0"/>
              </a:spcAft>
              <a:buClrTx/>
              <a:buSzTx/>
              <a:buFont typeface="Arial" pitchFamily="34" charset="0"/>
              <a:buChar char="•"/>
              <a:tabLst/>
            </a:pPr>
            <a:r>
              <a:rPr lang="en-US" sz="1400" dirty="0" smtClean="0">
                <a:cs typeface="Arial" pitchFamily="34" charset="0"/>
              </a:rPr>
              <a:t> </a:t>
            </a:r>
            <a:r>
              <a:rPr kumimoji="0" lang="en-US" sz="1400" b="0" i="0" u="none" strike="noStrike" cap="none" normalizeH="0" baseline="0" dirty="0" smtClean="0">
                <a:ln>
                  <a:noFill/>
                </a:ln>
                <a:effectLst/>
                <a:cs typeface="Arial" pitchFamily="34" charset="0"/>
              </a:rPr>
              <a:t>Available as a single or double unit.</a:t>
            </a:r>
          </a:p>
          <a:p>
            <a:pPr marL="0" marR="0" lvl="0" indent="0" algn="l" defTabSz="914400" rtl="0" eaLnBrk="0" fontAlgn="base" latinLnBrk="0" hangingPunct="0">
              <a:lnSpc>
                <a:spcPct val="150000"/>
              </a:lnSpc>
              <a:spcBef>
                <a:spcPct val="0"/>
              </a:spcBef>
              <a:spcAft>
                <a:spcPct val="0"/>
              </a:spcAft>
              <a:buClrTx/>
              <a:buSzTx/>
              <a:buFontTx/>
              <a:buNone/>
              <a:tabLst/>
            </a:pPr>
            <a:endParaRPr kumimoji="0" lang="en-US" sz="1400" b="0" i="0" u="none" strike="noStrike" cap="none" normalizeH="0" baseline="0" dirty="0" smtClean="0">
              <a:ln>
                <a:noFill/>
              </a:ln>
              <a:effectLst/>
              <a:cs typeface="Arial" pitchFamily="34" charset="0"/>
            </a:endParaRPr>
          </a:p>
        </p:txBody>
      </p:sp>
      <p:pic>
        <p:nvPicPr>
          <p:cNvPr id="1030" name="Picture 6" descr="C:\Users\Public\Documents\Adityas\Furniture\Educational\Library\Catalogue\study carrel.jpg"/>
          <p:cNvPicPr>
            <a:picLocks noChangeAspect="1" noChangeArrowheads="1"/>
          </p:cNvPicPr>
          <p:nvPr/>
        </p:nvPicPr>
        <p:blipFill>
          <a:blip r:embed="rId3" cstate="print"/>
          <a:srcRect/>
          <a:stretch>
            <a:fillRect/>
          </a:stretch>
        </p:blipFill>
        <p:spPr bwMode="auto">
          <a:xfrm>
            <a:off x="3962400" y="533400"/>
            <a:ext cx="2856474" cy="2743200"/>
          </a:xfrm>
          <a:prstGeom prst="rect">
            <a:avLst/>
          </a:prstGeom>
          <a:noFill/>
        </p:spPr>
      </p:pic>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rgbClr val="00B050"/>
          </a:solidFill>
        </p:grpSpPr>
        <p:sp>
          <p:nvSpPr>
            <p:cNvPr id="6" name="Rectangle 5"/>
            <p:cNvSpPr/>
            <p:nvPr/>
          </p:nvSpPr>
          <p:spPr>
            <a:xfrm>
              <a:off x="0" y="0"/>
              <a:ext cx="457200" cy="9144000"/>
            </a:xfrm>
            <a:prstGeom prst="rect">
              <a:avLst/>
            </a:prstGeom>
            <a:grpFill/>
            <a:ln>
              <a:solidFill>
                <a:srgbClr val="00B05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654727" y="1673134"/>
              <a:ext cx="1794466" cy="276999"/>
            </a:xfrm>
            <a:prstGeom prst="rect">
              <a:avLst/>
            </a:prstGeom>
            <a:grpFill/>
            <a:ln>
              <a:solidFill>
                <a:srgbClr val="00B050"/>
              </a:solidFill>
            </a:ln>
          </p:spPr>
          <p:txBody>
            <a:bodyPr wrap="none" rtlCol="0">
              <a:spAutoFit/>
            </a:bodyPr>
            <a:lstStyle/>
            <a:p>
              <a:r>
                <a:rPr lang="en-US" sz="1200" b="1" dirty="0" smtClean="0">
                  <a:solidFill>
                    <a:schemeClr val="bg1"/>
                  </a:solidFill>
                </a:rPr>
                <a:t>Library and Lab Furniture</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Library and Lab Furniture              	  31</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4" cstate="print"/>
          <a:srcRect/>
          <a:stretch>
            <a:fillRect/>
          </a:stretch>
        </p:blipFill>
        <p:spPr bwMode="auto">
          <a:xfrm>
            <a:off x="3170546" y="8458200"/>
            <a:ext cx="494015" cy="640080"/>
          </a:xfrm>
          <a:prstGeom prst="rect">
            <a:avLst/>
          </a:prstGeom>
          <a:noFill/>
        </p:spPr>
      </p:pic>
      <p:sp>
        <p:nvSpPr>
          <p:cNvPr id="16" name="Rectangle 15"/>
          <p:cNvSpPr/>
          <p:nvPr/>
        </p:nvSpPr>
        <p:spPr>
          <a:xfrm>
            <a:off x="533400" y="381000"/>
            <a:ext cx="3505200" cy="2677656"/>
          </a:xfrm>
          <a:prstGeom prst="rect">
            <a:avLst/>
          </a:prstGeom>
        </p:spPr>
        <p:txBody>
          <a:bodyPr wrap="square">
            <a:spAutoFit/>
          </a:bodyPr>
          <a:lstStyle/>
          <a:p>
            <a:pPr>
              <a:lnSpc>
                <a:spcPct val="150000"/>
              </a:lnSpc>
              <a:buFont typeface="Arial" pitchFamily="34" charset="0"/>
              <a:buChar char="•"/>
            </a:pPr>
            <a:r>
              <a:rPr lang="en-US" sz="1400" dirty="0" smtClean="0"/>
              <a:t>Can be used singly,  butted side by side or back to back.</a:t>
            </a:r>
          </a:p>
          <a:p>
            <a:pPr>
              <a:lnSpc>
                <a:spcPct val="150000"/>
              </a:lnSpc>
              <a:buFont typeface="Arial" pitchFamily="34" charset="0"/>
              <a:buChar char="•"/>
            </a:pPr>
            <a:r>
              <a:rPr lang="en-US" sz="1400" dirty="0" smtClean="0"/>
              <a:t> Manufactured with a strong 16g Black frame and generously sized carrel in Beech laminate panels with lacquered MDF edges. </a:t>
            </a:r>
          </a:p>
          <a:p>
            <a:pPr>
              <a:lnSpc>
                <a:spcPct val="150000"/>
              </a:lnSpc>
              <a:buFont typeface="Arial" pitchFamily="34" charset="0"/>
              <a:buChar char="•"/>
            </a:pPr>
            <a:r>
              <a:rPr lang="en-US" sz="1400" dirty="0" smtClean="0"/>
              <a:t>Includes a useful top book shelf D210mm and a cable port outlet.</a:t>
            </a:r>
          </a:p>
          <a:p>
            <a:pPr>
              <a:lnSpc>
                <a:spcPct val="150000"/>
              </a:lnSpc>
              <a:buFont typeface="Arial" pitchFamily="34" charset="0"/>
              <a:buChar char="•"/>
            </a:pPr>
            <a:r>
              <a:rPr lang="en-US" sz="1400" dirty="0" smtClean="0"/>
              <a:t> Ideal for libraries and study areas.</a:t>
            </a:r>
            <a:endParaRPr lang="en-US" sz="1400" dirty="0"/>
          </a:p>
        </p:txBody>
      </p:sp>
      <p:sp>
        <p:nvSpPr>
          <p:cNvPr id="12" name="TextBox 11"/>
          <p:cNvSpPr txBox="1"/>
          <p:nvPr/>
        </p:nvSpPr>
        <p:spPr>
          <a:xfrm>
            <a:off x="3656226" y="0"/>
            <a:ext cx="3201774" cy="400110"/>
          </a:xfrm>
          <a:prstGeom prst="rect">
            <a:avLst/>
          </a:prstGeom>
          <a:noFill/>
        </p:spPr>
        <p:txBody>
          <a:bodyPr wrap="none" rtlCol="0">
            <a:spAutoFit/>
          </a:bodyPr>
          <a:lstStyle/>
          <a:p>
            <a:r>
              <a:rPr lang="en-US" sz="2000" b="1" dirty="0" smtClean="0"/>
              <a:t>2100 SERIES STUDY CARRELS</a:t>
            </a:r>
            <a:endParaRPr lang="en-US" sz="2000" b="1" dirty="0"/>
          </a:p>
        </p:txBody>
      </p:sp>
      <p:pic>
        <p:nvPicPr>
          <p:cNvPr id="4102" name="Picture 6"/>
          <p:cNvPicPr>
            <a:picLocks noChangeAspect="1" noChangeArrowheads="1"/>
          </p:cNvPicPr>
          <p:nvPr/>
        </p:nvPicPr>
        <p:blipFill>
          <a:blip r:embed="rId5" cstate="print"/>
          <a:srcRect/>
          <a:stretch>
            <a:fillRect/>
          </a:stretch>
        </p:blipFill>
        <p:spPr bwMode="auto">
          <a:xfrm flipH="1">
            <a:off x="4419600" y="5715000"/>
            <a:ext cx="2438400" cy="2590800"/>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609600" y="3200400"/>
            <a:ext cx="2164874" cy="3017520"/>
          </a:xfrm>
          <a:prstGeom prst="rect">
            <a:avLst/>
          </a:prstGeom>
          <a:noFill/>
          <a:ln w="9525">
            <a:noFill/>
            <a:miter lim="800000"/>
            <a:headEnd/>
            <a:tailEnd/>
          </a:ln>
        </p:spPr>
      </p:pic>
      <p:sp>
        <p:nvSpPr>
          <p:cNvPr id="17" name="Rectangle 16"/>
          <p:cNvSpPr/>
          <p:nvPr/>
        </p:nvSpPr>
        <p:spPr>
          <a:xfrm rot="10800000" flipV="1">
            <a:off x="5233219" y="2819401"/>
            <a:ext cx="1091381" cy="37986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LC 2101</a:t>
            </a:r>
            <a:endParaRPr lang="en-US" sz="1400" b="1" dirty="0">
              <a:solidFill>
                <a:schemeClr val="bg1">
                  <a:lumMod val="50000"/>
                </a:schemeClr>
              </a:solidFill>
            </a:endParaRPr>
          </a:p>
        </p:txBody>
      </p:sp>
      <p:sp>
        <p:nvSpPr>
          <p:cNvPr id="18" name="Rectangle 17"/>
          <p:cNvSpPr/>
          <p:nvPr/>
        </p:nvSpPr>
        <p:spPr>
          <a:xfrm rot="10800000" flipV="1">
            <a:off x="1524000" y="5715000"/>
            <a:ext cx="1091381" cy="37986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LC 2102</a:t>
            </a:r>
            <a:endParaRPr lang="en-US" sz="1400" b="1" dirty="0">
              <a:solidFill>
                <a:schemeClr val="bg1">
                  <a:lumMod val="50000"/>
                </a:schemeClr>
              </a:solidFill>
            </a:endParaRPr>
          </a:p>
        </p:txBody>
      </p:sp>
      <p:grpSp>
        <p:nvGrpSpPr>
          <p:cNvPr id="19" name="Group 11"/>
          <p:cNvGrpSpPr/>
          <p:nvPr/>
        </p:nvGrpSpPr>
        <p:grpSpPr>
          <a:xfrm>
            <a:off x="1181100" y="8115300"/>
            <a:ext cx="4495800" cy="304800"/>
            <a:chOff x="533400" y="7829550"/>
            <a:chExt cx="4495800" cy="304800"/>
          </a:xfrm>
        </p:grpSpPr>
        <p:sp>
          <p:nvSpPr>
            <p:cNvPr id="20" name="Rounded Rectangle 19"/>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1" name="Rounded Rectangle 20"/>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2" name="Rounded Rectangle 21"/>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sp>
        <p:nvSpPr>
          <p:cNvPr id="23" name="Rectangle 22"/>
          <p:cNvSpPr/>
          <p:nvPr/>
        </p:nvSpPr>
        <p:spPr>
          <a:xfrm rot="10800000" flipV="1">
            <a:off x="4876801" y="7696200"/>
            <a:ext cx="1091381" cy="37986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solidFill>
              </a:rPr>
              <a:t>LC 2103</a:t>
            </a:r>
            <a:endParaRPr lang="en-US" sz="1400" b="1" dirty="0">
              <a:solidFill>
                <a:schemeClr val="tx1"/>
              </a:solidFill>
            </a:endParaRPr>
          </a:p>
        </p:txBody>
      </p:sp>
      <p:sp>
        <p:nvSpPr>
          <p:cNvPr id="24" name="Rectangle 3"/>
          <p:cNvSpPr>
            <a:spLocks noChangeArrowheads="1"/>
          </p:cNvSpPr>
          <p:nvPr/>
        </p:nvSpPr>
        <p:spPr bwMode="auto">
          <a:xfrm>
            <a:off x="609600" y="6443007"/>
            <a:ext cx="3886200" cy="1292662"/>
          </a:xfrm>
          <a:prstGeom prst="rect">
            <a:avLst/>
          </a:prstGeom>
          <a:solidFill>
            <a:srgbClr val="FFFFFF"/>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 typeface="Arial" pitchFamily="34" charset="0"/>
              <a:buChar char="•"/>
              <a:tabLst/>
            </a:pPr>
            <a:r>
              <a:rPr kumimoji="0" lang="en-US" sz="1400" b="0" i="0" u="none" strike="noStrike" cap="none" normalizeH="0" baseline="0" dirty="0" smtClean="0">
                <a:ln>
                  <a:noFill/>
                </a:ln>
                <a:effectLst/>
                <a:cs typeface="Arial" pitchFamily="34" charset="0"/>
              </a:rPr>
              <a:t> Made in 19mm commercial board/</a:t>
            </a:r>
            <a:r>
              <a:rPr kumimoji="0" lang="en-US" sz="1400" b="0" i="0" u="none" strike="noStrike" cap="none" normalizeH="0" dirty="0" smtClean="0">
                <a:ln>
                  <a:noFill/>
                </a:ln>
                <a:effectLst/>
                <a:cs typeface="Arial" pitchFamily="34" charset="0"/>
              </a:rPr>
              <a:t> plywood</a:t>
            </a:r>
          </a:p>
          <a:p>
            <a:pPr marL="0" marR="0" lvl="0" indent="0" algn="l" defTabSz="914400" rtl="0" eaLnBrk="1" fontAlgn="base" latinLnBrk="0" hangingPunct="1">
              <a:lnSpc>
                <a:spcPct val="150000"/>
              </a:lnSpc>
              <a:spcBef>
                <a:spcPct val="0"/>
              </a:spcBef>
              <a:spcAft>
                <a:spcPct val="0"/>
              </a:spcAft>
              <a:buClrTx/>
              <a:buSzTx/>
              <a:buFont typeface="Arial" pitchFamily="34" charset="0"/>
              <a:buChar char="•"/>
              <a:tabLst/>
            </a:pPr>
            <a:r>
              <a:rPr lang="en-US" sz="1400" baseline="0" dirty="0" smtClean="0">
                <a:cs typeface="Arial" pitchFamily="34" charset="0"/>
              </a:rPr>
              <a:t> Laminated</a:t>
            </a:r>
            <a:r>
              <a:rPr lang="en-US" sz="1400" dirty="0" smtClean="0">
                <a:cs typeface="Arial" pitchFamily="34" charset="0"/>
              </a:rPr>
              <a:t> on both sides in desired colour/ texture.</a:t>
            </a:r>
          </a:p>
          <a:p>
            <a:pPr marL="0" marR="0" lvl="0" indent="0" algn="l" defTabSz="914400" rtl="0" eaLnBrk="1" fontAlgn="base" latinLnBrk="0" hangingPunct="1">
              <a:lnSpc>
                <a:spcPct val="150000"/>
              </a:lnSpc>
              <a:spcBef>
                <a:spcPct val="0"/>
              </a:spcBef>
              <a:spcAft>
                <a:spcPct val="0"/>
              </a:spcAft>
              <a:buClrTx/>
              <a:buSzTx/>
              <a:tabLst/>
            </a:pPr>
            <a:endParaRPr kumimoji="0" lang="en-US" sz="1400" b="0" i="0" u="none" strike="noStrike" cap="none" normalizeH="0" baseline="0" dirty="0" smtClean="0">
              <a:ln>
                <a:noFill/>
              </a:ln>
              <a:effectLst/>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US" sz="1400" b="0" i="0" u="none" strike="noStrike" cap="none" normalizeH="0" baseline="0" dirty="0" smtClean="0">
              <a:ln>
                <a:noFill/>
              </a:ln>
              <a:effectLst/>
              <a:cs typeface="Arial" pitchFamily="34" charset="0"/>
            </a:endParaRPr>
          </a:p>
        </p:txBody>
      </p:sp>
      <p:sp>
        <p:nvSpPr>
          <p:cNvPr id="25" name="Rectangle 24"/>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411" y="0"/>
            <a:ext cx="457200" cy="9144000"/>
            <a:chOff x="0" y="0"/>
            <a:chExt cx="457200" cy="9144000"/>
          </a:xfrm>
          <a:solidFill>
            <a:srgbClr val="00B050"/>
          </a:solidFill>
        </p:grpSpPr>
        <p:sp>
          <p:nvSpPr>
            <p:cNvPr id="6" name="Rectangle 5"/>
            <p:cNvSpPr/>
            <p:nvPr/>
          </p:nvSpPr>
          <p:spPr>
            <a:xfrm>
              <a:off x="0" y="0"/>
              <a:ext cx="457200" cy="9144000"/>
            </a:xfrm>
            <a:prstGeom prst="rect">
              <a:avLst/>
            </a:prstGeom>
            <a:grpFill/>
            <a:ln>
              <a:solidFill>
                <a:srgbClr val="00B05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654726" y="1631267"/>
              <a:ext cx="1794466" cy="276999"/>
            </a:xfrm>
            <a:prstGeom prst="rect">
              <a:avLst/>
            </a:prstGeom>
            <a:grpFill/>
            <a:ln>
              <a:solidFill>
                <a:srgbClr val="00B050"/>
              </a:solidFill>
            </a:ln>
          </p:spPr>
          <p:txBody>
            <a:bodyPr wrap="none" rtlCol="0">
              <a:spAutoFit/>
            </a:bodyPr>
            <a:lstStyle/>
            <a:p>
              <a:r>
                <a:rPr lang="en-US" sz="1200" b="1" dirty="0" smtClean="0">
                  <a:solidFill>
                    <a:schemeClr val="bg1"/>
                  </a:solidFill>
                </a:rPr>
                <a:t>Library and Lab Furniture</a:t>
              </a:r>
              <a:endParaRPr lang="en-US" sz="1200" b="1" dirty="0">
                <a:solidFill>
                  <a:schemeClr val="bg1"/>
                </a:solidFill>
              </a:endParaRPr>
            </a:p>
          </p:txBody>
        </p:sp>
      </p:grpSp>
      <p:sp>
        <p:nvSpPr>
          <p:cNvPr id="8" name="Rectangle 7"/>
          <p:cNvSpPr/>
          <p:nvPr/>
        </p:nvSpPr>
        <p:spPr>
          <a:xfrm>
            <a:off x="4190611" y="8698230"/>
            <a:ext cx="2209800" cy="274320"/>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32                Library and Lab Furniture</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2" cstate="print"/>
          <a:srcRect/>
          <a:stretch>
            <a:fillRect/>
          </a:stretch>
        </p:blipFill>
        <p:spPr bwMode="auto">
          <a:xfrm>
            <a:off x="3170546" y="8458200"/>
            <a:ext cx="494015" cy="640080"/>
          </a:xfrm>
          <a:prstGeom prst="rect">
            <a:avLst/>
          </a:prstGeom>
          <a:noFill/>
        </p:spPr>
      </p:pic>
      <p:sp>
        <p:nvSpPr>
          <p:cNvPr id="14" name="TextBox 13"/>
          <p:cNvSpPr txBox="1"/>
          <p:nvPr/>
        </p:nvSpPr>
        <p:spPr>
          <a:xfrm>
            <a:off x="0" y="0"/>
            <a:ext cx="3098284" cy="400110"/>
          </a:xfrm>
          <a:prstGeom prst="rect">
            <a:avLst/>
          </a:prstGeom>
          <a:noFill/>
        </p:spPr>
        <p:txBody>
          <a:bodyPr wrap="none" rtlCol="0">
            <a:spAutoFit/>
          </a:bodyPr>
          <a:lstStyle/>
          <a:p>
            <a:r>
              <a:rPr lang="en-US" sz="2000" b="1" dirty="0" smtClean="0"/>
              <a:t>2300 SERIES DISPLAY UNITS</a:t>
            </a:r>
            <a:endParaRPr lang="en-US" sz="2000" b="1" dirty="0"/>
          </a:p>
        </p:txBody>
      </p:sp>
      <p:grpSp>
        <p:nvGrpSpPr>
          <p:cNvPr id="22" name="Group 21"/>
          <p:cNvGrpSpPr/>
          <p:nvPr/>
        </p:nvGrpSpPr>
        <p:grpSpPr>
          <a:xfrm>
            <a:off x="3200400" y="457200"/>
            <a:ext cx="3068671" cy="4094618"/>
            <a:chOff x="3352800" y="609600"/>
            <a:chExt cx="3068671" cy="4094618"/>
          </a:xfrm>
        </p:grpSpPr>
        <p:pic>
          <p:nvPicPr>
            <p:cNvPr id="2050" name="Picture 2" descr="C:\Users\Public\Documents\Adityas\Furniture\Educational\Library\Catalogue\display shelf.jpg"/>
            <p:cNvPicPr>
              <a:picLocks noChangeAspect="1" noChangeArrowheads="1"/>
            </p:cNvPicPr>
            <p:nvPr/>
          </p:nvPicPr>
          <p:blipFill>
            <a:blip r:embed="rId3" cstate="print"/>
            <a:srcRect/>
            <a:stretch>
              <a:fillRect/>
            </a:stretch>
          </p:blipFill>
          <p:spPr bwMode="auto">
            <a:xfrm>
              <a:off x="3352800" y="609600"/>
              <a:ext cx="3068671" cy="3977640"/>
            </a:xfrm>
            <a:prstGeom prst="rect">
              <a:avLst/>
            </a:prstGeom>
            <a:noFill/>
          </p:spPr>
        </p:pic>
        <p:sp>
          <p:nvSpPr>
            <p:cNvPr id="17" name="Rectangle 16"/>
            <p:cNvSpPr/>
            <p:nvPr/>
          </p:nvSpPr>
          <p:spPr>
            <a:xfrm rot="10800000" flipV="1">
              <a:off x="3766369" y="4324350"/>
              <a:ext cx="1091381" cy="37986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LS 2301</a:t>
              </a:r>
              <a:endParaRPr lang="en-US" sz="1400" b="1" dirty="0">
                <a:solidFill>
                  <a:schemeClr val="bg1">
                    <a:lumMod val="50000"/>
                  </a:schemeClr>
                </a:solidFill>
              </a:endParaRPr>
            </a:p>
          </p:txBody>
        </p:sp>
      </p:grpSp>
      <p:grpSp>
        <p:nvGrpSpPr>
          <p:cNvPr id="25" name="Group 24"/>
          <p:cNvGrpSpPr/>
          <p:nvPr/>
        </p:nvGrpSpPr>
        <p:grpSpPr>
          <a:xfrm>
            <a:off x="228600" y="4058780"/>
            <a:ext cx="2514600" cy="4018420"/>
            <a:chOff x="304800" y="4134980"/>
            <a:chExt cx="2514600" cy="4018420"/>
          </a:xfrm>
        </p:grpSpPr>
        <p:grpSp>
          <p:nvGrpSpPr>
            <p:cNvPr id="20" name="Group 19"/>
            <p:cNvGrpSpPr/>
            <p:nvPr/>
          </p:nvGrpSpPr>
          <p:grpSpPr>
            <a:xfrm>
              <a:off x="304800" y="4419600"/>
              <a:ext cx="2514600" cy="3733800"/>
              <a:chOff x="380999" y="2819400"/>
              <a:chExt cx="2362200" cy="3427868"/>
            </a:xfrm>
          </p:grpSpPr>
          <p:pic>
            <p:nvPicPr>
              <p:cNvPr id="2051" name="Picture 3" descr="C:\Users\Public\Documents\Adityas\Furniture\Educational\Library\Catalogue\display shelf_pocket.jpg"/>
              <p:cNvPicPr>
                <a:picLocks noChangeAspect="1" noChangeArrowheads="1"/>
              </p:cNvPicPr>
              <p:nvPr/>
            </p:nvPicPr>
            <p:blipFill>
              <a:blip r:embed="rId4" cstate="print"/>
              <a:srcRect/>
              <a:stretch>
                <a:fillRect/>
              </a:stretch>
            </p:blipFill>
            <p:spPr bwMode="auto">
              <a:xfrm flipH="1">
                <a:off x="380999" y="2819400"/>
                <a:ext cx="2362200" cy="3200400"/>
              </a:xfrm>
              <a:prstGeom prst="rect">
                <a:avLst/>
              </a:prstGeom>
              <a:noFill/>
            </p:spPr>
          </p:pic>
          <p:sp>
            <p:nvSpPr>
              <p:cNvPr id="18" name="Rectangle 17"/>
              <p:cNvSpPr/>
              <p:nvPr/>
            </p:nvSpPr>
            <p:spPr>
              <a:xfrm rot="10800000" flipV="1">
                <a:off x="1524000" y="5867400"/>
                <a:ext cx="1091381" cy="37986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LS 2302</a:t>
                </a:r>
                <a:endParaRPr lang="en-US" sz="1400" b="1" dirty="0">
                  <a:solidFill>
                    <a:schemeClr val="bg1">
                      <a:lumMod val="50000"/>
                    </a:schemeClr>
                  </a:solidFill>
                </a:endParaRPr>
              </a:p>
            </p:txBody>
          </p:sp>
        </p:grpSp>
        <p:sp>
          <p:nvSpPr>
            <p:cNvPr id="23" name="Rectangle 22"/>
            <p:cNvSpPr/>
            <p:nvPr/>
          </p:nvSpPr>
          <p:spPr>
            <a:xfrm rot="10800000" flipV="1">
              <a:off x="685800" y="4134980"/>
              <a:ext cx="1700982" cy="30367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bg1">
                      <a:lumMod val="50000"/>
                    </a:schemeClr>
                  </a:solidFill>
                </a:rPr>
                <a:t>Pocket Shelf Unit</a:t>
              </a:r>
              <a:endParaRPr lang="en-US" sz="1600" b="1" dirty="0">
                <a:solidFill>
                  <a:schemeClr val="bg1">
                    <a:lumMod val="50000"/>
                  </a:schemeClr>
                </a:solidFill>
              </a:endParaRPr>
            </a:p>
          </p:txBody>
        </p:sp>
      </p:grpSp>
      <p:sp>
        <p:nvSpPr>
          <p:cNvPr id="24" name="Rectangle 23"/>
          <p:cNvSpPr/>
          <p:nvPr/>
        </p:nvSpPr>
        <p:spPr>
          <a:xfrm rot="10800000" flipV="1">
            <a:off x="4090218" y="152401"/>
            <a:ext cx="1700982" cy="30367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bg1">
                    <a:lumMod val="50000"/>
                  </a:schemeClr>
                </a:solidFill>
              </a:rPr>
              <a:t>Flat Shelf Unit</a:t>
            </a:r>
            <a:endParaRPr lang="en-US" sz="1600" b="1" dirty="0">
              <a:solidFill>
                <a:schemeClr val="bg1">
                  <a:lumMod val="50000"/>
                </a:schemeClr>
              </a:solidFill>
            </a:endParaRPr>
          </a:p>
        </p:txBody>
      </p:sp>
      <p:sp>
        <p:nvSpPr>
          <p:cNvPr id="16" name="TextBox 15"/>
          <p:cNvSpPr txBox="1"/>
          <p:nvPr/>
        </p:nvSpPr>
        <p:spPr>
          <a:xfrm>
            <a:off x="76200" y="381000"/>
            <a:ext cx="3733800" cy="3647152"/>
          </a:xfrm>
          <a:prstGeom prst="rect">
            <a:avLst/>
          </a:prstGeom>
          <a:noFill/>
        </p:spPr>
        <p:txBody>
          <a:bodyPr wrap="square" rtlCol="0">
            <a:spAutoFit/>
          </a:bodyPr>
          <a:lstStyle/>
          <a:p>
            <a:pPr>
              <a:lnSpc>
                <a:spcPct val="150000"/>
              </a:lnSpc>
              <a:buFont typeface="Arial" pitchFamily="34" charset="0"/>
              <a:buChar char="•"/>
            </a:pPr>
            <a:r>
              <a:rPr lang="en-US" sz="1400" dirty="0" smtClean="0"/>
              <a:t> Easily display books, multimedia, magazines and more.</a:t>
            </a:r>
          </a:p>
          <a:p>
            <a:pPr>
              <a:lnSpc>
                <a:spcPct val="150000"/>
              </a:lnSpc>
              <a:buFont typeface="Arial" pitchFamily="34" charset="0"/>
              <a:buChar char="•"/>
            </a:pPr>
            <a:r>
              <a:rPr lang="en-US" sz="1400" dirty="0" smtClean="0"/>
              <a:t> Solid construction features 19mm thick panels with multi-ply veneer and 6mm solid shelves</a:t>
            </a:r>
          </a:p>
          <a:p>
            <a:pPr>
              <a:lnSpc>
                <a:spcPct val="150000"/>
              </a:lnSpc>
              <a:buFont typeface="Arial" pitchFamily="34" charset="0"/>
              <a:buChar char="•"/>
            </a:pPr>
            <a:r>
              <a:rPr lang="en-US" sz="1400" dirty="0" smtClean="0"/>
              <a:t> Each  holds </a:t>
            </a:r>
            <a:r>
              <a:rPr lang="en-US" sz="1400" dirty="0" err="1" smtClean="0"/>
              <a:t>upto</a:t>
            </a:r>
            <a:r>
              <a:rPr lang="en-US" sz="1400" dirty="0" smtClean="0"/>
              <a:t> 150 lbs.</a:t>
            </a:r>
          </a:p>
          <a:p>
            <a:pPr>
              <a:lnSpc>
                <a:spcPct val="150000"/>
              </a:lnSpc>
              <a:buFont typeface="Arial" pitchFamily="34" charset="0"/>
              <a:buChar char="•"/>
            </a:pPr>
            <a:r>
              <a:rPr lang="en-US" sz="1400" dirty="0" smtClean="0"/>
              <a:t> All exposed edges are finished with oak banding..</a:t>
            </a:r>
          </a:p>
          <a:p>
            <a:pPr>
              <a:lnSpc>
                <a:spcPct val="150000"/>
              </a:lnSpc>
              <a:buFont typeface="Arial" pitchFamily="34" charset="0"/>
              <a:buChar char="•"/>
            </a:pPr>
            <a:r>
              <a:rPr lang="en-US" sz="1400" dirty="0" smtClean="0"/>
              <a:t> Flat shelves can be used for all kinds of media</a:t>
            </a:r>
          </a:p>
          <a:p>
            <a:pPr>
              <a:lnSpc>
                <a:spcPct val="150000"/>
              </a:lnSpc>
              <a:buFont typeface="Arial" pitchFamily="34" charset="0"/>
              <a:buChar char="•"/>
            </a:pPr>
            <a:r>
              <a:rPr lang="en-US" sz="1400" dirty="0" smtClean="0"/>
              <a:t> Pocket shelves provide an effective face out display of magazines, novels, and picture books.</a:t>
            </a:r>
          </a:p>
          <a:p>
            <a:pPr>
              <a:lnSpc>
                <a:spcPct val="150000"/>
              </a:lnSpc>
              <a:buFont typeface="Arial" pitchFamily="34" charset="0"/>
              <a:buChar char="•"/>
            </a:pPr>
            <a:r>
              <a:rPr lang="en-US" sz="1400" dirty="0" smtClean="0"/>
              <a:t> Available in different sizes as per requirement</a:t>
            </a:r>
          </a:p>
        </p:txBody>
      </p:sp>
      <p:grpSp>
        <p:nvGrpSpPr>
          <p:cNvPr id="21" name="Group 20"/>
          <p:cNvGrpSpPr/>
          <p:nvPr/>
        </p:nvGrpSpPr>
        <p:grpSpPr>
          <a:xfrm>
            <a:off x="2895600" y="4572000"/>
            <a:ext cx="3365077" cy="3581400"/>
            <a:chOff x="3328219" y="5410200"/>
            <a:chExt cx="2856258" cy="3200400"/>
          </a:xfrm>
        </p:grpSpPr>
        <p:pic>
          <p:nvPicPr>
            <p:cNvPr id="2054" name="Picture 6"/>
            <p:cNvPicPr>
              <a:picLocks noChangeAspect="1" noChangeArrowheads="1"/>
            </p:cNvPicPr>
            <p:nvPr/>
          </p:nvPicPr>
          <p:blipFill>
            <a:blip r:embed="rId5" cstate="print"/>
            <a:srcRect/>
            <a:stretch>
              <a:fillRect/>
            </a:stretch>
          </p:blipFill>
          <p:spPr bwMode="auto">
            <a:xfrm flipH="1">
              <a:off x="3429000" y="5410200"/>
              <a:ext cx="2755477" cy="3200400"/>
            </a:xfrm>
            <a:prstGeom prst="rect">
              <a:avLst/>
            </a:prstGeom>
            <a:noFill/>
            <a:ln w="9525">
              <a:noFill/>
              <a:miter lim="800000"/>
              <a:headEnd/>
              <a:tailEnd/>
            </a:ln>
          </p:spPr>
        </p:pic>
        <p:sp>
          <p:nvSpPr>
            <p:cNvPr id="19" name="Rectangle 18"/>
            <p:cNvSpPr/>
            <p:nvPr/>
          </p:nvSpPr>
          <p:spPr>
            <a:xfrm rot="10800000" flipV="1">
              <a:off x="3328219" y="7848600"/>
              <a:ext cx="1091381" cy="37986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LS 2303</a:t>
              </a:r>
              <a:endParaRPr lang="en-US" sz="1400" b="1" dirty="0">
                <a:solidFill>
                  <a:schemeClr val="bg1">
                    <a:lumMod val="50000"/>
                  </a:schemeClr>
                </a:solidFill>
              </a:endParaRPr>
            </a:p>
          </p:txBody>
        </p:sp>
      </p:grpSp>
      <p:grpSp>
        <p:nvGrpSpPr>
          <p:cNvPr id="26" name="Group 11"/>
          <p:cNvGrpSpPr/>
          <p:nvPr/>
        </p:nvGrpSpPr>
        <p:grpSpPr>
          <a:xfrm>
            <a:off x="1181100" y="8115300"/>
            <a:ext cx="4495800" cy="304800"/>
            <a:chOff x="533400" y="7829550"/>
            <a:chExt cx="4495800" cy="304800"/>
          </a:xfrm>
        </p:grpSpPr>
        <p:sp>
          <p:nvSpPr>
            <p:cNvPr id="27" name="Rounded Rectangle 26"/>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8" name="Rounded Rectangle 27"/>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9" name="Rounded Rectangle 28"/>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sp>
        <p:nvSpPr>
          <p:cNvPr id="30" name="Rectangle 29"/>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185218" y="2923047"/>
            <a:ext cx="2676525" cy="2790825"/>
            <a:chOff x="3581400" y="457200"/>
            <a:chExt cx="2676525" cy="2790825"/>
          </a:xfrm>
        </p:grpSpPr>
        <p:pic>
          <p:nvPicPr>
            <p:cNvPr id="25602" name="Picture 2"/>
            <p:cNvPicPr>
              <a:picLocks noChangeAspect="1" noChangeArrowheads="1"/>
            </p:cNvPicPr>
            <p:nvPr/>
          </p:nvPicPr>
          <p:blipFill>
            <a:blip r:embed="rId2" cstate="print"/>
            <a:srcRect/>
            <a:stretch>
              <a:fillRect/>
            </a:stretch>
          </p:blipFill>
          <p:spPr bwMode="auto">
            <a:xfrm>
              <a:off x="3581400" y="457200"/>
              <a:ext cx="2676525" cy="2790825"/>
            </a:xfrm>
            <a:prstGeom prst="rect">
              <a:avLst/>
            </a:prstGeom>
            <a:noFill/>
            <a:ln w="9525">
              <a:noFill/>
              <a:miter lim="800000"/>
              <a:headEnd/>
              <a:tailEnd/>
            </a:ln>
          </p:spPr>
        </p:pic>
        <p:sp>
          <p:nvSpPr>
            <p:cNvPr id="27" name="Rectangle 26"/>
            <p:cNvSpPr/>
            <p:nvPr/>
          </p:nvSpPr>
          <p:spPr>
            <a:xfrm rot="10800000" flipV="1">
              <a:off x="4953000" y="2514600"/>
              <a:ext cx="809625" cy="3809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LS 2306</a:t>
              </a:r>
              <a:endParaRPr lang="en-US" sz="1400" b="1" dirty="0">
                <a:solidFill>
                  <a:schemeClr val="bg1">
                    <a:lumMod val="50000"/>
                  </a:schemeClr>
                </a:solidFill>
              </a:endParaRPr>
            </a:p>
          </p:txBody>
        </p:sp>
      </p:grpSp>
      <p:grpSp>
        <p:nvGrpSpPr>
          <p:cNvPr id="34" name="Group 33"/>
          <p:cNvGrpSpPr/>
          <p:nvPr/>
        </p:nvGrpSpPr>
        <p:grpSpPr>
          <a:xfrm>
            <a:off x="457200" y="5105400"/>
            <a:ext cx="1881188" cy="2766310"/>
            <a:chOff x="457200" y="5792329"/>
            <a:chExt cx="1881188" cy="2766310"/>
          </a:xfrm>
        </p:grpSpPr>
        <p:pic>
          <p:nvPicPr>
            <p:cNvPr id="25603" name="Picture 3"/>
            <p:cNvPicPr>
              <a:picLocks noChangeAspect="1" noChangeArrowheads="1"/>
            </p:cNvPicPr>
            <p:nvPr/>
          </p:nvPicPr>
          <p:blipFill>
            <a:blip r:embed="rId3" cstate="print"/>
            <a:srcRect/>
            <a:stretch>
              <a:fillRect/>
            </a:stretch>
          </p:blipFill>
          <p:spPr bwMode="auto">
            <a:xfrm>
              <a:off x="457200" y="6019800"/>
              <a:ext cx="1881188" cy="2538839"/>
            </a:xfrm>
            <a:prstGeom prst="rect">
              <a:avLst/>
            </a:prstGeom>
            <a:noFill/>
            <a:ln w="9525">
              <a:noFill/>
              <a:miter lim="800000"/>
              <a:headEnd/>
              <a:tailEnd/>
            </a:ln>
          </p:spPr>
        </p:pic>
        <p:sp>
          <p:nvSpPr>
            <p:cNvPr id="32" name="Rectangle 31"/>
            <p:cNvSpPr/>
            <p:nvPr/>
          </p:nvSpPr>
          <p:spPr>
            <a:xfrm rot="10800000" flipV="1">
              <a:off x="661217" y="5792329"/>
              <a:ext cx="1243782" cy="30367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bg1">
                      <a:lumMod val="50000"/>
                    </a:schemeClr>
                  </a:solidFill>
                </a:rPr>
                <a:t>Atlas Stand</a:t>
              </a:r>
              <a:endParaRPr lang="en-US" sz="1600" b="1" dirty="0">
                <a:solidFill>
                  <a:schemeClr val="bg1">
                    <a:lumMod val="50000"/>
                  </a:schemeClr>
                </a:solidFill>
              </a:endParaRPr>
            </a:p>
          </p:txBody>
        </p:sp>
        <p:sp>
          <p:nvSpPr>
            <p:cNvPr id="33" name="Rectangle 32"/>
            <p:cNvSpPr/>
            <p:nvPr/>
          </p:nvSpPr>
          <p:spPr>
            <a:xfrm rot="10800000" flipV="1">
              <a:off x="1066800" y="8001000"/>
              <a:ext cx="1161793" cy="41377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LS 2307</a:t>
              </a:r>
              <a:endParaRPr lang="en-US" sz="1400" b="1" dirty="0">
                <a:solidFill>
                  <a:schemeClr val="bg1">
                    <a:lumMod val="50000"/>
                  </a:schemeClr>
                </a:solidFill>
              </a:endParaRPr>
            </a:p>
          </p:txBody>
        </p:sp>
      </p:grpSp>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rgbClr val="00B050"/>
          </a:solidFill>
        </p:grpSpPr>
        <p:sp>
          <p:nvSpPr>
            <p:cNvPr id="6" name="Rectangle 5"/>
            <p:cNvSpPr/>
            <p:nvPr/>
          </p:nvSpPr>
          <p:spPr>
            <a:xfrm>
              <a:off x="0" y="0"/>
              <a:ext cx="457200" cy="9144000"/>
            </a:xfrm>
            <a:prstGeom prst="rect">
              <a:avLst/>
            </a:prstGeom>
            <a:grpFill/>
            <a:ln>
              <a:solidFill>
                <a:srgbClr val="00B05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654727" y="1673134"/>
              <a:ext cx="1794466" cy="276999"/>
            </a:xfrm>
            <a:prstGeom prst="rect">
              <a:avLst/>
            </a:prstGeom>
            <a:grpFill/>
            <a:ln>
              <a:solidFill>
                <a:srgbClr val="00B050"/>
              </a:solidFill>
            </a:ln>
          </p:spPr>
          <p:txBody>
            <a:bodyPr wrap="none" rtlCol="0">
              <a:spAutoFit/>
            </a:bodyPr>
            <a:lstStyle/>
            <a:p>
              <a:r>
                <a:rPr lang="en-US" sz="1200" b="1" dirty="0" smtClean="0">
                  <a:solidFill>
                    <a:schemeClr val="bg1"/>
                  </a:solidFill>
                </a:rPr>
                <a:t>Library and Lab Furniture</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Library and Lab Furniture              	  33</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4" cstate="print"/>
          <a:srcRect/>
          <a:stretch>
            <a:fillRect/>
          </a:stretch>
        </p:blipFill>
        <p:spPr bwMode="auto">
          <a:xfrm>
            <a:off x="3170546" y="8458200"/>
            <a:ext cx="494015" cy="640080"/>
          </a:xfrm>
          <a:prstGeom prst="rect">
            <a:avLst/>
          </a:prstGeom>
          <a:noFill/>
        </p:spPr>
      </p:pic>
      <p:pic>
        <p:nvPicPr>
          <p:cNvPr id="2055" name="Picture 7"/>
          <p:cNvPicPr>
            <a:picLocks noChangeAspect="1" noChangeArrowheads="1"/>
          </p:cNvPicPr>
          <p:nvPr/>
        </p:nvPicPr>
        <p:blipFill>
          <a:blip r:embed="rId5" cstate="print"/>
          <a:srcRect/>
          <a:stretch>
            <a:fillRect/>
          </a:stretch>
        </p:blipFill>
        <p:spPr bwMode="auto">
          <a:xfrm flipH="1">
            <a:off x="4760482" y="5380497"/>
            <a:ext cx="1640318" cy="2619375"/>
          </a:xfrm>
          <a:prstGeom prst="rect">
            <a:avLst/>
          </a:prstGeom>
          <a:noFill/>
          <a:ln w="9525">
            <a:noFill/>
            <a:miter lim="800000"/>
            <a:headEnd/>
            <a:tailEnd/>
          </a:ln>
        </p:spPr>
      </p:pic>
      <p:sp>
        <p:nvSpPr>
          <p:cNvPr id="19" name="TextBox 18"/>
          <p:cNvSpPr txBox="1"/>
          <p:nvPr/>
        </p:nvSpPr>
        <p:spPr>
          <a:xfrm>
            <a:off x="3759716" y="0"/>
            <a:ext cx="3098284" cy="400110"/>
          </a:xfrm>
          <a:prstGeom prst="rect">
            <a:avLst/>
          </a:prstGeom>
          <a:noFill/>
        </p:spPr>
        <p:txBody>
          <a:bodyPr wrap="none" rtlCol="0">
            <a:spAutoFit/>
          </a:bodyPr>
          <a:lstStyle/>
          <a:p>
            <a:r>
              <a:rPr lang="en-US" sz="2000" b="1" dirty="0" smtClean="0"/>
              <a:t>2300 SERIES DISPLAY UNITS</a:t>
            </a:r>
            <a:endParaRPr lang="en-US" sz="2000" b="1" dirty="0"/>
          </a:p>
        </p:txBody>
      </p:sp>
      <p:grpSp>
        <p:nvGrpSpPr>
          <p:cNvPr id="23" name="Group 22"/>
          <p:cNvGrpSpPr/>
          <p:nvPr/>
        </p:nvGrpSpPr>
        <p:grpSpPr>
          <a:xfrm>
            <a:off x="638175" y="609600"/>
            <a:ext cx="1876425" cy="2533650"/>
            <a:chOff x="762000" y="990600"/>
            <a:chExt cx="1876425" cy="2533650"/>
          </a:xfrm>
        </p:grpSpPr>
        <p:sp>
          <p:nvSpPr>
            <p:cNvPr id="20" name="Rectangle 19"/>
            <p:cNvSpPr/>
            <p:nvPr/>
          </p:nvSpPr>
          <p:spPr>
            <a:xfrm rot="10800000" flipV="1">
              <a:off x="870768" y="990600"/>
              <a:ext cx="1700982" cy="30367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bg1">
                      <a:lumMod val="50000"/>
                    </a:schemeClr>
                  </a:solidFill>
                </a:rPr>
                <a:t>CD Display Unit</a:t>
              </a:r>
              <a:endParaRPr lang="en-US" sz="1600" b="1" dirty="0">
                <a:solidFill>
                  <a:schemeClr val="bg1">
                    <a:lumMod val="50000"/>
                  </a:schemeClr>
                </a:solidFill>
              </a:endParaRPr>
            </a:p>
          </p:txBody>
        </p:sp>
        <p:pic>
          <p:nvPicPr>
            <p:cNvPr id="25601" name="Picture 1"/>
            <p:cNvPicPr>
              <a:picLocks noChangeAspect="1" noChangeArrowheads="1"/>
            </p:cNvPicPr>
            <p:nvPr/>
          </p:nvPicPr>
          <p:blipFill>
            <a:blip r:embed="rId6" cstate="print"/>
            <a:srcRect/>
            <a:stretch>
              <a:fillRect/>
            </a:stretch>
          </p:blipFill>
          <p:spPr bwMode="auto">
            <a:xfrm>
              <a:off x="762000" y="1295400"/>
              <a:ext cx="1876425" cy="2228850"/>
            </a:xfrm>
            <a:prstGeom prst="rect">
              <a:avLst/>
            </a:prstGeom>
            <a:noFill/>
            <a:ln w="9525">
              <a:noFill/>
              <a:miter lim="800000"/>
              <a:headEnd/>
              <a:tailEnd/>
            </a:ln>
          </p:spPr>
        </p:pic>
        <p:sp>
          <p:nvSpPr>
            <p:cNvPr id="22" name="Rectangle 21"/>
            <p:cNvSpPr/>
            <p:nvPr/>
          </p:nvSpPr>
          <p:spPr>
            <a:xfrm rot="10800000" flipV="1">
              <a:off x="1371600" y="3091428"/>
              <a:ext cx="1161793" cy="41377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LS 2304</a:t>
              </a:r>
              <a:endParaRPr lang="en-US" sz="1400" b="1" dirty="0">
                <a:solidFill>
                  <a:schemeClr val="bg1">
                    <a:lumMod val="50000"/>
                  </a:schemeClr>
                </a:solidFill>
              </a:endParaRPr>
            </a:p>
          </p:txBody>
        </p:sp>
      </p:grpSp>
      <p:grpSp>
        <p:nvGrpSpPr>
          <p:cNvPr id="26" name="Group 25"/>
          <p:cNvGrpSpPr/>
          <p:nvPr/>
        </p:nvGrpSpPr>
        <p:grpSpPr>
          <a:xfrm>
            <a:off x="4724400" y="685800"/>
            <a:ext cx="1704975" cy="2590800"/>
            <a:chOff x="4543425" y="3125329"/>
            <a:chExt cx="1704975" cy="2590800"/>
          </a:xfrm>
        </p:grpSpPr>
        <p:pic>
          <p:nvPicPr>
            <p:cNvPr id="2051" name="Picture 3"/>
            <p:cNvPicPr>
              <a:picLocks noChangeAspect="1" noChangeArrowheads="1"/>
            </p:cNvPicPr>
            <p:nvPr/>
          </p:nvPicPr>
          <p:blipFill>
            <a:blip r:embed="rId7" cstate="print"/>
            <a:srcRect/>
            <a:stretch>
              <a:fillRect/>
            </a:stretch>
          </p:blipFill>
          <p:spPr bwMode="auto">
            <a:xfrm>
              <a:off x="4543425" y="3421681"/>
              <a:ext cx="1628775" cy="2294448"/>
            </a:xfrm>
            <a:prstGeom prst="rect">
              <a:avLst/>
            </a:prstGeom>
            <a:noFill/>
            <a:ln w="9525">
              <a:noFill/>
              <a:miter lim="800000"/>
              <a:headEnd/>
              <a:tailEnd/>
            </a:ln>
          </p:spPr>
        </p:pic>
        <p:sp>
          <p:nvSpPr>
            <p:cNvPr id="24" name="Rectangle 23"/>
            <p:cNvSpPr/>
            <p:nvPr/>
          </p:nvSpPr>
          <p:spPr>
            <a:xfrm rot="10800000" flipV="1">
              <a:off x="4547418" y="3125329"/>
              <a:ext cx="1700982" cy="30367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Revolving Dictionary Stand</a:t>
              </a:r>
              <a:endParaRPr lang="en-US" sz="1600" b="1" dirty="0">
                <a:solidFill>
                  <a:schemeClr val="bg1">
                    <a:lumMod val="50000"/>
                  </a:schemeClr>
                </a:solidFill>
              </a:endParaRPr>
            </a:p>
          </p:txBody>
        </p:sp>
      </p:grpSp>
      <p:sp>
        <p:nvSpPr>
          <p:cNvPr id="29" name="Rectangle 28"/>
          <p:cNvSpPr/>
          <p:nvPr/>
        </p:nvSpPr>
        <p:spPr>
          <a:xfrm rot="10800000" flipV="1">
            <a:off x="5315207" y="2819401"/>
            <a:ext cx="1161793" cy="41377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LS 2305</a:t>
            </a:r>
            <a:endParaRPr lang="en-US" sz="1400" b="1" dirty="0">
              <a:solidFill>
                <a:schemeClr val="bg1">
                  <a:lumMod val="50000"/>
                </a:schemeClr>
              </a:solidFill>
            </a:endParaRPr>
          </a:p>
        </p:txBody>
      </p:sp>
      <p:sp>
        <p:nvSpPr>
          <p:cNvPr id="30" name="Rectangle 29"/>
          <p:cNvSpPr/>
          <p:nvPr/>
        </p:nvSpPr>
        <p:spPr>
          <a:xfrm rot="10800000" flipV="1">
            <a:off x="2794818" y="2819400"/>
            <a:ext cx="2158182" cy="37987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bg1">
                    <a:lumMod val="50000"/>
                  </a:schemeClr>
                </a:solidFill>
              </a:rPr>
              <a:t>Stacked Display Unit</a:t>
            </a:r>
            <a:endParaRPr lang="en-US" sz="1600" b="1" dirty="0">
              <a:solidFill>
                <a:schemeClr val="bg1">
                  <a:lumMod val="50000"/>
                </a:schemeClr>
              </a:solidFill>
            </a:endParaRPr>
          </a:p>
        </p:txBody>
      </p:sp>
      <p:sp>
        <p:nvSpPr>
          <p:cNvPr id="35" name="Rectangle 34"/>
          <p:cNvSpPr/>
          <p:nvPr/>
        </p:nvSpPr>
        <p:spPr>
          <a:xfrm rot="10800000" flipV="1">
            <a:off x="4953000" y="5105400"/>
            <a:ext cx="2158182" cy="37987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bg1">
                    <a:lumMod val="50000"/>
                  </a:schemeClr>
                </a:solidFill>
              </a:rPr>
              <a:t>Dictionary </a:t>
            </a:r>
            <a:r>
              <a:rPr lang="en-US" sz="1600" b="1" dirty="0" err="1" smtClean="0">
                <a:solidFill>
                  <a:schemeClr val="bg1">
                    <a:lumMod val="50000"/>
                  </a:schemeClr>
                </a:solidFill>
              </a:rPr>
              <a:t>Standc</a:t>
            </a:r>
            <a:endParaRPr lang="en-US" sz="1600" b="1" dirty="0">
              <a:solidFill>
                <a:schemeClr val="bg1">
                  <a:lumMod val="50000"/>
                </a:schemeClr>
              </a:solidFill>
            </a:endParaRPr>
          </a:p>
        </p:txBody>
      </p:sp>
      <p:sp>
        <p:nvSpPr>
          <p:cNvPr id="36" name="Rectangle 35"/>
          <p:cNvSpPr/>
          <p:nvPr/>
        </p:nvSpPr>
        <p:spPr>
          <a:xfrm rot="10800000" flipV="1">
            <a:off x="5105400" y="7543800"/>
            <a:ext cx="809625" cy="3809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LS 2308</a:t>
            </a:r>
            <a:endParaRPr lang="en-US" sz="1400" b="1" dirty="0">
              <a:solidFill>
                <a:schemeClr val="bg1">
                  <a:lumMod val="50000"/>
                </a:schemeClr>
              </a:solidFill>
            </a:endParaRPr>
          </a:p>
        </p:txBody>
      </p:sp>
      <p:grpSp>
        <p:nvGrpSpPr>
          <p:cNvPr id="37" name="Group 11"/>
          <p:cNvGrpSpPr/>
          <p:nvPr/>
        </p:nvGrpSpPr>
        <p:grpSpPr>
          <a:xfrm>
            <a:off x="1524000" y="8115300"/>
            <a:ext cx="4495800" cy="304800"/>
            <a:chOff x="533400" y="7829550"/>
            <a:chExt cx="4495800" cy="304800"/>
          </a:xfrm>
        </p:grpSpPr>
        <p:sp>
          <p:nvSpPr>
            <p:cNvPr id="38" name="Rounded Rectangle 37"/>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39" name="Rounded Rectangle 38"/>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 </a:t>
              </a:r>
              <a:r>
                <a:rPr lang="en-US" sz="1400" b="1" dirty="0" smtClean="0"/>
                <a:t>yr guarantee</a:t>
              </a:r>
              <a:endParaRPr lang="en-US" sz="1400" b="1" dirty="0"/>
            </a:p>
          </p:txBody>
        </p:sp>
        <p:sp>
          <p:nvSpPr>
            <p:cNvPr id="40" name="Rounded Rectangle 39"/>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sp>
        <p:nvSpPr>
          <p:cNvPr id="41" name="Rectangle 40"/>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4056484" y="533400"/>
            <a:ext cx="2496716" cy="2834660"/>
            <a:chOff x="4056484" y="381001"/>
            <a:chExt cx="2496716" cy="2834660"/>
          </a:xfrm>
        </p:grpSpPr>
        <p:pic>
          <p:nvPicPr>
            <p:cNvPr id="1026" name="Picture 2"/>
            <p:cNvPicPr>
              <a:picLocks noChangeAspect="1" noChangeArrowheads="1"/>
            </p:cNvPicPr>
            <p:nvPr/>
          </p:nvPicPr>
          <p:blipFill>
            <a:blip r:embed="rId2" cstate="print"/>
            <a:srcRect/>
            <a:stretch>
              <a:fillRect/>
            </a:stretch>
          </p:blipFill>
          <p:spPr bwMode="auto">
            <a:xfrm>
              <a:off x="4056484" y="609600"/>
              <a:ext cx="2496716" cy="2606061"/>
            </a:xfrm>
            <a:prstGeom prst="rect">
              <a:avLst/>
            </a:prstGeom>
            <a:noFill/>
            <a:ln w="9525">
              <a:noFill/>
              <a:miter lim="800000"/>
              <a:headEnd/>
              <a:tailEnd/>
            </a:ln>
          </p:spPr>
        </p:pic>
        <p:sp>
          <p:nvSpPr>
            <p:cNvPr id="18" name="Rectangle 17"/>
            <p:cNvSpPr/>
            <p:nvPr/>
          </p:nvSpPr>
          <p:spPr>
            <a:xfrm rot="10800000" flipV="1">
              <a:off x="4114800" y="381001"/>
              <a:ext cx="22098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Magazine and Newspaper Shelving</a:t>
              </a:r>
              <a:endParaRPr lang="en-US" sz="1600" b="1" dirty="0">
                <a:solidFill>
                  <a:schemeClr val="bg1">
                    <a:lumMod val="50000"/>
                  </a:schemeClr>
                </a:solidFill>
              </a:endParaRPr>
            </a:p>
          </p:txBody>
        </p:sp>
      </p:grpSp>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411" y="0"/>
            <a:ext cx="457200" cy="9144000"/>
            <a:chOff x="0" y="0"/>
            <a:chExt cx="457200" cy="9144000"/>
          </a:xfrm>
          <a:solidFill>
            <a:srgbClr val="00B050"/>
          </a:solidFill>
        </p:grpSpPr>
        <p:sp>
          <p:nvSpPr>
            <p:cNvPr id="6" name="Rectangle 5"/>
            <p:cNvSpPr/>
            <p:nvPr/>
          </p:nvSpPr>
          <p:spPr>
            <a:xfrm>
              <a:off x="0" y="0"/>
              <a:ext cx="457200" cy="9144000"/>
            </a:xfrm>
            <a:prstGeom prst="rect">
              <a:avLst/>
            </a:prstGeom>
            <a:grpFill/>
            <a:ln>
              <a:solidFill>
                <a:srgbClr val="00B05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654726" y="1631267"/>
              <a:ext cx="1794466" cy="276999"/>
            </a:xfrm>
            <a:prstGeom prst="rect">
              <a:avLst/>
            </a:prstGeom>
            <a:grpFill/>
            <a:ln>
              <a:solidFill>
                <a:srgbClr val="00B050"/>
              </a:solidFill>
            </a:ln>
          </p:spPr>
          <p:txBody>
            <a:bodyPr wrap="none" rtlCol="0">
              <a:spAutoFit/>
            </a:bodyPr>
            <a:lstStyle/>
            <a:p>
              <a:r>
                <a:rPr lang="en-US" sz="1200" b="1" dirty="0" smtClean="0">
                  <a:solidFill>
                    <a:schemeClr val="bg1"/>
                  </a:solidFill>
                </a:rPr>
                <a:t>Library and Lab Furniture</a:t>
              </a:r>
              <a:endParaRPr lang="en-US" sz="1200" b="1" dirty="0">
                <a:solidFill>
                  <a:schemeClr val="bg1"/>
                </a:solidFill>
              </a:endParaRPr>
            </a:p>
          </p:txBody>
        </p:sp>
      </p:grpSp>
      <p:sp>
        <p:nvSpPr>
          <p:cNvPr id="8" name="Rectangle 7"/>
          <p:cNvSpPr/>
          <p:nvPr/>
        </p:nvSpPr>
        <p:spPr>
          <a:xfrm>
            <a:off x="4190611" y="8698230"/>
            <a:ext cx="2209800" cy="274320"/>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34                Library and Lab Furniture</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3" cstate="print"/>
          <a:srcRect/>
          <a:stretch>
            <a:fillRect/>
          </a:stretch>
        </p:blipFill>
        <p:spPr bwMode="auto">
          <a:xfrm>
            <a:off x="3170546" y="8458200"/>
            <a:ext cx="494015" cy="640080"/>
          </a:xfrm>
          <a:prstGeom prst="rect">
            <a:avLst/>
          </a:prstGeom>
          <a:noFill/>
        </p:spPr>
      </p:pic>
      <p:sp>
        <p:nvSpPr>
          <p:cNvPr id="16" name="TextBox 15"/>
          <p:cNvSpPr txBox="1"/>
          <p:nvPr/>
        </p:nvSpPr>
        <p:spPr>
          <a:xfrm>
            <a:off x="7319" y="0"/>
            <a:ext cx="3098284" cy="400110"/>
          </a:xfrm>
          <a:prstGeom prst="rect">
            <a:avLst/>
          </a:prstGeom>
          <a:noFill/>
        </p:spPr>
        <p:txBody>
          <a:bodyPr wrap="none" rtlCol="0">
            <a:spAutoFit/>
          </a:bodyPr>
          <a:lstStyle/>
          <a:p>
            <a:r>
              <a:rPr lang="en-US" sz="2000" b="1" dirty="0" smtClean="0"/>
              <a:t>2300 SERIES DISPLAY UNITS</a:t>
            </a:r>
            <a:endParaRPr lang="en-US" sz="2000" b="1" dirty="0"/>
          </a:p>
        </p:txBody>
      </p:sp>
      <p:grpSp>
        <p:nvGrpSpPr>
          <p:cNvPr id="31" name="Group 30"/>
          <p:cNvGrpSpPr/>
          <p:nvPr/>
        </p:nvGrpSpPr>
        <p:grpSpPr>
          <a:xfrm>
            <a:off x="0" y="533400"/>
            <a:ext cx="2286000" cy="3200400"/>
            <a:chOff x="228600" y="838200"/>
            <a:chExt cx="2209800" cy="3778057"/>
          </a:xfrm>
        </p:grpSpPr>
        <p:grpSp>
          <p:nvGrpSpPr>
            <p:cNvPr id="22" name="Group 21"/>
            <p:cNvGrpSpPr/>
            <p:nvPr/>
          </p:nvGrpSpPr>
          <p:grpSpPr>
            <a:xfrm>
              <a:off x="304800" y="838200"/>
              <a:ext cx="1905000" cy="3778057"/>
              <a:chOff x="304800" y="826714"/>
              <a:chExt cx="1905000" cy="3778057"/>
            </a:xfrm>
          </p:grpSpPr>
          <p:pic>
            <p:nvPicPr>
              <p:cNvPr id="1027" name="Picture 3"/>
              <p:cNvPicPr>
                <a:picLocks noChangeAspect="1" noChangeArrowheads="1"/>
              </p:cNvPicPr>
              <p:nvPr/>
            </p:nvPicPr>
            <p:blipFill>
              <a:blip r:embed="rId4" cstate="print"/>
              <a:srcRect/>
              <a:stretch>
                <a:fillRect/>
              </a:stretch>
            </p:blipFill>
            <p:spPr bwMode="auto">
              <a:xfrm>
                <a:off x="304800" y="826714"/>
                <a:ext cx="1905000" cy="3567206"/>
              </a:xfrm>
              <a:prstGeom prst="rect">
                <a:avLst/>
              </a:prstGeom>
              <a:noFill/>
              <a:ln w="9525">
                <a:noFill/>
                <a:miter lim="800000"/>
                <a:headEnd/>
                <a:tailEnd/>
              </a:ln>
            </p:spPr>
          </p:pic>
          <p:sp>
            <p:nvSpPr>
              <p:cNvPr id="21" name="Rectangle 20"/>
              <p:cNvSpPr/>
              <p:nvPr/>
            </p:nvSpPr>
            <p:spPr>
              <a:xfrm rot="10800000" flipV="1">
                <a:off x="990600" y="4191000"/>
                <a:ext cx="1161793" cy="41377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LS 3309</a:t>
                </a:r>
                <a:endParaRPr lang="en-US" sz="1400" b="1" dirty="0">
                  <a:solidFill>
                    <a:schemeClr val="bg1">
                      <a:lumMod val="50000"/>
                    </a:schemeClr>
                  </a:solidFill>
                </a:endParaRPr>
              </a:p>
            </p:txBody>
          </p:sp>
        </p:grpSp>
        <p:sp>
          <p:nvSpPr>
            <p:cNvPr id="20" name="Rectangle 19"/>
            <p:cNvSpPr/>
            <p:nvPr/>
          </p:nvSpPr>
          <p:spPr>
            <a:xfrm rot="10800000" flipV="1">
              <a:off x="228600" y="838200"/>
              <a:ext cx="22098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Periodical Shelving</a:t>
              </a:r>
              <a:endParaRPr lang="en-US" sz="1600" b="1" dirty="0">
                <a:solidFill>
                  <a:schemeClr val="bg1">
                    <a:lumMod val="50000"/>
                  </a:schemeClr>
                </a:solidFill>
              </a:endParaRPr>
            </a:p>
          </p:txBody>
        </p:sp>
      </p:grpSp>
      <p:sp>
        <p:nvSpPr>
          <p:cNvPr id="23" name="Rectangle 22"/>
          <p:cNvSpPr/>
          <p:nvPr/>
        </p:nvSpPr>
        <p:spPr>
          <a:xfrm rot="10800000" flipV="1">
            <a:off x="4572000" y="3124200"/>
            <a:ext cx="838200" cy="3048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LS 3310</a:t>
            </a:r>
            <a:endParaRPr lang="en-US" sz="1400" b="1" dirty="0">
              <a:solidFill>
                <a:schemeClr val="bg1">
                  <a:lumMod val="50000"/>
                </a:schemeClr>
              </a:solidFill>
            </a:endParaRPr>
          </a:p>
        </p:txBody>
      </p:sp>
      <p:grpSp>
        <p:nvGrpSpPr>
          <p:cNvPr id="39" name="Group 38"/>
          <p:cNvGrpSpPr/>
          <p:nvPr/>
        </p:nvGrpSpPr>
        <p:grpSpPr>
          <a:xfrm>
            <a:off x="2133600" y="2895600"/>
            <a:ext cx="2209800" cy="2934037"/>
            <a:chOff x="2286000" y="3352800"/>
            <a:chExt cx="2209800" cy="2934037"/>
          </a:xfrm>
        </p:grpSpPr>
        <p:pic>
          <p:nvPicPr>
            <p:cNvPr id="17" name="Picture 8"/>
            <p:cNvPicPr>
              <a:picLocks noChangeAspect="1" noChangeArrowheads="1"/>
            </p:cNvPicPr>
            <p:nvPr/>
          </p:nvPicPr>
          <p:blipFill>
            <a:blip r:embed="rId5" cstate="print"/>
            <a:srcRect/>
            <a:stretch>
              <a:fillRect/>
            </a:stretch>
          </p:blipFill>
          <p:spPr bwMode="auto">
            <a:xfrm>
              <a:off x="2438400" y="3352800"/>
              <a:ext cx="1447800" cy="2934037"/>
            </a:xfrm>
            <a:prstGeom prst="rect">
              <a:avLst/>
            </a:prstGeom>
            <a:noFill/>
            <a:ln w="9525">
              <a:noFill/>
              <a:miter lim="800000"/>
              <a:headEnd/>
              <a:tailEnd/>
            </a:ln>
          </p:spPr>
        </p:pic>
        <p:sp>
          <p:nvSpPr>
            <p:cNvPr id="32" name="Rectangle 31"/>
            <p:cNvSpPr/>
            <p:nvPr/>
          </p:nvSpPr>
          <p:spPr>
            <a:xfrm rot="10800000" flipV="1">
              <a:off x="2667001" y="5715000"/>
              <a:ext cx="838200" cy="3048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LS 3311</a:t>
              </a:r>
              <a:endParaRPr lang="en-US" sz="1400" b="1" dirty="0">
                <a:solidFill>
                  <a:schemeClr val="bg1">
                    <a:lumMod val="50000"/>
                  </a:schemeClr>
                </a:solidFill>
              </a:endParaRPr>
            </a:p>
          </p:txBody>
        </p:sp>
        <p:sp>
          <p:nvSpPr>
            <p:cNvPr id="33" name="Rectangle 32"/>
            <p:cNvSpPr/>
            <p:nvPr/>
          </p:nvSpPr>
          <p:spPr>
            <a:xfrm rot="10800000" flipV="1">
              <a:off x="2286000" y="3352800"/>
              <a:ext cx="22098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Newspaper Rack</a:t>
              </a:r>
              <a:endParaRPr lang="en-US" sz="1600" b="1" dirty="0">
                <a:solidFill>
                  <a:schemeClr val="bg1">
                    <a:lumMod val="50000"/>
                  </a:schemeClr>
                </a:solidFill>
              </a:endParaRPr>
            </a:p>
          </p:txBody>
        </p:sp>
      </p:grpSp>
      <p:grpSp>
        <p:nvGrpSpPr>
          <p:cNvPr id="42" name="Group 41"/>
          <p:cNvGrpSpPr/>
          <p:nvPr/>
        </p:nvGrpSpPr>
        <p:grpSpPr>
          <a:xfrm>
            <a:off x="114299" y="4953000"/>
            <a:ext cx="2209800" cy="3200400"/>
            <a:chOff x="114299" y="5334000"/>
            <a:chExt cx="2209800" cy="3200400"/>
          </a:xfrm>
        </p:grpSpPr>
        <p:pic>
          <p:nvPicPr>
            <p:cNvPr id="1028" name="Picture 4"/>
            <p:cNvPicPr>
              <a:picLocks noChangeAspect="1" noChangeArrowheads="1"/>
            </p:cNvPicPr>
            <p:nvPr/>
          </p:nvPicPr>
          <p:blipFill>
            <a:blip r:embed="rId6" cstate="print"/>
            <a:srcRect/>
            <a:stretch>
              <a:fillRect/>
            </a:stretch>
          </p:blipFill>
          <p:spPr bwMode="auto">
            <a:xfrm>
              <a:off x="152400" y="5543550"/>
              <a:ext cx="1990725" cy="2822466"/>
            </a:xfrm>
            <a:prstGeom prst="rect">
              <a:avLst/>
            </a:prstGeom>
            <a:noFill/>
            <a:ln w="9525">
              <a:noFill/>
              <a:miter lim="800000"/>
              <a:headEnd/>
              <a:tailEnd/>
            </a:ln>
          </p:spPr>
        </p:pic>
        <p:sp>
          <p:nvSpPr>
            <p:cNvPr id="34" name="Rectangle 33"/>
            <p:cNvSpPr/>
            <p:nvPr/>
          </p:nvSpPr>
          <p:spPr>
            <a:xfrm rot="10800000" flipV="1">
              <a:off x="114299" y="5334000"/>
              <a:ext cx="22098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chemeClr val="bg1">
                      <a:lumMod val="50000"/>
                    </a:schemeClr>
                  </a:solidFill>
                </a:rPr>
                <a:t>Slatwall</a:t>
              </a:r>
              <a:r>
                <a:rPr lang="en-US" sz="1600" b="1" dirty="0" smtClean="0">
                  <a:solidFill>
                    <a:schemeClr val="bg1">
                      <a:lumMod val="50000"/>
                    </a:schemeClr>
                  </a:solidFill>
                </a:rPr>
                <a:t> Panels</a:t>
              </a:r>
              <a:endParaRPr lang="en-US" sz="1600" b="1" dirty="0">
                <a:solidFill>
                  <a:schemeClr val="bg1">
                    <a:lumMod val="50000"/>
                  </a:schemeClr>
                </a:solidFill>
              </a:endParaRPr>
            </a:p>
          </p:txBody>
        </p:sp>
        <p:sp>
          <p:nvSpPr>
            <p:cNvPr id="35" name="Rectangle 34"/>
            <p:cNvSpPr/>
            <p:nvPr/>
          </p:nvSpPr>
          <p:spPr>
            <a:xfrm rot="10800000" flipV="1">
              <a:off x="838200" y="8229600"/>
              <a:ext cx="838200" cy="3048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LS 3312</a:t>
              </a:r>
              <a:endParaRPr lang="en-US" sz="1400" b="1" dirty="0">
                <a:solidFill>
                  <a:schemeClr val="bg1">
                    <a:lumMod val="50000"/>
                  </a:schemeClr>
                </a:solidFill>
              </a:endParaRPr>
            </a:p>
          </p:txBody>
        </p:sp>
      </p:grpSp>
      <p:grpSp>
        <p:nvGrpSpPr>
          <p:cNvPr id="41" name="Group 40"/>
          <p:cNvGrpSpPr/>
          <p:nvPr/>
        </p:nvGrpSpPr>
        <p:grpSpPr>
          <a:xfrm>
            <a:off x="4343401" y="4800600"/>
            <a:ext cx="1981199" cy="2895600"/>
            <a:chOff x="4343401" y="4800600"/>
            <a:chExt cx="1981199" cy="2895600"/>
          </a:xfrm>
        </p:grpSpPr>
        <p:grpSp>
          <p:nvGrpSpPr>
            <p:cNvPr id="40" name="Group 39"/>
            <p:cNvGrpSpPr/>
            <p:nvPr/>
          </p:nvGrpSpPr>
          <p:grpSpPr>
            <a:xfrm>
              <a:off x="4343401" y="4800600"/>
              <a:ext cx="1981199" cy="2895600"/>
              <a:chOff x="4191001" y="5410200"/>
              <a:chExt cx="1981199" cy="2895600"/>
            </a:xfrm>
          </p:grpSpPr>
          <p:pic>
            <p:nvPicPr>
              <p:cNvPr id="36" name="Picture 5"/>
              <p:cNvPicPr>
                <a:picLocks noChangeAspect="1" noChangeArrowheads="1"/>
              </p:cNvPicPr>
              <p:nvPr/>
            </p:nvPicPr>
            <p:blipFill>
              <a:blip r:embed="rId7" cstate="print"/>
              <a:srcRect/>
              <a:stretch>
                <a:fillRect/>
              </a:stretch>
            </p:blipFill>
            <p:spPr bwMode="auto">
              <a:xfrm>
                <a:off x="4267200" y="5664777"/>
                <a:ext cx="1905000" cy="2641023"/>
              </a:xfrm>
              <a:prstGeom prst="rect">
                <a:avLst/>
              </a:prstGeom>
              <a:noFill/>
              <a:ln w="9525">
                <a:noFill/>
                <a:miter lim="800000"/>
                <a:headEnd/>
                <a:tailEnd/>
              </a:ln>
            </p:spPr>
          </p:pic>
          <p:sp>
            <p:nvSpPr>
              <p:cNvPr id="37" name="Rectangle 36"/>
              <p:cNvSpPr/>
              <p:nvPr/>
            </p:nvSpPr>
            <p:spPr>
              <a:xfrm rot="10800000" flipV="1">
                <a:off x="4191001" y="5410200"/>
                <a:ext cx="16001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End of Range Book Truck</a:t>
                </a:r>
                <a:endParaRPr lang="en-US" sz="1600" b="1" dirty="0">
                  <a:solidFill>
                    <a:schemeClr val="bg1">
                      <a:lumMod val="50000"/>
                    </a:schemeClr>
                  </a:solidFill>
                </a:endParaRPr>
              </a:p>
            </p:txBody>
          </p:sp>
        </p:grpSp>
        <p:sp>
          <p:nvSpPr>
            <p:cNvPr id="38" name="Rectangle 37"/>
            <p:cNvSpPr/>
            <p:nvPr/>
          </p:nvSpPr>
          <p:spPr>
            <a:xfrm rot="10800000" flipV="1">
              <a:off x="4419600" y="7391400"/>
              <a:ext cx="838200" cy="3048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LS 3313</a:t>
              </a:r>
              <a:endParaRPr lang="en-US" sz="1400" b="1" dirty="0">
                <a:solidFill>
                  <a:schemeClr val="bg1">
                    <a:lumMod val="50000"/>
                  </a:schemeClr>
                </a:solidFill>
              </a:endParaRPr>
            </a:p>
          </p:txBody>
        </p:sp>
      </p:grpSp>
      <p:grpSp>
        <p:nvGrpSpPr>
          <p:cNvPr id="43" name="Group 11"/>
          <p:cNvGrpSpPr/>
          <p:nvPr/>
        </p:nvGrpSpPr>
        <p:grpSpPr>
          <a:xfrm>
            <a:off x="1162050" y="8115300"/>
            <a:ext cx="4495800" cy="304800"/>
            <a:chOff x="533400" y="7829550"/>
            <a:chExt cx="4495800" cy="304800"/>
          </a:xfrm>
        </p:grpSpPr>
        <p:sp>
          <p:nvSpPr>
            <p:cNvPr id="44" name="Rounded Rectangle 43"/>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45" name="Rounded Rectangle 44"/>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46" name="Rounded Rectangle 45"/>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sp>
        <p:nvSpPr>
          <p:cNvPr id="47" name="Rectangle 46"/>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381000" y="5257800"/>
            <a:ext cx="3352799" cy="2819400"/>
            <a:chOff x="381000" y="5334000"/>
            <a:chExt cx="3352799" cy="2819400"/>
          </a:xfrm>
        </p:grpSpPr>
        <p:pic>
          <p:nvPicPr>
            <p:cNvPr id="23556" name="Picture 4"/>
            <p:cNvPicPr>
              <a:picLocks noChangeAspect="1" noChangeArrowheads="1"/>
            </p:cNvPicPr>
            <p:nvPr/>
          </p:nvPicPr>
          <p:blipFill>
            <a:blip r:embed="rId2" cstate="print"/>
            <a:srcRect/>
            <a:stretch>
              <a:fillRect/>
            </a:stretch>
          </p:blipFill>
          <p:spPr bwMode="auto">
            <a:xfrm>
              <a:off x="457200" y="5381625"/>
              <a:ext cx="2676525" cy="2771775"/>
            </a:xfrm>
            <a:prstGeom prst="rect">
              <a:avLst/>
            </a:prstGeom>
            <a:noFill/>
            <a:ln w="9525">
              <a:noFill/>
              <a:miter lim="800000"/>
              <a:headEnd/>
              <a:tailEnd/>
            </a:ln>
          </p:spPr>
        </p:pic>
        <p:sp>
          <p:nvSpPr>
            <p:cNvPr id="28" name="Rectangle 27"/>
            <p:cNvSpPr/>
            <p:nvPr/>
          </p:nvSpPr>
          <p:spPr>
            <a:xfrm rot="10800000" flipV="1">
              <a:off x="381000" y="5334000"/>
              <a:ext cx="1524000" cy="3048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dirty="0" smtClean="0">
                  <a:solidFill>
                    <a:schemeClr val="bg1">
                      <a:lumMod val="50000"/>
                    </a:schemeClr>
                  </a:solidFill>
                </a:rPr>
                <a:t>Online Monitor Units</a:t>
              </a:r>
              <a:endParaRPr lang="en-US" sz="1600" b="1" dirty="0">
                <a:solidFill>
                  <a:schemeClr val="bg1">
                    <a:lumMod val="50000"/>
                  </a:schemeClr>
                </a:solidFill>
              </a:endParaRPr>
            </a:p>
          </p:txBody>
        </p:sp>
        <p:sp>
          <p:nvSpPr>
            <p:cNvPr id="31" name="Rectangle 30"/>
            <p:cNvSpPr/>
            <p:nvPr/>
          </p:nvSpPr>
          <p:spPr>
            <a:xfrm rot="10800000" flipV="1">
              <a:off x="762000" y="7391400"/>
              <a:ext cx="838200" cy="3048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LU 2303</a:t>
              </a:r>
              <a:endParaRPr lang="en-US" sz="1400" b="1" dirty="0">
                <a:solidFill>
                  <a:schemeClr val="bg1">
                    <a:lumMod val="50000"/>
                  </a:schemeClr>
                </a:solidFill>
              </a:endParaRPr>
            </a:p>
          </p:txBody>
        </p:sp>
        <p:sp>
          <p:nvSpPr>
            <p:cNvPr id="32" name="Rectangle 31"/>
            <p:cNvSpPr/>
            <p:nvPr/>
          </p:nvSpPr>
          <p:spPr>
            <a:xfrm rot="10800000" flipV="1">
              <a:off x="2743200" y="7772399"/>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LU 2305</a:t>
              </a:r>
              <a:endParaRPr lang="en-US" sz="1400" b="1" dirty="0">
                <a:solidFill>
                  <a:schemeClr val="bg1">
                    <a:lumMod val="50000"/>
                  </a:schemeClr>
                </a:solidFill>
              </a:endParaRPr>
            </a:p>
          </p:txBody>
        </p:sp>
        <p:sp>
          <p:nvSpPr>
            <p:cNvPr id="33" name="Rectangle 32"/>
            <p:cNvSpPr/>
            <p:nvPr/>
          </p:nvSpPr>
          <p:spPr>
            <a:xfrm rot="10800000" flipV="1">
              <a:off x="1524000" y="76962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LU 2304</a:t>
              </a:r>
              <a:endParaRPr lang="en-US" sz="1400" b="1" dirty="0">
                <a:solidFill>
                  <a:schemeClr val="bg1">
                    <a:lumMod val="50000"/>
                  </a:schemeClr>
                </a:solidFill>
              </a:endParaRPr>
            </a:p>
          </p:txBody>
        </p:sp>
      </p:grpSp>
      <p:grpSp>
        <p:nvGrpSpPr>
          <p:cNvPr id="35" name="Group 34"/>
          <p:cNvGrpSpPr/>
          <p:nvPr/>
        </p:nvGrpSpPr>
        <p:grpSpPr>
          <a:xfrm>
            <a:off x="3657600" y="5715000"/>
            <a:ext cx="3164237" cy="2133600"/>
            <a:chOff x="3693763" y="838200"/>
            <a:chExt cx="3164237" cy="2133600"/>
          </a:xfrm>
        </p:grpSpPr>
        <p:pic>
          <p:nvPicPr>
            <p:cNvPr id="23555" name="Picture 3"/>
            <p:cNvPicPr>
              <a:picLocks noChangeAspect="1" noChangeArrowheads="1"/>
            </p:cNvPicPr>
            <p:nvPr/>
          </p:nvPicPr>
          <p:blipFill>
            <a:blip r:embed="rId3" cstate="print"/>
            <a:srcRect/>
            <a:stretch>
              <a:fillRect/>
            </a:stretch>
          </p:blipFill>
          <p:spPr bwMode="auto">
            <a:xfrm>
              <a:off x="3693763" y="1066800"/>
              <a:ext cx="3164237" cy="1905000"/>
            </a:xfrm>
            <a:prstGeom prst="rect">
              <a:avLst/>
            </a:prstGeom>
            <a:noFill/>
            <a:ln w="9525">
              <a:noFill/>
              <a:miter lim="800000"/>
              <a:headEnd/>
              <a:tailEnd/>
            </a:ln>
          </p:spPr>
        </p:pic>
        <p:sp>
          <p:nvSpPr>
            <p:cNvPr id="21" name="Rectangle 20"/>
            <p:cNvSpPr/>
            <p:nvPr/>
          </p:nvSpPr>
          <p:spPr>
            <a:xfrm rot="10800000" flipV="1">
              <a:off x="4343400" y="838200"/>
              <a:ext cx="1904999" cy="3047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Book Trolleys</a:t>
              </a:r>
              <a:endParaRPr lang="en-US" sz="1600" b="1" dirty="0">
                <a:solidFill>
                  <a:schemeClr val="bg1">
                    <a:lumMod val="50000"/>
                  </a:schemeClr>
                </a:solidFill>
              </a:endParaRPr>
            </a:p>
          </p:txBody>
        </p:sp>
        <p:sp>
          <p:nvSpPr>
            <p:cNvPr id="30" name="Rectangle 29"/>
            <p:cNvSpPr/>
            <p:nvPr/>
          </p:nvSpPr>
          <p:spPr>
            <a:xfrm rot="10800000" flipV="1">
              <a:off x="4419601" y="2514599"/>
              <a:ext cx="838200" cy="3048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LU 2302</a:t>
              </a:r>
              <a:endParaRPr lang="en-US" sz="1400" b="1" dirty="0">
                <a:solidFill>
                  <a:schemeClr val="bg1">
                    <a:lumMod val="50000"/>
                  </a:schemeClr>
                </a:solidFill>
              </a:endParaRPr>
            </a:p>
          </p:txBody>
        </p:sp>
      </p:grpSp>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rgbClr val="00B050"/>
          </a:solidFill>
        </p:grpSpPr>
        <p:sp>
          <p:nvSpPr>
            <p:cNvPr id="6" name="Rectangle 5"/>
            <p:cNvSpPr/>
            <p:nvPr/>
          </p:nvSpPr>
          <p:spPr>
            <a:xfrm>
              <a:off x="0" y="0"/>
              <a:ext cx="457200" cy="9144000"/>
            </a:xfrm>
            <a:prstGeom prst="rect">
              <a:avLst/>
            </a:prstGeom>
            <a:grpFill/>
            <a:ln>
              <a:solidFill>
                <a:srgbClr val="00B05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654727" y="1673134"/>
              <a:ext cx="1794466" cy="276999"/>
            </a:xfrm>
            <a:prstGeom prst="rect">
              <a:avLst/>
            </a:prstGeom>
            <a:grpFill/>
            <a:ln>
              <a:solidFill>
                <a:srgbClr val="00B050"/>
              </a:solidFill>
            </a:ln>
          </p:spPr>
          <p:txBody>
            <a:bodyPr wrap="none" rtlCol="0">
              <a:spAutoFit/>
            </a:bodyPr>
            <a:lstStyle/>
            <a:p>
              <a:r>
                <a:rPr lang="en-US" sz="1200" b="1" dirty="0" smtClean="0">
                  <a:solidFill>
                    <a:schemeClr val="bg1"/>
                  </a:solidFill>
                </a:rPr>
                <a:t>Library and Lab Furniture</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Library and Lab Furniture              	  35</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4" cstate="print"/>
          <a:srcRect/>
          <a:stretch>
            <a:fillRect/>
          </a:stretch>
        </p:blipFill>
        <p:spPr bwMode="auto">
          <a:xfrm>
            <a:off x="3170546" y="8458200"/>
            <a:ext cx="494015" cy="640080"/>
          </a:xfrm>
          <a:prstGeom prst="rect">
            <a:avLst/>
          </a:prstGeom>
          <a:noFill/>
        </p:spPr>
      </p:pic>
      <p:sp>
        <p:nvSpPr>
          <p:cNvPr id="20" name="TextBox 19"/>
          <p:cNvSpPr txBox="1"/>
          <p:nvPr/>
        </p:nvSpPr>
        <p:spPr>
          <a:xfrm>
            <a:off x="4073840" y="0"/>
            <a:ext cx="2784160" cy="400110"/>
          </a:xfrm>
          <a:prstGeom prst="rect">
            <a:avLst/>
          </a:prstGeom>
          <a:noFill/>
        </p:spPr>
        <p:txBody>
          <a:bodyPr wrap="none" rtlCol="0">
            <a:spAutoFit/>
          </a:bodyPr>
          <a:lstStyle/>
          <a:p>
            <a:r>
              <a:rPr lang="en-US" sz="2000" b="1" dirty="0" smtClean="0"/>
              <a:t>2300 SERIES MISC UNITS</a:t>
            </a:r>
            <a:endParaRPr lang="en-US" sz="2000" b="1" dirty="0"/>
          </a:p>
        </p:txBody>
      </p:sp>
      <p:grpSp>
        <p:nvGrpSpPr>
          <p:cNvPr id="24" name="Group 11"/>
          <p:cNvGrpSpPr/>
          <p:nvPr/>
        </p:nvGrpSpPr>
        <p:grpSpPr>
          <a:xfrm>
            <a:off x="1162050" y="8115300"/>
            <a:ext cx="4495800" cy="304800"/>
            <a:chOff x="533400" y="7829550"/>
            <a:chExt cx="4495800" cy="304800"/>
          </a:xfrm>
        </p:grpSpPr>
        <p:sp>
          <p:nvSpPr>
            <p:cNvPr id="25" name="Rounded Rectangle 24"/>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6" name="Rounded Rectangle 25"/>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5 yr guarantee</a:t>
              </a:r>
              <a:endParaRPr lang="en-US" sz="1400" b="1" dirty="0"/>
            </a:p>
          </p:txBody>
        </p:sp>
        <p:sp>
          <p:nvSpPr>
            <p:cNvPr id="27" name="Rounded Rectangle 26"/>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grpSp>
        <p:nvGrpSpPr>
          <p:cNvPr id="40" name="Group 39"/>
          <p:cNvGrpSpPr/>
          <p:nvPr/>
        </p:nvGrpSpPr>
        <p:grpSpPr>
          <a:xfrm>
            <a:off x="657225" y="457200"/>
            <a:ext cx="2619375" cy="2590800"/>
            <a:chOff x="381000" y="304800"/>
            <a:chExt cx="2619375" cy="2590800"/>
          </a:xfrm>
        </p:grpSpPr>
        <p:pic>
          <p:nvPicPr>
            <p:cNvPr id="23553" name="Picture 1"/>
            <p:cNvPicPr>
              <a:picLocks noChangeAspect="1" noChangeArrowheads="1"/>
            </p:cNvPicPr>
            <p:nvPr/>
          </p:nvPicPr>
          <p:blipFill>
            <a:blip r:embed="rId5" cstate="print"/>
            <a:srcRect/>
            <a:stretch>
              <a:fillRect/>
            </a:stretch>
          </p:blipFill>
          <p:spPr bwMode="auto">
            <a:xfrm>
              <a:off x="381000" y="476250"/>
              <a:ext cx="2619375" cy="2419350"/>
            </a:xfrm>
            <a:prstGeom prst="rect">
              <a:avLst/>
            </a:prstGeom>
            <a:noFill/>
            <a:ln w="9525">
              <a:noFill/>
              <a:miter lim="800000"/>
              <a:headEnd/>
              <a:tailEnd/>
            </a:ln>
          </p:spPr>
        </p:pic>
        <p:sp>
          <p:nvSpPr>
            <p:cNvPr id="18" name="Rectangle 17"/>
            <p:cNvSpPr/>
            <p:nvPr/>
          </p:nvSpPr>
          <p:spPr>
            <a:xfrm rot="10800000" flipV="1">
              <a:off x="685800" y="304800"/>
              <a:ext cx="1904999" cy="3047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Book Return Units</a:t>
              </a:r>
              <a:endParaRPr lang="en-US" sz="1600" b="1" dirty="0">
                <a:solidFill>
                  <a:schemeClr val="bg1">
                    <a:lumMod val="50000"/>
                  </a:schemeClr>
                </a:solidFill>
              </a:endParaRPr>
            </a:p>
          </p:txBody>
        </p:sp>
        <p:sp>
          <p:nvSpPr>
            <p:cNvPr id="29" name="Rectangle 28"/>
            <p:cNvSpPr/>
            <p:nvPr/>
          </p:nvSpPr>
          <p:spPr>
            <a:xfrm rot="10800000" flipV="1">
              <a:off x="1447801" y="2438400"/>
              <a:ext cx="838200" cy="3048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LU 2301</a:t>
              </a:r>
              <a:endParaRPr lang="en-US" sz="1400" b="1" dirty="0">
                <a:solidFill>
                  <a:schemeClr val="bg1">
                    <a:lumMod val="50000"/>
                  </a:schemeClr>
                </a:solidFill>
              </a:endParaRPr>
            </a:p>
          </p:txBody>
        </p:sp>
      </p:grpSp>
      <p:grpSp>
        <p:nvGrpSpPr>
          <p:cNvPr id="39" name="Group 38"/>
          <p:cNvGrpSpPr/>
          <p:nvPr/>
        </p:nvGrpSpPr>
        <p:grpSpPr>
          <a:xfrm>
            <a:off x="4038600" y="304800"/>
            <a:ext cx="3048000" cy="2743199"/>
            <a:chOff x="4038600" y="4800600"/>
            <a:chExt cx="3048000" cy="2743199"/>
          </a:xfrm>
        </p:grpSpPr>
        <p:pic>
          <p:nvPicPr>
            <p:cNvPr id="34" name="Picture 11"/>
            <p:cNvPicPr>
              <a:picLocks noChangeAspect="1" noChangeArrowheads="1"/>
            </p:cNvPicPr>
            <p:nvPr/>
          </p:nvPicPr>
          <p:blipFill>
            <a:blip r:embed="rId6" cstate="print"/>
            <a:srcRect/>
            <a:stretch>
              <a:fillRect/>
            </a:stretch>
          </p:blipFill>
          <p:spPr bwMode="auto">
            <a:xfrm flipH="1">
              <a:off x="4038600" y="4953000"/>
              <a:ext cx="2438400" cy="2372267"/>
            </a:xfrm>
            <a:prstGeom prst="rect">
              <a:avLst/>
            </a:prstGeom>
            <a:noFill/>
            <a:ln w="9525">
              <a:noFill/>
              <a:miter lim="800000"/>
              <a:headEnd/>
              <a:tailEnd/>
            </a:ln>
          </p:spPr>
        </p:pic>
        <p:sp>
          <p:nvSpPr>
            <p:cNvPr id="36" name="Rectangle 35"/>
            <p:cNvSpPr/>
            <p:nvPr/>
          </p:nvSpPr>
          <p:spPr>
            <a:xfrm rot="10800000" flipV="1">
              <a:off x="4343401" y="4800600"/>
              <a:ext cx="2362200" cy="3048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Computer Workstation</a:t>
              </a:r>
              <a:endParaRPr lang="en-US" sz="1600" b="1" dirty="0">
                <a:solidFill>
                  <a:schemeClr val="bg1">
                    <a:lumMod val="50000"/>
                  </a:schemeClr>
                </a:solidFill>
              </a:endParaRPr>
            </a:p>
          </p:txBody>
        </p:sp>
        <p:sp>
          <p:nvSpPr>
            <p:cNvPr id="37" name="Rectangle 36"/>
            <p:cNvSpPr/>
            <p:nvPr/>
          </p:nvSpPr>
          <p:spPr>
            <a:xfrm rot="10800000" flipV="1">
              <a:off x="6096001" y="69342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LU 2306</a:t>
              </a:r>
              <a:endParaRPr lang="en-US" sz="1400" b="1" dirty="0">
                <a:solidFill>
                  <a:schemeClr val="bg1">
                    <a:lumMod val="50000"/>
                  </a:schemeClr>
                </a:solidFill>
              </a:endParaRPr>
            </a:p>
          </p:txBody>
        </p:sp>
        <p:sp>
          <p:nvSpPr>
            <p:cNvPr id="38" name="Rectangle 37"/>
            <p:cNvSpPr/>
            <p:nvPr/>
          </p:nvSpPr>
          <p:spPr>
            <a:xfrm rot="10800000" flipV="1">
              <a:off x="4191001" y="7315199"/>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LU 2307</a:t>
              </a:r>
              <a:endParaRPr lang="en-US" sz="1400" b="1" dirty="0">
                <a:solidFill>
                  <a:schemeClr val="bg1">
                    <a:lumMod val="50000"/>
                  </a:schemeClr>
                </a:solidFill>
              </a:endParaRPr>
            </a:p>
          </p:txBody>
        </p:sp>
      </p:grpSp>
      <p:grpSp>
        <p:nvGrpSpPr>
          <p:cNvPr id="47" name="Group 46"/>
          <p:cNvGrpSpPr/>
          <p:nvPr/>
        </p:nvGrpSpPr>
        <p:grpSpPr>
          <a:xfrm>
            <a:off x="2092388" y="3067049"/>
            <a:ext cx="2936812" cy="2495551"/>
            <a:chOff x="2168588" y="3067049"/>
            <a:chExt cx="2936812" cy="2495551"/>
          </a:xfrm>
        </p:grpSpPr>
        <p:grpSp>
          <p:nvGrpSpPr>
            <p:cNvPr id="43" name="Group 42"/>
            <p:cNvGrpSpPr/>
            <p:nvPr/>
          </p:nvGrpSpPr>
          <p:grpSpPr>
            <a:xfrm>
              <a:off x="2168588" y="3067049"/>
              <a:ext cx="2708212" cy="2343151"/>
              <a:chOff x="3918272" y="5257799"/>
              <a:chExt cx="2708212" cy="2343151"/>
            </a:xfrm>
          </p:grpSpPr>
          <p:pic>
            <p:nvPicPr>
              <p:cNvPr id="41" name="Picture 2"/>
              <p:cNvPicPr>
                <a:picLocks noChangeAspect="1" noChangeArrowheads="1"/>
              </p:cNvPicPr>
              <p:nvPr/>
            </p:nvPicPr>
            <p:blipFill>
              <a:blip r:embed="rId7" cstate="print"/>
              <a:srcRect/>
              <a:stretch>
                <a:fillRect/>
              </a:stretch>
            </p:blipFill>
            <p:spPr bwMode="auto">
              <a:xfrm>
                <a:off x="3918272" y="5543550"/>
                <a:ext cx="2708212" cy="2057400"/>
              </a:xfrm>
              <a:prstGeom prst="rect">
                <a:avLst/>
              </a:prstGeom>
              <a:noFill/>
              <a:ln w="9525">
                <a:noFill/>
                <a:miter lim="800000"/>
                <a:headEnd/>
                <a:tailEnd/>
              </a:ln>
            </p:spPr>
          </p:pic>
          <p:sp>
            <p:nvSpPr>
              <p:cNvPr id="42" name="Rectangle 41"/>
              <p:cNvSpPr/>
              <p:nvPr/>
            </p:nvSpPr>
            <p:spPr>
              <a:xfrm rot="10800000" flipV="1">
                <a:off x="4114801" y="5257799"/>
                <a:ext cx="2362200" cy="3048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Tri Base Computer Center</a:t>
                </a:r>
                <a:endParaRPr lang="en-US" sz="1600" b="1" dirty="0">
                  <a:solidFill>
                    <a:schemeClr val="bg1">
                      <a:lumMod val="50000"/>
                    </a:schemeClr>
                  </a:solidFill>
                </a:endParaRPr>
              </a:p>
            </p:txBody>
          </p:sp>
        </p:grpSp>
        <p:sp>
          <p:nvSpPr>
            <p:cNvPr id="45" name="Rectangle 44"/>
            <p:cNvSpPr/>
            <p:nvPr/>
          </p:nvSpPr>
          <p:spPr>
            <a:xfrm rot="10800000" flipV="1">
              <a:off x="3067051" y="53340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LU 2308</a:t>
              </a:r>
              <a:endParaRPr lang="en-US" sz="1400" b="1" dirty="0">
                <a:solidFill>
                  <a:schemeClr val="bg1">
                    <a:lumMod val="50000"/>
                  </a:schemeClr>
                </a:solidFill>
              </a:endParaRPr>
            </a:p>
          </p:txBody>
        </p:sp>
        <p:sp>
          <p:nvSpPr>
            <p:cNvPr id="46" name="Rectangle 45"/>
            <p:cNvSpPr/>
            <p:nvPr/>
          </p:nvSpPr>
          <p:spPr>
            <a:xfrm rot="10800000" flipV="1">
              <a:off x="4114801" y="53340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LU 2307</a:t>
              </a:r>
              <a:endParaRPr lang="en-US" sz="1400" b="1" dirty="0">
                <a:solidFill>
                  <a:schemeClr val="bg1">
                    <a:lumMod val="50000"/>
                  </a:schemeClr>
                </a:solidFill>
              </a:endParaRPr>
            </a:p>
          </p:txBody>
        </p:sp>
      </p:grpSp>
      <p:sp>
        <p:nvSpPr>
          <p:cNvPr id="48" name="Rectangle 47"/>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descr="C:\Users\Public\Documents\Adityas\Furniture\Educational\Library\Catalogue\Front Desk.jpg"/>
          <p:cNvPicPr>
            <a:picLocks noChangeAspect="1" noChangeArrowheads="1"/>
          </p:cNvPicPr>
          <p:nvPr/>
        </p:nvPicPr>
        <p:blipFill>
          <a:blip r:embed="rId2" cstate="print"/>
          <a:srcRect/>
          <a:stretch>
            <a:fillRect/>
          </a:stretch>
        </p:blipFill>
        <p:spPr bwMode="auto">
          <a:xfrm>
            <a:off x="76200" y="5562600"/>
            <a:ext cx="6073683" cy="2286000"/>
          </a:xfrm>
          <a:prstGeom prst="rect">
            <a:avLst/>
          </a:prstGeom>
          <a:noFill/>
        </p:spPr>
      </p:pic>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411" y="0"/>
            <a:ext cx="457200" cy="9144000"/>
            <a:chOff x="0" y="0"/>
            <a:chExt cx="457200" cy="9144000"/>
          </a:xfrm>
          <a:solidFill>
            <a:srgbClr val="00B050"/>
          </a:solidFill>
        </p:grpSpPr>
        <p:sp>
          <p:nvSpPr>
            <p:cNvPr id="6" name="Rectangle 5"/>
            <p:cNvSpPr/>
            <p:nvPr/>
          </p:nvSpPr>
          <p:spPr>
            <a:xfrm>
              <a:off x="0" y="0"/>
              <a:ext cx="457200" cy="9144000"/>
            </a:xfrm>
            <a:prstGeom prst="rect">
              <a:avLst/>
            </a:prstGeom>
            <a:grpFill/>
            <a:ln>
              <a:solidFill>
                <a:srgbClr val="00B05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654726" y="1631267"/>
              <a:ext cx="1794466" cy="276999"/>
            </a:xfrm>
            <a:prstGeom prst="rect">
              <a:avLst/>
            </a:prstGeom>
            <a:grpFill/>
            <a:ln>
              <a:solidFill>
                <a:srgbClr val="00B050"/>
              </a:solidFill>
            </a:ln>
          </p:spPr>
          <p:txBody>
            <a:bodyPr wrap="none" rtlCol="0">
              <a:spAutoFit/>
            </a:bodyPr>
            <a:lstStyle/>
            <a:p>
              <a:r>
                <a:rPr lang="en-US" sz="1200" b="1" dirty="0" smtClean="0">
                  <a:solidFill>
                    <a:schemeClr val="bg1"/>
                  </a:solidFill>
                </a:rPr>
                <a:t>Library and Lab Furniture</a:t>
              </a:r>
              <a:endParaRPr lang="en-US" sz="1200" b="1" dirty="0">
                <a:solidFill>
                  <a:schemeClr val="bg1"/>
                </a:solidFill>
              </a:endParaRPr>
            </a:p>
          </p:txBody>
        </p:sp>
      </p:grpSp>
      <p:sp>
        <p:nvSpPr>
          <p:cNvPr id="8" name="Rectangle 7"/>
          <p:cNvSpPr/>
          <p:nvPr/>
        </p:nvSpPr>
        <p:spPr>
          <a:xfrm>
            <a:off x="4190611" y="8698230"/>
            <a:ext cx="2209800" cy="274320"/>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36              Library and Lab Furniture</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3" cstate="print"/>
          <a:srcRect/>
          <a:stretch>
            <a:fillRect/>
          </a:stretch>
        </p:blipFill>
        <p:spPr bwMode="auto">
          <a:xfrm>
            <a:off x="3170546" y="8458200"/>
            <a:ext cx="494015" cy="640080"/>
          </a:xfrm>
          <a:prstGeom prst="rect">
            <a:avLst/>
          </a:prstGeom>
          <a:noFill/>
        </p:spPr>
      </p:pic>
      <p:sp>
        <p:nvSpPr>
          <p:cNvPr id="25" name="TextBox 24"/>
          <p:cNvSpPr txBox="1"/>
          <p:nvPr/>
        </p:nvSpPr>
        <p:spPr>
          <a:xfrm>
            <a:off x="-40960" y="0"/>
            <a:ext cx="3680879" cy="400110"/>
          </a:xfrm>
          <a:prstGeom prst="rect">
            <a:avLst/>
          </a:prstGeom>
          <a:noFill/>
        </p:spPr>
        <p:txBody>
          <a:bodyPr wrap="none" rtlCol="0">
            <a:spAutoFit/>
          </a:bodyPr>
          <a:lstStyle/>
          <a:p>
            <a:r>
              <a:rPr lang="en-US" sz="2000" b="1" dirty="0" smtClean="0"/>
              <a:t>2300 SERIES CIRCULATION DESKS</a:t>
            </a:r>
            <a:endParaRPr lang="en-US" sz="2000" b="1" dirty="0"/>
          </a:p>
        </p:txBody>
      </p:sp>
      <p:pic>
        <p:nvPicPr>
          <p:cNvPr id="22529" name="Picture 1"/>
          <p:cNvPicPr>
            <a:picLocks noChangeAspect="1" noChangeArrowheads="1"/>
          </p:cNvPicPr>
          <p:nvPr/>
        </p:nvPicPr>
        <p:blipFill>
          <a:blip r:embed="rId4" cstate="print"/>
          <a:srcRect/>
          <a:stretch>
            <a:fillRect/>
          </a:stretch>
        </p:blipFill>
        <p:spPr bwMode="auto">
          <a:xfrm>
            <a:off x="580377" y="3200400"/>
            <a:ext cx="2924823" cy="2190750"/>
          </a:xfrm>
          <a:prstGeom prst="rect">
            <a:avLst/>
          </a:prstGeom>
          <a:noFill/>
          <a:ln w="9525">
            <a:noFill/>
            <a:miter lim="800000"/>
            <a:headEnd/>
            <a:tailEnd/>
          </a:ln>
        </p:spPr>
      </p:pic>
      <p:grpSp>
        <p:nvGrpSpPr>
          <p:cNvPr id="27" name="Group 11"/>
          <p:cNvGrpSpPr/>
          <p:nvPr/>
        </p:nvGrpSpPr>
        <p:grpSpPr>
          <a:xfrm>
            <a:off x="1162050" y="8115300"/>
            <a:ext cx="4495800" cy="304800"/>
            <a:chOff x="533400" y="7829550"/>
            <a:chExt cx="4495800" cy="304800"/>
          </a:xfrm>
        </p:grpSpPr>
        <p:sp>
          <p:nvSpPr>
            <p:cNvPr id="28" name="Rounded Rectangle 27"/>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9" name="Rounded Rectangle 28"/>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30" name="Rounded Rectangle 29"/>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sp>
        <p:nvSpPr>
          <p:cNvPr id="32" name="Rectangle 31"/>
          <p:cNvSpPr/>
          <p:nvPr/>
        </p:nvSpPr>
        <p:spPr>
          <a:xfrm>
            <a:off x="0" y="486013"/>
            <a:ext cx="6248400" cy="3323987"/>
          </a:xfrm>
          <a:prstGeom prst="rect">
            <a:avLst/>
          </a:prstGeom>
        </p:spPr>
        <p:txBody>
          <a:bodyPr wrap="square">
            <a:spAutoFit/>
          </a:bodyPr>
          <a:lstStyle/>
          <a:p>
            <a:pPr>
              <a:lnSpc>
                <a:spcPct val="150000"/>
              </a:lnSpc>
              <a:buFont typeface="Arial" pitchFamily="34" charset="0"/>
              <a:buChar char="•"/>
            </a:pPr>
            <a:r>
              <a:rPr lang="en-US" sz="1400" dirty="0" smtClean="0"/>
              <a:t> Made in 19mm commercial plywood with veneer/ laminate facing.</a:t>
            </a:r>
          </a:p>
          <a:p>
            <a:pPr>
              <a:lnSpc>
                <a:spcPct val="150000"/>
              </a:lnSpc>
              <a:buFont typeface="Arial" pitchFamily="34" charset="0"/>
              <a:buChar char="•"/>
            </a:pPr>
            <a:r>
              <a:rPr lang="en-US" sz="1400" dirty="0" smtClean="0"/>
              <a:t> Tops made in ply-core high pressure laminate surface.</a:t>
            </a:r>
          </a:p>
          <a:p>
            <a:pPr>
              <a:lnSpc>
                <a:spcPct val="150000"/>
              </a:lnSpc>
              <a:buFont typeface="Arial" pitchFamily="34" charset="0"/>
              <a:buChar char="•"/>
            </a:pPr>
            <a:r>
              <a:rPr lang="en-US" sz="1400" dirty="0" smtClean="0"/>
              <a:t> Edges finished with solid teak banding</a:t>
            </a:r>
          </a:p>
          <a:p>
            <a:pPr>
              <a:lnSpc>
                <a:spcPct val="150000"/>
              </a:lnSpc>
              <a:buFont typeface="Arial" pitchFamily="34" charset="0"/>
              <a:buChar char="•"/>
            </a:pPr>
            <a:r>
              <a:rPr lang="en-US" sz="1400" dirty="0" smtClean="0"/>
              <a:t> Full tops or patron ledges available on workstation components.</a:t>
            </a:r>
          </a:p>
          <a:p>
            <a:pPr>
              <a:lnSpc>
                <a:spcPct val="150000"/>
              </a:lnSpc>
              <a:buFont typeface="Arial" pitchFamily="34" charset="0"/>
              <a:buChar char="•"/>
            </a:pPr>
            <a:r>
              <a:rPr lang="en-US" sz="1400" dirty="0" smtClean="0"/>
              <a:t> Drawer fronts and boxes are 19mm thick with full extension drawer slides.</a:t>
            </a:r>
          </a:p>
          <a:p>
            <a:pPr>
              <a:lnSpc>
                <a:spcPct val="150000"/>
              </a:lnSpc>
              <a:buFont typeface="Arial" pitchFamily="34" charset="0"/>
              <a:buChar char="•"/>
            </a:pPr>
            <a:r>
              <a:rPr lang="en-US" sz="1400" dirty="0" smtClean="0"/>
              <a:t> Book return component features front slot.</a:t>
            </a:r>
          </a:p>
          <a:p>
            <a:pPr>
              <a:lnSpc>
                <a:spcPct val="150000"/>
              </a:lnSpc>
              <a:buFont typeface="Arial" pitchFamily="34" charset="0"/>
              <a:buChar char="•"/>
            </a:pPr>
            <a:r>
              <a:rPr lang="en-US" sz="1400" dirty="0" smtClean="0"/>
              <a:t> Coordinating depressible book card available.</a:t>
            </a:r>
          </a:p>
          <a:p>
            <a:pPr>
              <a:lnSpc>
                <a:spcPct val="150000"/>
              </a:lnSpc>
              <a:buFont typeface="Arial" pitchFamily="34" charset="0"/>
              <a:buChar char="•"/>
            </a:pPr>
            <a:r>
              <a:rPr lang="en-US" sz="1400" dirty="0" smtClean="0"/>
              <a:t> Wide variety of storage options and accessories customize each desk.</a:t>
            </a:r>
          </a:p>
          <a:p>
            <a:pPr>
              <a:lnSpc>
                <a:spcPct val="150000"/>
              </a:lnSpc>
            </a:pPr>
            <a:endParaRPr lang="en-US" sz="1400" dirty="0" smtClean="0"/>
          </a:p>
          <a:p>
            <a:pPr>
              <a:lnSpc>
                <a:spcPct val="150000"/>
              </a:lnSpc>
            </a:pPr>
            <a:endParaRPr lang="en-US" sz="1400" dirty="0"/>
          </a:p>
        </p:txBody>
      </p:sp>
      <p:sp>
        <p:nvSpPr>
          <p:cNvPr id="36" name="Rectangle 35"/>
          <p:cNvSpPr/>
          <p:nvPr/>
        </p:nvSpPr>
        <p:spPr>
          <a:xfrm rot="10800000" flipV="1">
            <a:off x="2895601" y="73914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LD 2301</a:t>
            </a:r>
            <a:endParaRPr lang="en-US" sz="1400" b="1" dirty="0">
              <a:solidFill>
                <a:schemeClr val="bg1">
                  <a:lumMod val="50000"/>
                </a:schemeClr>
              </a:solidFill>
            </a:endParaRPr>
          </a:p>
        </p:txBody>
      </p:sp>
      <p:grpSp>
        <p:nvGrpSpPr>
          <p:cNvPr id="39" name="Group 38"/>
          <p:cNvGrpSpPr/>
          <p:nvPr/>
        </p:nvGrpSpPr>
        <p:grpSpPr>
          <a:xfrm>
            <a:off x="4419600" y="3048000"/>
            <a:ext cx="2209800" cy="2476499"/>
            <a:chOff x="4038600" y="3124200"/>
            <a:chExt cx="2209800" cy="2476499"/>
          </a:xfrm>
        </p:grpSpPr>
        <p:pic>
          <p:nvPicPr>
            <p:cNvPr id="22533" name="Picture 5"/>
            <p:cNvPicPr>
              <a:picLocks noChangeAspect="1" noChangeArrowheads="1"/>
            </p:cNvPicPr>
            <p:nvPr/>
          </p:nvPicPr>
          <p:blipFill>
            <a:blip r:embed="rId5" cstate="print"/>
            <a:srcRect/>
            <a:stretch>
              <a:fillRect/>
            </a:stretch>
          </p:blipFill>
          <p:spPr bwMode="auto">
            <a:xfrm>
              <a:off x="4263728" y="3124200"/>
              <a:ext cx="1527472" cy="2162175"/>
            </a:xfrm>
            <a:prstGeom prst="rect">
              <a:avLst/>
            </a:prstGeom>
            <a:noFill/>
            <a:ln w="9525">
              <a:noFill/>
              <a:miter lim="800000"/>
              <a:headEnd/>
              <a:tailEnd/>
            </a:ln>
          </p:spPr>
        </p:pic>
        <p:sp>
          <p:nvSpPr>
            <p:cNvPr id="38" name="Rectangle 37"/>
            <p:cNvSpPr/>
            <p:nvPr/>
          </p:nvSpPr>
          <p:spPr>
            <a:xfrm rot="10800000" flipV="1">
              <a:off x="4038600" y="5219700"/>
              <a:ext cx="2209800" cy="3809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Book Drop Unit</a:t>
              </a:r>
              <a:endParaRPr lang="en-US" sz="1600" b="1" dirty="0">
                <a:solidFill>
                  <a:schemeClr val="bg1">
                    <a:lumMod val="50000"/>
                  </a:schemeClr>
                </a:solidFill>
              </a:endParaRPr>
            </a:p>
          </p:txBody>
        </p:sp>
      </p:grpSp>
      <p:sp>
        <p:nvSpPr>
          <p:cNvPr id="40" name="Rectangle 39"/>
          <p:cNvSpPr/>
          <p:nvPr/>
        </p:nvSpPr>
        <p:spPr>
          <a:xfrm rot="10800000" flipV="1">
            <a:off x="-76200" y="5105400"/>
            <a:ext cx="2209800" cy="3809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Workdesk with Corner</a:t>
            </a:r>
            <a:endParaRPr lang="en-US" sz="1600" b="1" dirty="0">
              <a:solidFill>
                <a:schemeClr val="bg1">
                  <a:lumMod val="50000"/>
                </a:schemeClr>
              </a:solidFill>
            </a:endParaRPr>
          </a:p>
        </p:txBody>
      </p:sp>
      <p:sp>
        <p:nvSpPr>
          <p:cNvPr id="21" name="Rectangle 20"/>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0" name="Picture 1"/>
          <p:cNvPicPr>
            <a:picLocks noChangeAspect="1" noChangeArrowheads="1"/>
          </p:cNvPicPr>
          <p:nvPr/>
        </p:nvPicPr>
        <p:blipFill>
          <a:blip r:embed="rId2" cstate="print"/>
          <a:srcRect/>
          <a:stretch>
            <a:fillRect/>
          </a:stretch>
        </p:blipFill>
        <p:spPr bwMode="auto">
          <a:xfrm>
            <a:off x="529937" y="2057400"/>
            <a:ext cx="6251863" cy="3438525"/>
          </a:xfrm>
          <a:prstGeom prst="rect">
            <a:avLst/>
          </a:prstGeom>
          <a:noFill/>
          <a:ln w="9525">
            <a:noFill/>
            <a:miter lim="800000"/>
            <a:headEnd/>
            <a:tailEnd/>
          </a:ln>
        </p:spPr>
      </p:pic>
      <p:grpSp>
        <p:nvGrpSpPr>
          <p:cNvPr id="2" name="Group 11"/>
          <p:cNvGrpSpPr/>
          <p:nvPr/>
        </p:nvGrpSpPr>
        <p:grpSpPr>
          <a:xfrm>
            <a:off x="0" y="0"/>
            <a:ext cx="457200" cy="9144000"/>
            <a:chOff x="0" y="0"/>
            <a:chExt cx="457200" cy="9144000"/>
          </a:xfrm>
          <a:solidFill>
            <a:srgbClr val="00B050"/>
          </a:solidFill>
        </p:grpSpPr>
        <p:sp>
          <p:nvSpPr>
            <p:cNvPr id="6" name="Rectangle 5"/>
            <p:cNvSpPr/>
            <p:nvPr/>
          </p:nvSpPr>
          <p:spPr>
            <a:xfrm>
              <a:off x="0" y="0"/>
              <a:ext cx="457200" cy="9144000"/>
            </a:xfrm>
            <a:prstGeom prst="rect">
              <a:avLst/>
            </a:prstGeom>
            <a:grpFill/>
            <a:ln>
              <a:solidFill>
                <a:srgbClr val="00B05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654727" y="1673134"/>
              <a:ext cx="1794466" cy="276999"/>
            </a:xfrm>
            <a:prstGeom prst="rect">
              <a:avLst/>
            </a:prstGeom>
            <a:grpFill/>
            <a:ln>
              <a:solidFill>
                <a:srgbClr val="00B050"/>
              </a:solidFill>
            </a:ln>
          </p:spPr>
          <p:txBody>
            <a:bodyPr wrap="none" rtlCol="0">
              <a:spAutoFit/>
            </a:bodyPr>
            <a:lstStyle/>
            <a:p>
              <a:r>
                <a:rPr lang="en-US" sz="1200" b="1" dirty="0" smtClean="0">
                  <a:solidFill>
                    <a:schemeClr val="bg1"/>
                  </a:solidFill>
                </a:rPr>
                <a:t>Library and Lab Furniture</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Library and Lab Furniture                37</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3" cstate="print"/>
          <a:srcRect/>
          <a:stretch>
            <a:fillRect/>
          </a:stretch>
        </p:blipFill>
        <p:spPr bwMode="auto">
          <a:xfrm>
            <a:off x="3170546" y="8458200"/>
            <a:ext cx="494015" cy="640080"/>
          </a:xfrm>
          <a:prstGeom prst="rect">
            <a:avLst/>
          </a:prstGeom>
          <a:noFill/>
        </p:spPr>
      </p:pic>
      <p:grpSp>
        <p:nvGrpSpPr>
          <p:cNvPr id="21" name="Group 11"/>
          <p:cNvGrpSpPr/>
          <p:nvPr/>
        </p:nvGrpSpPr>
        <p:grpSpPr>
          <a:xfrm>
            <a:off x="1162050" y="8115300"/>
            <a:ext cx="4495800" cy="304800"/>
            <a:chOff x="533400" y="7829550"/>
            <a:chExt cx="4495800" cy="304800"/>
          </a:xfrm>
        </p:grpSpPr>
        <p:sp>
          <p:nvSpPr>
            <p:cNvPr id="22" name="Rounded Rectangle 21"/>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3" name="Rounded Rectangle 22"/>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4" name="Rounded Rectangle 23"/>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sp>
        <p:nvSpPr>
          <p:cNvPr id="29" name="Rectangle 28"/>
          <p:cNvSpPr/>
          <p:nvPr/>
        </p:nvSpPr>
        <p:spPr>
          <a:xfrm rot="10800000" flipV="1">
            <a:off x="2971800" y="32004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LD 2401</a:t>
            </a:r>
            <a:endParaRPr lang="en-US" sz="1400" b="1" dirty="0">
              <a:solidFill>
                <a:schemeClr val="bg1">
                  <a:lumMod val="50000"/>
                </a:schemeClr>
              </a:solidFill>
            </a:endParaRPr>
          </a:p>
        </p:txBody>
      </p:sp>
      <p:sp>
        <p:nvSpPr>
          <p:cNvPr id="30" name="TextBox 29"/>
          <p:cNvSpPr txBox="1"/>
          <p:nvPr/>
        </p:nvSpPr>
        <p:spPr>
          <a:xfrm>
            <a:off x="3200400" y="0"/>
            <a:ext cx="3680879" cy="400110"/>
          </a:xfrm>
          <a:prstGeom prst="rect">
            <a:avLst/>
          </a:prstGeom>
          <a:noFill/>
        </p:spPr>
        <p:txBody>
          <a:bodyPr wrap="none" rtlCol="0">
            <a:spAutoFit/>
          </a:bodyPr>
          <a:lstStyle/>
          <a:p>
            <a:r>
              <a:rPr lang="en-US" sz="2000" b="1" dirty="0" smtClean="0"/>
              <a:t>2400 SERIES CIRCULATION DESKS</a:t>
            </a:r>
            <a:endParaRPr lang="en-US" sz="2000" b="1" dirty="0"/>
          </a:p>
        </p:txBody>
      </p:sp>
      <p:sp>
        <p:nvSpPr>
          <p:cNvPr id="31" name="Rectangle 30"/>
          <p:cNvSpPr/>
          <p:nvPr/>
        </p:nvSpPr>
        <p:spPr>
          <a:xfrm>
            <a:off x="533400" y="457200"/>
            <a:ext cx="6096000" cy="1708160"/>
          </a:xfrm>
          <a:prstGeom prst="rect">
            <a:avLst/>
          </a:prstGeom>
        </p:spPr>
        <p:txBody>
          <a:bodyPr wrap="square">
            <a:spAutoFit/>
          </a:bodyPr>
          <a:lstStyle/>
          <a:p>
            <a:pPr>
              <a:lnSpc>
                <a:spcPct val="150000"/>
              </a:lnSpc>
            </a:pPr>
            <a:r>
              <a:rPr lang="en-US" sz="1400" dirty="0" smtClean="0"/>
              <a:t>3400 Series Circulation desk has unique new features with adaptable modularity that makes it work for any library, big or small. From the easy-care, solid resin work surface that gives the look and feel of granite to the beautiful, yet practical, canted front for patron comfort, this desk provides the ultimate in functionality while delivering undeniable appeal.</a:t>
            </a:r>
            <a:endParaRPr lang="en-US" sz="1400" dirty="0"/>
          </a:p>
        </p:txBody>
      </p:sp>
      <p:pic>
        <p:nvPicPr>
          <p:cNvPr id="21508" name="Picture 4"/>
          <p:cNvPicPr>
            <a:picLocks noChangeAspect="1" noChangeArrowheads="1"/>
          </p:cNvPicPr>
          <p:nvPr/>
        </p:nvPicPr>
        <p:blipFill>
          <a:blip r:embed="rId4" cstate="print"/>
          <a:srcRect/>
          <a:stretch>
            <a:fillRect/>
          </a:stretch>
        </p:blipFill>
        <p:spPr bwMode="auto">
          <a:xfrm>
            <a:off x="533400" y="4724400"/>
            <a:ext cx="1337169" cy="1371600"/>
          </a:xfrm>
          <a:prstGeom prst="rect">
            <a:avLst/>
          </a:prstGeom>
          <a:noFill/>
          <a:ln w="9525">
            <a:noFill/>
            <a:miter lim="800000"/>
            <a:headEnd/>
            <a:tailEnd/>
          </a:ln>
        </p:spPr>
      </p:pic>
      <p:sp>
        <p:nvSpPr>
          <p:cNvPr id="33" name="Rectangle 32"/>
          <p:cNvSpPr/>
          <p:nvPr/>
        </p:nvSpPr>
        <p:spPr>
          <a:xfrm rot="10800000" flipV="1">
            <a:off x="609599" y="6172200"/>
            <a:ext cx="1295400" cy="381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Open Shelf</a:t>
            </a:r>
          </a:p>
          <a:p>
            <a:pPr algn="ctr"/>
            <a:r>
              <a:rPr lang="en-US" sz="1600" b="1" dirty="0" smtClean="0">
                <a:solidFill>
                  <a:schemeClr val="bg1">
                    <a:lumMod val="50000"/>
                  </a:schemeClr>
                </a:solidFill>
              </a:rPr>
              <a:t>with Patron Ledge</a:t>
            </a:r>
            <a:endParaRPr lang="en-US" sz="1600" b="1" dirty="0">
              <a:solidFill>
                <a:schemeClr val="bg1">
                  <a:lumMod val="50000"/>
                </a:schemeClr>
              </a:solidFill>
            </a:endParaRPr>
          </a:p>
        </p:txBody>
      </p:sp>
      <p:grpSp>
        <p:nvGrpSpPr>
          <p:cNvPr id="42" name="Group 41"/>
          <p:cNvGrpSpPr/>
          <p:nvPr/>
        </p:nvGrpSpPr>
        <p:grpSpPr>
          <a:xfrm>
            <a:off x="1524000" y="6553202"/>
            <a:ext cx="1752600" cy="1371598"/>
            <a:chOff x="1371600" y="6553202"/>
            <a:chExt cx="1752600" cy="1371598"/>
          </a:xfrm>
        </p:grpSpPr>
        <p:pic>
          <p:nvPicPr>
            <p:cNvPr id="21507" name="Picture 3"/>
            <p:cNvPicPr>
              <a:picLocks noChangeAspect="1" noChangeArrowheads="1"/>
            </p:cNvPicPr>
            <p:nvPr/>
          </p:nvPicPr>
          <p:blipFill>
            <a:blip r:embed="rId5" cstate="print"/>
            <a:srcRect/>
            <a:stretch>
              <a:fillRect/>
            </a:stretch>
          </p:blipFill>
          <p:spPr bwMode="auto">
            <a:xfrm>
              <a:off x="1524000" y="6553202"/>
              <a:ext cx="1371600" cy="1123545"/>
            </a:xfrm>
            <a:prstGeom prst="rect">
              <a:avLst/>
            </a:prstGeom>
            <a:noFill/>
            <a:ln w="9525">
              <a:noFill/>
              <a:miter lim="800000"/>
              <a:headEnd/>
              <a:tailEnd/>
            </a:ln>
          </p:spPr>
        </p:pic>
        <p:sp>
          <p:nvSpPr>
            <p:cNvPr id="34" name="Rectangle 33"/>
            <p:cNvSpPr/>
            <p:nvPr/>
          </p:nvSpPr>
          <p:spPr>
            <a:xfrm rot="10800000" flipV="1">
              <a:off x="1371600" y="7620000"/>
              <a:ext cx="1752600" cy="3048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Drawer Cabinet</a:t>
              </a:r>
              <a:endParaRPr lang="en-US" sz="1600" b="1" dirty="0">
                <a:solidFill>
                  <a:schemeClr val="bg1">
                    <a:lumMod val="50000"/>
                  </a:schemeClr>
                </a:solidFill>
              </a:endParaRPr>
            </a:p>
          </p:txBody>
        </p:sp>
      </p:grpSp>
      <p:grpSp>
        <p:nvGrpSpPr>
          <p:cNvPr id="38" name="Group 37"/>
          <p:cNvGrpSpPr/>
          <p:nvPr/>
        </p:nvGrpSpPr>
        <p:grpSpPr>
          <a:xfrm>
            <a:off x="5029200" y="5295482"/>
            <a:ext cx="1905000" cy="1333918"/>
            <a:chOff x="4953000" y="5752682"/>
            <a:chExt cx="1905000" cy="1333918"/>
          </a:xfrm>
        </p:grpSpPr>
        <p:pic>
          <p:nvPicPr>
            <p:cNvPr id="21509" name="Picture 5"/>
            <p:cNvPicPr>
              <a:picLocks noChangeAspect="1" noChangeArrowheads="1"/>
            </p:cNvPicPr>
            <p:nvPr/>
          </p:nvPicPr>
          <p:blipFill>
            <a:blip r:embed="rId6" cstate="print"/>
            <a:srcRect/>
            <a:stretch>
              <a:fillRect/>
            </a:stretch>
          </p:blipFill>
          <p:spPr bwMode="auto">
            <a:xfrm>
              <a:off x="4953000" y="5752682"/>
              <a:ext cx="1737360" cy="1257718"/>
            </a:xfrm>
            <a:prstGeom prst="rect">
              <a:avLst/>
            </a:prstGeom>
            <a:noFill/>
            <a:ln w="9525">
              <a:noFill/>
              <a:miter lim="800000"/>
              <a:headEnd/>
              <a:tailEnd/>
            </a:ln>
          </p:spPr>
        </p:pic>
        <p:sp>
          <p:nvSpPr>
            <p:cNvPr id="36" name="Rectangle 35"/>
            <p:cNvSpPr/>
            <p:nvPr/>
          </p:nvSpPr>
          <p:spPr>
            <a:xfrm rot="10800000" flipV="1">
              <a:off x="5562600" y="6705600"/>
              <a:ext cx="1295400" cy="381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Work Desk</a:t>
              </a:r>
              <a:endParaRPr lang="en-US" sz="1600" b="1" dirty="0">
                <a:solidFill>
                  <a:schemeClr val="bg1">
                    <a:lumMod val="50000"/>
                  </a:schemeClr>
                </a:solidFill>
              </a:endParaRPr>
            </a:p>
          </p:txBody>
        </p:sp>
      </p:grpSp>
      <p:grpSp>
        <p:nvGrpSpPr>
          <p:cNvPr id="44" name="Group 43"/>
          <p:cNvGrpSpPr/>
          <p:nvPr/>
        </p:nvGrpSpPr>
        <p:grpSpPr>
          <a:xfrm>
            <a:off x="4267200" y="6705600"/>
            <a:ext cx="2156747" cy="1379220"/>
            <a:chOff x="4419600" y="6812280"/>
            <a:chExt cx="2156747" cy="1379220"/>
          </a:xfrm>
        </p:grpSpPr>
        <p:pic>
          <p:nvPicPr>
            <p:cNvPr id="21510" name="Picture 6"/>
            <p:cNvPicPr>
              <a:picLocks noChangeAspect="1" noChangeArrowheads="1"/>
            </p:cNvPicPr>
            <p:nvPr/>
          </p:nvPicPr>
          <p:blipFill>
            <a:blip r:embed="rId7" cstate="print"/>
            <a:srcRect/>
            <a:stretch>
              <a:fillRect/>
            </a:stretch>
          </p:blipFill>
          <p:spPr bwMode="auto">
            <a:xfrm>
              <a:off x="4419600" y="6812280"/>
              <a:ext cx="2156747" cy="1188720"/>
            </a:xfrm>
            <a:prstGeom prst="rect">
              <a:avLst/>
            </a:prstGeom>
            <a:noFill/>
            <a:ln w="9525">
              <a:noFill/>
              <a:miter lim="800000"/>
              <a:headEnd/>
              <a:tailEnd/>
            </a:ln>
          </p:spPr>
        </p:pic>
        <p:sp>
          <p:nvSpPr>
            <p:cNvPr id="39" name="Rectangle 38"/>
            <p:cNvSpPr/>
            <p:nvPr/>
          </p:nvSpPr>
          <p:spPr>
            <a:xfrm rot="10800000" flipV="1">
              <a:off x="5257800" y="7810500"/>
              <a:ext cx="1295400" cy="381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Corner Units</a:t>
              </a:r>
              <a:endParaRPr lang="en-US" sz="1600" b="1" dirty="0">
                <a:solidFill>
                  <a:schemeClr val="bg1">
                    <a:lumMod val="50000"/>
                  </a:schemeClr>
                </a:solidFill>
              </a:endParaRPr>
            </a:p>
          </p:txBody>
        </p:sp>
      </p:grpSp>
      <p:grpSp>
        <p:nvGrpSpPr>
          <p:cNvPr id="45" name="Group 44"/>
          <p:cNvGrpSpPr/>
          <p:nvPr/>
        </p:nvGrpSpPr>
        <p:grpSpPr>
          <a:xfrm>
            <a:off x="2819400" y="5410200"/>
            <a:ext cx="1752600" cy="1588604"/>
            <a:chOff x="2952750" y="5764696"/>
            <a:chExt cx="1752600" cy="1588604"/>
          </a:xfrm>
        </p:grpSpPr>
        <p:pic>
          <p:nvPicPr>
            <p:cNvPr id="21511" name="Picture 7"/>
            <p:cNvPicPr>
              <a:picLocks noChangeAspect="1" noChangeArrowheads="1"/>
            </p:cNvPicPr>
            <p:nvPr/>
          </p:nvPicPr>
          <p:blipFill>
            <a:blip r:embed="rId8" cstate="print"/>
            <a:srcRect/>
            <a:stretch>
              <a:fillRect/>
            </a:stretch>
          </p:blipFill>
          <p:spPr bwMode="auto">
            <a:xfrm>
              <a:off x="3124200" y="5764696"/>
              <a:ext cx="1219200" cy="1245704"/>
            </a:xfrm>
            <a:prstGeom prst="rect">
              <a:avLst/>
            </a:prstGeom>
            <a:noFill/>
            <a:ln w="9525">
              <a:noFill/>
              <a:miter lim="800000"/>
              <a:headEnd/>
              <a:tailEnd/>
            </a:ln>
          </p:spPr>
        </p:pic>
        <p:sp>
          <p:nvSpPr>
            <p:cNvPr id="41" name="Rectangle 40"/>
            <p:cNvSpPr/>
            <p:nvPr/>
          </p:nvSpPr>
          <p:spPr>
            <a:xfrm rot="10800000" flipV="1">
              <a:off x="2952750" y="7048500"/>
              <a:ext cx="1752600" cy="3048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Book Drop</a:t>
              </a:r>
            </a:p>
            <a:p>
              <a:pPr algn="ctr"/>
              <a:r>
                <a:rPr lang="en-US" sz="1600" b="1" dirty="0" smtClean="0">
                  <a:solidFill>
                    <a:schemeClr val="bg1">
                      <a:lumMod val="50000"/>
                    </a:schemeClr>
                  </a:solidFill>
                </a:rPr>
                <a:t>Unit</a:t>
              </a:r>
              <a:endParaRPr lang="en-US" sz="1600" b="1" dirty="0">
                <a:solidFill>
                  <a:schemeClr val="bg1">
                    <a:lumMod val="50000"/>
                  </a:schemeClr>
                </a:solidFill>
              </a:endParaRPr>
            </a:p>
          </p:txBody>
        </p:sp>
      </p:grpSp>
      <p:sp>
        <p:nvSpPr>
          <p:cNvPr id="32" name="Rectangle 31"/>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7" descr="C:\Users\Public\Documents\Adityas\Furniture\Educational\Library\Catalogue\Table.jpg"/>
          <p:cNvPicPr>
            <a:picLocks noChangeAspect="1" noChangeArrowheads="1"/>
          </p:cNvPicPr>
          <p:nvPr/>
        </p:nvPicPr>
        <p:blipFill>
          <a:blip r:embed="rId2" cstate="print"/>
          <a:srcRect/>
          <a:stretch>
            <a:fillRect/>
          </a:stretch>
        </p:blipFill>
        <p:spPr bwMode="auto">
          <a:xfrm>
            <a:off x="2667000" y="4724400"/>
            <a:ext cx="3800248" cy="2252663"/>
          </a:xfrm>
          <a:prstGeom prst="rect">
            <a:avLst/>
          </a:prstGeom>
          <a:noFill/>
        </p:spPr>
      </p:pic>
      <p:pic>
        <p:nvPicPr>
          <p:cNvPr id="13" name="Picture 1"/>
          <p:cNvPicPr>
            <a:picLocks noChangeAspect="1" noChangeArrowheads="1"/>
          </p:cNvPicPr>
          <p:nvPr/>
        </p:nvPicPr>
        <p:blipFill>
          <a:blip r:embed="rId3" cstate="print"/>
          <a:srcRect/>
          <a:stretch>
            <a:fillRect/>
          </a:stretch>
        </p:blipFill>
        <p:spPr bwMode="auto">
          <a:xfrm>
            <a:off x="0" y="0"/>
            <a:ext cx="6400800" cy="2923350"/>
          </a:xfrm>
          <a:prstGeom prst="rect">
            <a:avLst/>
          </a:prstGeom>
          <a:noFill/>
          <a:ln w="9525">
            <a:noFill/>
            <a:miter lim="800000"/>
            <a:headEnd/>
            <a:tailEnd/>
          </a:ln>
        </p:spPr>
      </p:pic>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411" y="0"/>
            <a:ext cx="457200" cy="9144000"/>
            <a:chOff x="0" y="0"/>
            <a:chExt cx="457200" cy="9144000"/>
          </a:xfrm>
          <a:solidFill>
            <a:srgbClr val="00B050"/>
          </a:solidFill>
        </p:grpSpPr>
        <p:sp>
          <p:nvSpPr>
            <p:cNvPr id="6" name="Rectangle 5"/>
            <p:cNvSpPr/>
            <p:nvPr/>
          </p:nvSpPr>
          <p:spPr>
            <a:xfrm>
              <a:off x="0" y="0"/>
              <a:ext cx="457200" cy="9144000"/>
            </a:xfrm>
            <a:prstGeom prst="rect">
              <a:avLst/>
            </a:prstGeom>
            <a:grpFill/>
            <a:ln>
              <a:solidFill>
                <a:srgbClr val="00B05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654726" y="1631267"/>
              <a:ext cx="1794466" cy="276999"/>
            </a:xfrm>
            <a:prstGeom prst="rect">
              <a:avLst/>
            </a:prstGeom>
            <a:grpFill/>
            <a:ln>
              <a:solidFill>
                <a:srgbClr val="00B050"/>
              </a:solidFill>
            </a:ln>
          </p:spPr>
          <p:txBody>
            <a:bodyPr wrap="none" rtlCol="0">
              <a:spAutoFit/>
            </a:bodyPr>
            <a:lstStyle/>
            <a:p>
              <a:r>
                <a:rPr lang="en-US" sz="1200" b="1" dirty="0" smtClean="0">
                  <a:solidFill>
                    <a:schemeClr val="bg1"/>
                  </a:solidFill>
                </a:rPr>
                <a:t>Library and Lab Furniture</a:t>
              </a:r>
              <a:endParaRPr lang="en-US" sz="1200" b="1" dirty="0">
                <a:solidFill>
                  <a:schemeClr val="bg1"/>
                </a:solidFill>
              </a:endParaRPr>
            </a:p>
          </p:txBody>
        </p:sp>
      </p:grpSp>
      <p:sp>
        <p:nvSpPr>
          <p:cNvPr id="8" name="Rectangle 7"/>
          <p:cNvSpPr/>
          <p:nvPr/>
        </p:nvSpPr>
        <p:spPr>
          <a:xfrm>
            <a:off x="4190611" y="8698230"/>
            <a:ext cx="2209800" cy="274320"/>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38                Library and Lab Furniture</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4" cstate="print"/>
          <a:srcRect/>
          <a:stretch>
            <a:fillRect/>
          </a:stretch>
        </p:blipFill>
        <p:spPr bwMode="auto">
          <a:xfrm>
            <a:off x="3170546" y="8458200"/>
            <a:ext cx="494015" cy="640080"/>
          </a:xfrm>
          <a:prstGeom prst="rect">
            <a:avLst/>
          </a:prstGeom>
          <a:noFill/>
        </p:spPr>
      </p:pic>
      <p:pic>
        <p:nvPicPr>
          <p:cNvPr id="16" name="Picture 2" descr="C:\Users\Public\Documents\Adityas\Furniture\Educational\Library\Catalogue\Table2.jpg"/>
          <p:cNvPicPr>
            <a:picLocks noChangeAspect="1" noChangeArrowheads="1"/>
          </p:cNvPicPr>
          <p:nvPr/>
        </p:nvPicPr>
        <p:blipFill>
          <a:blip r:embed="rId5" cstate="print"/>
          <a:srcRect/>
          <a:stretch>
            <a:fillRect/>
          </a:stretch>
        </p:blipFill>
        <p:spPr bwMode="auto">
          <a:xfrm>
            <a:off x="50559" y="5181600"/>
            <a:ext cx="2730741" cy="1943292"/>
          </a:xfrm>
          <a:prstGeom prst="rect">
            <a:avLst/>
          </a:prstGeom>
          <a:ln>
            <a:noFill/>
          </a:ln>
          <a:effectLst>
            <a:softEdge rad="112500"/>
          </a:effectLst>
        </p:spPr>
      </p:pic>
      <p:sp>
        <p:nvSpPr>
          <p:cNvPr id="17" name="Rectangle 16"/>
          <p:cNvSpPr/>
          <p:nvPr/>
        </p:nvSpPr>
        <p:spPr>
          <a:xfrm>
            <a:off x="0" y="6935846"/>
            <a:ext cx="6324600" cy="1708160"/>
          </a:xfrm>
          <a:prstGeom prst="rect">
            <a:avLst/>
          </a:prstGeom>
        </p:spPr>
        <p:txBody>
          <a:bodyPr wrap="square">
            <a:spAutoFit/>
          </a:bodyPr>
          <a:lstStyle/>
          <a:p>
            <a:pPr>
              <a:lnSpc>
                <a:spcPct val="150000"/>
              </a:lnSpc>
              <a:buFont typeface="Arial" pitchFamily="34" charset="0"/>
              <a:buChar char="•"/>
            </a:pPr>
            <a:r>
              <a:rPr lang="en-US" sz="1400" dirty="0" smtClean="0"/>
              <a:t> Solid </a:t>
            </a:r>
            <a:r>
              <a:rPr lang="en-US" sz="1400" dirty="0" err="1" smtClean="0"/>
              <a:t>borotik</a:t>
            </a:r>
            <a:r>
              <a:rPr lang="en-US" sz="1400" dirty="0" smtClean="0"/>
              <a:t> frame and 19mm deep veneered top with solid </a:t>
            </a:r>
            <a:r>
              <a:rPr lang="en-US" sz="1400" dirty="0" err="1" smtClean="0"/>
              <a:t>borotik</a:t>
            </a:r>
            <a:r>
              <a:rPr lang="en-US" sz="1400" dirty="0" smtClean="0"/>
              <a:t> </a:t>
            </a:r>
            <a:r>
              <a:rPr lang="en-US" sz="1400" dirty="0" err="1" smtClean="0"/>
              <a:t>lippings</a:t>
            </a:r>
            <a:r>
              <a:rPr lang="en-US" sz="1400" dirty="0" smtClean="0"/>
              <a:t>. </a:t>
            </a:r>
          </a:p>
          <a:p>
            <a:pPr>
              <a:lnSpc>
                <a:spcPct val="150000"/>
              </a:lnSpc>
              <a:buFont typeface="Arial" pitchFamily="34" charset="0"/>
              <a:buChar char="•"/>
            </a:pPr>
            <a:r>
              <a:rPr lang="en-US" sz="1400" dirty="0" smtClean="0"/>
              <a:t> Choose from rectangular, semi-circular and library tables in natural beech veneer. </a:t>
            </a:r>
          </a:p>
          <a:p>
            <a:pPr>
              <a:lnSpc>
                <a:spcPct val="150000"/>
              </a:lnSpc>
              <a:buFont typeface="Arial" pitchFamily="34" charset="0"/>
              <a:buChar char="•"/>
            </a:pPr>
            <a:r>
              <a:rPr lang="en-US" sz="1400" dirty="0" smtClean="0"/>
              <a:t> Selected for libraries, staff rooms and common rooms</a:t>
            </a:r>
          </a:p>
          <a:p>
            <a:pPr>
              <a:lnSpc>
                <a:spcPct val="150000"/>
              </a:lnSpc>
            </a:pPr>
            <a:r>
              <a:rPr lang="en-US" sz="1400" dirty="0" smtClean="0"/>
              <a:t/>
            </a:r>
            <a:br>
              <a:rPr lang="en-US" sz="1400" dirty="0" smtClean="0"/>
            </a:br>
            <a:endParaRPr lang="en-US" sz="1400" dirty="0"/>
          </a:p>
        </p:txBody>
      </p:sp>
      <p:grpSp>
        <p:nvGrpSpPr>
          <p:cNvPr id="19" name="Group 11"/>
          <p:cNvGrpSpPr/>
          <p:nvPr/>
        </p:nvGrpSpPr>
        <p:grpSpPr>
          <a:xfrm>
            <a:off x="1162050" y="8115300"/>
            <a:ext cx="4495800" cy="304800"/>
            <a:chOff x="533400" y="7829550"/>
            <a:chExt cx="4495800" cy="304800"/>
          </a:xfrm>
        </p:grpSpPr>
        <p:sp>
          <p:nvSpPr>
            <p:cNvPr id="20" name="Rounded Rectangle 19"/>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1" name="Rounded Rectangle 20"/>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2" name="Rounded Rectangle 21"/>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sp>
        <p:nvSpPr>
          <p:cNvPr id="23" name="TextBox 22"/>
          <p:cNvSpPr txBox="1"/>
          <p:nvPr/>
        </p:nvSpPr>
        <p:spPr>
          <a:xfrm>
            <a:off x="8104" y="0"/>
            <a:ext cx="2684709" cy="400110"/>
          </a:xfrm>
          <a:prstGeom prst="rect">
            <a:avLst/>
          </a:prstGeom>
          <a:noFill/>
        </p:spPr>
        <p:txBody>
          <a:bodyPr wrap="none" rtlCol="0">
            <a:spAutoFit/>
          </a:bodyPr>
          <a:lstStyle/>
          <a:p>
            <a:r>
              <a:rPr lang="en-US" sz="2000" b="1" dirty="0" smtClean="0">
                <a:solidFill>
                  <a:schemeClr val="bg1"/>
                </a:solidFill>
              </a:rPr>
              <a:t>2300 SERIES LAB STOOL</a:t>
            </a:r>
            <a:endParaRPr lang="en-US" sz="2000" b="1" dirty="0">
              <a:solidFill>
                <a:schemeClr val="bg1"/>
              </a:solidFill>
            </a:endParaRPr>
          </a:p>
        </p:txBody>
      </p:sp>
      <p:sp>
        <p:nvSpPr>
          <p:cNvPr id="25" name="Rectangle 24"/>
          <p:cNvSpPr/>
          <p:nvPr/>
        </p:nvSpPr>
        <p:spPr>
          <a:xfrm rot="10800000" flipV="1">
            <a:off x="5695951" y="2133601"/>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LS 2301</a:t>
            </a:r>
            <a:endParaRPr lang="en-US" sz="1400" b="1" dirty="0">
              <a:solidFill>
                <a:schemeClr val="bg1">
                  <a:lumMod val="50000"/>
                </a:schemeClr>
              </a:solidFill>
            </a:endParaRPr>
          </a:p>
        </p:txBody>
      </p:sp>
      <p:grpSp>
        <p:nvGrpSpPr>
          <p:cNvPr id="28" name="Group 27"/>
          <p:cNvGrpSpPr/>
          <p:nvPr/>
        </p:nvGrpSpPr>
        <p:grpSpPr>
          <a:xfrm>
            <a:off x="5105400" y="2362200"/>
            <a:ext cx="1214701" cy="2286000"/>
            <a:chOff x="5105400" y="2286000"/>
            <a:chExt cx="1214701" cy="2286000"/>
          </a:xfrm>
        </p:grpSpPr>
        <p:pic>
          <p:nvPicPr>
            <p:cNvPr id="18" name="Picture 2"/>
            <p:cNvPicPr>
              <a:picLocks noChangeAspect="1" noChangeArrowheads="1"/>
            </p:cNvPicPr>
            <p:nvPr/>
          </p:nvPicPr>
          <p:blipFill>
            <a:blip r:embed="rId6" cstate="print"/>
            <a:srcRect/>
            <a:stretch>
              <a:fillRect/>
            </a:stretch>
          </p:blipFill>
          <p:spPr bwMode="auto">
            <a:xfrm>
              <a:off x="5105400" y="2286000"/>
              <a:ext cx="1214701" cy="2286000"/>
            </a:xfrm>
            <a:prstGeom prst="rect">
              <a:avLst/>
            </a:prstGeom>
            <a:noFill/>
            <a:ln w="9525">
              <a:noFill/>
              <a:miter lim="800000"/>
              <a:headEnd/>
              <a:tailEnd/>
            </a:ln>
          </p:spPr>
        </p:pic>
        <p:sp>
          <p:nvSpPr>
            <p:cNvPr id="26" name="Rectangle 25"/>
            <p:cNvSpPr/>
            <p:nvPr/>
          </p:nvSpPr>
          <p:spPr>
            <a:xfrm rot="10800000" flipV="1">
              <a:off x="5200651" y="43053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LS 2302</a:t>
              </a:r>
              <a:endParaRPr lang="en-US" sz="1400" b="1" dirty="0">
                <a:solidFill>
                  <a:schemeClr val="bg1">
                    <a:lumMod val="50000"/>
                  </a:schemeClr>
                </a:solidFill>
              </a:endParaRPr>
            </a:p>
          </p:txBody>
        </p:sp>
      </p:grpSp>
      <p:sp>
        <p:nvSpPr>
          <p:cNvPr id="27" name="Rectangle 26"/>
          <p:cNvSpPr/>
          <p:nvPr/>
        </p:nvSpPr>
        <p:spPr>
          <a:xfrm>
            <a:off x="0" y="2863840"/>
            <a:ext cx="5143500" cy="2031325"/>
          </a:xfrm>
          <a:prstGeom prst="rect">
            <a:avLst/>
          </a:prstGeom>
        </p:spPr>
        <p:txBody>
          <a:bodyPr wrap="square">
            <a:spAutoFit/>
          </a:bodyPr>
          <a:lstStyle/>
          <a:p>
            <a:pPr>
              <a:lnSpc>
                <a:spcPct val="150000"/>
              </a:lnSpc>
              <a:buFont typeface="Arial" pitchFamily="34" charset="0"/>
              <a:buChar char="•"/>
            </a:pPr>
            <a:r>
              <a:rPr lang="en-US" sz="1400" dirty="0" smtClean="0"/>
              <a:t> Made from solid </a:t>
            </a:r>
            <a:r>
              <a:rPr lang="en-US" sz="1400" dirty="0" err="1" smtClean="0"/>
              <a:t>borotik</a:t>
            </a:r>
            <a:r>
              <a:rPr lang="en-US" sz="1400" dirty="0" smtClean="0"/>
              <a:t> frame with glued and pinned mortise and </a:t>
            </a:r>
            <a:r>
              <a:rPr lang="en-US" sz="1400" dirty="0" err="1" smtClean="0"/>
              <a:t>tenon</a:t>
            </a:r>
            <a:r>
              <a:rPr lang="en-US" sz="1400" dirty="0" smtClean="0"/>
              <a:t> joints for long lasting strength.</a:t>
            </a:r>
          </a:p>
          <a:p>
            <a:pPr>
              <a:lnSpc>
                <a:spcPct val="150000"/>
              </a:lnSpc>
              <a:buFont typeface="Arial" pitchFamily="34" charset="0"/>
              <a:buChar char="•"/>
            </a:pPr>
            <a:r>
              <a:rPr lang="en-US" sz="1400" dirty="0" smtClean="0"/>
              <a:t> Solid </a:t>
            </a:r>
            <a:r>
              <a:rPr lang="en-US" sz="1400" dirty="0" err="1" smtClean="0"/>
              <a:t>borotik</a:t>
            </a:r>
            <a:r>
              <a:rPr lang="en-US" sz="1400" dirty="0" smtClean="0"/>
              <a:t> seat 330mm square with useful hand-hold</a:t>
            </a:r>
          </a:p>
          <a:p>
            <a:pPr>
              <a:lnSpc>
                <a:spcPct val="150000"/>
              </a:lnSpc>
              <a:buFont typeface="Arial" pitchFamily="34" charset="0"/>
              <a:buChar char="•"/>
            </a:pPr>
            <a:r>
              <a:rPr lang="en-US" sz="1400" dirty="0" smtClean="0"/>
              <a:t> Finished in natural lacquer.</a:t>
            </a:r>
          </a:p>
          <a:p>
            <a:pPr>
              <a:lnSpc>
                <a:spcPct val="150000"/>
              </a:lnSpc>
              <a:buFont typeface="Arial" pitchFamily="34" charset="0"/>
              <a:buChar char="•"/>
            </a:pPr>
            <a:r>
              <a:rPr lang="en-US" sz="1400" dirty="0" smtClean="0"/>
              <a:t> Also available with an integral backrest (LS3302).</a:t>
            </a:r>
            <a:br>
              <a:rPr lang="en-US" sz="1400" dirty="0" smtClean="0"/>
            </a:br>
            <a:endParaRPr lang="en-US" sz="1400" dirty="0"/>
          </a:p>
        </p:txBody>
      </p:sp>
      <p:sp>
        <p:nvSpPr>
          <p:cNvPr id="29" name="TextBox 28"/>
          <p:cNvSpPr txBox="1"/>
          <p:nvPr/>
        </p:nvSpPr>
        <p:spPr>
          <a:xfrm>
            <a:off x="0" y="4629090"/>
            <a:ext cx="2630657" cy="400110"/>
          </a:xfrm>
          <a:prstGeom prst="rect">
            <a:avLst/>
          </a:prstGeom>
          <a:noFill/>
        </p:spPr>
        <p:txBody>
          <a:bodyPr wrap="none" rtlCol="0">
            <a:spAutoFit/>
          </a:bodyPr>
          <a:lstStyle/>
          <a:p>
            <a:r>
              <a:rPr lang="en-US" sz="2000" b="1" dirty="0" smtClean="0"/>
              <a:t>2300 SERIES LAB TABLE</a:t>
            </a:r>
            <a:endParaRPr lang="en-US" sz="2000" b="1" dirty="0"/>
          </a:p>
        </p:txBody>
      </p:sp>
      <p:sp>
        <p:nvSpPr>
          <p:cNvPr id="30" name="Rectangle 29"/>
          <p:cNvSpPr/>
          <p:nvPr/>
        </p:nvSpPr>
        <p:spPr>
          <a:xfrm rot="10800000" flipV="1">
            <a:off x="5334001" y="60198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LT 2302</a:t>
            </a:r>
            <a:endParaRPr lang="en-US" sz="1400" b="1" dirty="0">
              <a:solidFill>
                <a:schemeClr val="bg1">
                  <a:lumMod val="50000"/>
                </a:schemeClr>
              </a:solidFill>
            </a:endParaRPr>
          </a:p>
        </p:txBody>
      </p:sp>
      <p:sp>
        <p:nvSpPr>
          <p:cNvPr id="31" name="Rectangle 30"/>
          <p:cNvSpPr/>
          <p:nvPr/>
        </p:nvSpPr>
        <p:spPr>
          <a:xfrm rot="10800000" flipV="1">
            <a:off x="609600" y="67818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LT 2301</a:t>
            </a:r>
            <a:endParaRPr lang="en-US" sz="1400" b="1" dirty="0">
              <a:solidFill>
                <a:schemeClr val="bg1">
                  <a:lumMod val="50000"/>
                </a:schemeClr>
              </a:solidFill>
            </a:endParaRPr>
          </a:p>
        </p:txBody>
      </p:sp>
      <p:sp>
        <p:nvSpPr>
          <p:cNvPr id="32" name="Rectangle 31"/>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Public\Documents\Adityas\Profile\catalog_storage.jpg"/>
          <p:cNvPicPr>
            <a:picLocks noChangeAspect="1" noChangeArrowheads="1"/>
          </p:cNvPicPr>
          <p:nvPr/>
        </p:nvPicPr>
        <p:blipFill>
          <a:blip r:embed="rId2" cstate="print"/>
          <a:srcRect/>
          <a:stretch>
            <a:fillRect/>
          </a:stretch>
        </p:blipFill>
        <p:spPr bwMode="auto">
          <a:xfrm>
            <a:off x="0" y="0"/>
            <a:ext cx="6858000" cy="9144000"/>
          </a:xfrm>
          <a:prstGeom prst="rect">
            <a:avLst/>
          </a:prstGeom>
          <a:noFill/>
        </p:spPr>
      </p:pic>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0" y="8686800"/>
            <a:ext cx="2194560" cy="274320"/>
          </a:xfrm>
          <a:prstGeom prst="rect">
            <a:avLst/>
          </a:prstGeom>
          <a:solidFill>
            <a:srgbClr val="FF9933"/>
          </a:solidFill>
          <a:ln w="952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bg1"/>
                </a:solidFill>
              </a:rPr>
              <a:t>Storage and Locker Units           	 39</a:t>
            </a:r>
            <a:endParaRPr lang="en-US" sz="1050" b="1" dirty="0">
              <a:solidFill>
                <a:schemeClr val="bg1"/>
              </a:solidFill>
            </a:endParaRPr>
          </a:p>
        </p:txBody>
      </p:sp>
      <p:sp>
        <p:nvSpPr>
          <p:cNvPr id="6" name="Rectangle 5"/>
          <p:cNvSpPr/>
          <p:nvPr/>
        </p:nvSpPr>
        <p:spPr>
          <a:xfrm>
            <a:off x="990600" y="5867400"/>
            <a:ext cx="3048000" cy="1015663"/>
          </a:xfrm>
          <a:prstGeom prst="rect">
            <a:avLst/>
          </a:prstGeom>
        </p:spPr>
        <p:txBody>
          <a:bodyPr wrap="square">
            <a:spAutoFit/>
          </a:bodyPr>
          <a:lstStyle/>
          <a:p>
            <a:r>
              <a:rPr lang="en-US" sz="6000" b="1" spc="-150" dirty="0" smtClean="0">
                <a:solidFill>
                  <a:schemeClr val="bg1">
                    <a:lumMod val="95000"/>
                  </a:schemeClr>
                </a:solidFill>
              </a:rPr>
              <a:t>STORAGE</a:t>
            </a:r>
          </a:p>
        </p:txBody>
      </p:sp>
      <p:sp>
        <p:nvSpPr>
          <p:cNvPr id="7" name="TextBox 6"/>
          <p:cNvSpPr txBox="1"/>
          <p:nvPr/>
        </p:nvSpPr>
        <p:spPr>
          <a:xfrm>
            <a:off x="1428750" y="7150953"/>
            <a:ext cx="1496704" cy="830997"/>
          </a:xfrm>
          <a:prstGeom prst="rect">
            <a:avLst/>
          </a:prstGeom>
          <a:noFill/>
          <a:effectLst>
            <a:glow rad="63500">
              <a:schemeClr val="accent1">
                <a:satMod val="175000"/>
                <a:alpha val="40000"/>
              </a:schemeClr>
            </a:glow>
          </a:effectLst>
        </p:spPr>
        <p:txBody>
          <a:bodyPr wrap="square" rtlCol="0">
            <a:spAutoFit/>
          </a:bodyPr>
          <a:lstStyle/>
          <a:p>
            <a:r>
              <a:rPr lang="en-US" sz="4800" b="1" spc="-150" dirty="0" smtClean="0">
                <a:solidFill>
                  <a:schemeClr val="bg1">
                    <a:lumMod val="95000"/>
                  </a:schemeClr>
                </a:solidFill>
              </a:rPr>
              <a:t> </a:t>
            </a:r>
          </a:p>
        </p:txBody>
      </p:sp>
      <p:sp>
        <p:nvSpPr>
          <p:cNvPr id="9" name="Rectangle 8"/>
          <p:cNvSpPr/>
          <p:nvPr/>
        </p:nvSpPr>
        <p:spPr>
          <a:xfrm>
            <a:off x="1428750" y="6629400"/>
            <a:ext cx="3048000" cy="769441"/>
          </a:xfrm>
          <a:prstGeom prst="rect">
            <a:avLst/>
          </a:prstGeom>
        </p:spPr>
        <p:txBody>
          <a:bodyPr wrap="square">
            <a:spAutoFit/>
          </a:bodyPr>
          <a:lstStyle/>
          <a:p>
            <a:r>
              <a:rPr lang="en-US" sz="4400" b="1" spc="-150" dirty="0" smtClean="0">
                <a:solidFill>
                  <a:schemeClr val="bg1">
                    <a:lumMod val="95000"/>
                  </a:schemeClr>
                </a:solidFill>
              </a:rPr>
              <a:t>AS SAFE AS</a:t>
            </a:r>
          </a:p>
        </p:txBody>
      </p:sp>
      <p:sp>
        <p:nvSpPr>
          <p:cNvPr id="10" name="TextBox 9"/>
          <p:cNvSpPr txBox="1"/>
          <p:nvPr/>
        </p:nvSpPr>
        <p:spPr>
          <a:xfrm>
            <a:off x="2618096" y="7048321"/>
            <a:ext cx="3554104" cy="1200329"/>
          </a:xfrm>
          <a:prstGeom prst="rect">
            <a:avLst/>
          </a:prstGeom>
          <a:noFill/>
          <a:effectLst>
            <a:glow rad="63500">
              <a:schemeClr val="accent1">
                <a:satMod val="175000"/>
                <a:alpha val="40000"/>
              </a:schemeClr>
            </a:glow>
          </a:effectLst>
        </p:spPr>
        <p:txBody>
          <a:bodyPr wrap="square" rtlCol="0">
            <a:spAutoFit/>
          </a:bodyPr>
          <a:lstStyle/>
          <a:p>
            <a:r>
              <a:rPr lang="en-US" sz="7200" b="1" spc="-150" dirty="0" smtClean="0">
                <a:solidFill>
                  <a:schemeClr val="bg1">
                    <a:lumMod val="95000"/>
                  </a:schemeClr>
                </a:solidFill>
              </a:rPr>
              <a:t>TRUNK</a:t>
            </a:r>
          </a:p>
        </p:txBody>
      </p:sp>
      <p:sp>
        <p:nvSpPr>
          <p:cNvPr id="11" name="Rectangle 10"/>
          <p:cNvSpPr/>
          <p:nvPr/>
        </p:nvSpPr>
        <p:spPr>
          <a:xfrm>
            <a:off x="5484483" y="8763000"/>
            <a:ext cx="1373517" cy="276999"/>
          </a:xfrm>
          <a:prstGeom prst="rect">
            <a:avLst/>
          </a:prstGeom>
        </p:spPr>
        <p:txBody>
          <a:bodyPr wrap="none">
            <a:spAutoFit/>
          </a:bodyPr>
          <a:lstStyle/>
          <a:p>
            <a:pPr algn="ctr"/>
            <a:r>
              <a:rPr lang="en-US" sz="1200" b="1" dirty="0" smtClean="0">
                <a:solidFill>
                  <a:schemeClr val="bg1"/>
                </a:solidFill>
              </a:rPr>
              <a:t>www.adityas.co.in</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descr="C:\Users\Public\Documents\Adityas\Profile\catalog_reception.jpg"/>
          <p:cNvPicPr>
            <a:picLocks noChangeAspect="1" noChangeArrowheads="1"/>
          </p:cNvPicPr>
          <p:nvPr/>
        </p:nvPicPr>
        <p:blipFill>
          <a:blip r:embed="rId2" cstate="print"/>
          <a:srcRect/>
          <a:stretch>
            <a:fillRect/>
          </a:stretch>
        </p:blipFill>
        <p:spPr bwMode="auto">
          <a:xfrm>
            <a:off x="0" y="0"/>
            <a:ext cx="6858000" cy="9137668"/>
          </a:xfrm>
          <a:prstGeom prst="rect">
            <a:avLst/>
          </a:prstGeom>
          <a:noFill/>
        </p:spPr>
      </p:pic>
      <p:sp>
        <p:nvSpPr>
          <p:cNvPr id="5" name="Rectangle 4"/>
          <p:cNvSpPr/>
          <p:nvPr/>
        </p:nvSpPr>
        <p:spPr>
          <a:xfrm>
            <a:off x="0" y="-1905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661081" y="8686800"/>
            <a:ext cx="2194560" cy="274320"/>
          </a:xfrm>
          <a:prstGeom prst="rect">
            <a:avLst/>
          </a:prstGeom>
          <a:solidFill>
            <a:schemeClr val="accent2">
              <a:lumMod val="75000"/>
            </a:schemeClr>
          </a:solidFill>
          <a:ln w="95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bg1"/>
                </a:solidFill>
              </a:rPr>
              <a:t>4   Reception Furniture              	</a:t>
            </a:r>
            <a:endParaRPr lang="en-US" sz="1050" b="1" dirty="0">
              <a:solidFill>
                <a:schemeClr val="bg1"/>
              </a:solidFill>
            </a:endParaRPr>
          </a:p>
        </p:txBody>
      </p:sp>
      <p:grpSp>
        <p:nvGrpSpPr>
          <p:cNvPr id="2" name="Group 14"/>
          <p:cNvGrpSpPr/>
          <p:nvPr/>
        </p:nvGrpSpPr>
        <p:grpSpPr>
          <a:xfrm>
            <a:off x="0" y="3802559"/>
            <a:ext cx="4087504" cy="1691282"/>
            <a:chOff x="-19050" y="952500"/>
            <a:chExt cx="4087504" cy="1691282"/>
          </a:xfrm>
        </p:grpSpPr>
        <p:sp>
          <p:nvSpPr>
            <p:cNvPr id="22" name="TextBox 21"/>
            <p:cNvSpPr txBox="1"/>
            <p:nvPr/>
          </p:nvSpPr>
          <p:spPr>
            <a:xfrm>
              <a:off x="106054" y="952500"/>
              <a:ext cx="3962400" cy="769441"/>
            </a:xfrm>
            <a:prstGeom prst="rect">
              <a:avLst/>
            </a:prstGeom>
            <a:noFill/>
            <a:effectLst>
              <a:glow rad="63500">
                <a:schemeClr val="accent1">
                  <a:satMod val="175000"/>
                  <a:alpha val="40000"/>
                </a:schemeClr>
              </a:glow>
              <a:outerShdw blurRad="50800" dist="50800" dir="5400000" algn="ctr" rotWithShape="0">
                <a:schemeClr val="bg1">
                  <a:alpha val="23000"/>
                </a:schemeClr>
              </a:outerShdw>
            </a:effectLst>
          </p:spPr>
          <p:txBody>
            <a:bodyPr wrap="square" rtlCol="0">
              <a:spAutoFit/>
            </a:bodyPr>
            <a:lstStyle/>
            <a:p>
              <a:r>
                <a:rPr lang="en-US" sz="4000" spc="-150" dirty="0" smtClean="0">
                  <a:solidFill>
                    <a:schemeClr val="bg1"/>
                  </a:solidFill>
                  <a:effectLst>
                    <a:outerShdw blurRad="38100" dist="38100" dir="2700000" algn="tl">
                      <a:srgbClr val="000000">
                        <a:alpha val="43137"/>
                      </a:srgbClr>
                    </a:outerShdw>
                  </a:effectLst>
                </a:rPr>
                <a:t>THE</a:t>
              </a:r>
              <a:r>
                <a:rPr lang="en-US" sz="4000" b="1" spc="-150" dirty="0" smtClean="0">
                  <a:solidFill>
                    <a:schemeClr val="bg1"/>
                  </a:solidFill>
                  <a:effectLst>
                    <a:outerShdw blurRad="38100" dist="38100" dir="2700000" algn="tl">
                      <a:srgbClr val="000000">
                        <a:alpha val="43137"/>
                      </a:srgbClr>
                    </a:outerShdw>
                  </a:effectLst>
                </a:rPr>
                <a:t> </a:t>
              </a:r>
              <a:r>
                <a:rPr lang="en-US" sz="4400" b="1" spc="-150" dirty="0" smtClean="0">
                  <a:solidFill>
                    <a:schemeClr val="bg1"/>
                  </a:solidFill>
                  <a:effectLst>
                    <a:outerShdw blurRad="38100" dist="38100" dir="2700000" algn="tl">
                      <a:srgbClr val="000000">
                        <a:alpha val="43137"/>
                      </a:srgbClr>
                    </a:outerShdw>
                  </a:effectLst>
                </a:rPr>
                <a:t>WAIT </a:t>
              </a:r>
            </a:p>
          </p:txBody>
        </p:sp>
        <p:sp>
          <p:nvSpPr>
            <p:cNvPr id="12" name="TextBox 11"/>
            <p:cNvSpPr txBox="1"/>
            <p:nvPr/>
          </p:nvSpPr>
          <p:spPr>
            <a:xfrm>
              <a:off x="-19050" y="1874341"/>
              <a:ext cx="3630304" cy="769441"/>
            </a:xfrm>
            <a:prstGeom prst="rect">
              <a:avLst/>
            </a:prstGeom>
            <a:noFill/>
            <a:effectLst>
              <a:glow rad="63500">
                <a:schemeClr val="accent1">
                  <a:satMod val="175000"/>
                  <a:alpha val="40000"/>
                </a:schemeClr>
              </a:glow>
            </a:effectLst>
          </p:spPr>
          <p:txBody>
            <a:bodyPr wrap="square" rtlCol="0">
              <a:spAutoFit/>
            </a:bodyPr>
            <a:lstStyle/>
            <a:p>
              <a:pPr algn="ctr"/>
              <a:r>
                <a:rPr lang="en-US" sz="4400" b="1" spc="-150" dirty="0" smtClean="0">
                  <a:solidFill>
                    <a:schemeClr val="bg1"/>
                  </a:solidFill>
                  <a:effectLst>
                    <a:outerShdw blurRad="38100" dist="38100" dir="2700000" algn="tl">
                      <a:srgbClr val="000000">
                        <a:alpha val="43137"/>
                      </a:srgbClr>
                    </a:outerShdw>
                  </a:effectLst>
                </a:rPr>
                <a:t>COMFORTABLE</a:t>
              </a:r>
              <a:endParaRPr lang="en-US" sz="2800" spc="-150" dirty="0" smtClean="0">
                <a:solidFill>
                  <a:schemeClr val="bg1"/>
                </a:solidFill>
                <a:effectLst>
                  <a:outerShdw blurRad="38100" dist="38100" dir="2700000" algn="tl">
                    <a:srgbClr val="000000">
                      <a:alpha val="43137"/>
                    </a:srgbClr>
                  </a:outerShdw>
                </a:effectLst>
              </a:endParaRPr>
            </a:p>
          </p:txBody>
        </p:sp>
      </p:grpSp>
      <p:sp>
        <p:nvSpPr>
          <p:cNvPr id="9" name="Rectangle 8"/>
          <p:cNvSpPr/>
          <p:nvPr/>
        </p:nvSpPr>
        <p:spPr>
          <a:xfrm>
            <a:off x="152400" y="4343400"/>
            <a:ext cx="1308371" cy="646331"/>
          </a:xfrm>
          <a:prstGeom prst="rect">
            <a:avLst/>
          </a:prstGeom>
        </p:spPr>
        <p:txBody>
          <a:bodyPr wrap="none">
            <a:spAutoFit/>
          </a:bodyPr>
          <a:lstStyle/>
          <a:p>
            <a:r>
              <a:rPr lang="en-US" sz="3600" b="1" spc="-150" dirty="0" smtClean="0">
                <a:solidFill>
                  <a:schemeClr val="bg1"/>
                </a:solidFill>
                <a:effectLst>
                  <a:outerShdw blurRad="38100" dist="38100" dir="2700000" algn="tl">
                    <a:srgbClr val="000000">
                      <a:alpha val="43137"/>
                    </a:srgbClr>
                  </a:outerShdw>
                </a:effectLst>
              </a:rPr>
              <a:t>MADE</a:t>
            </a:r>
            <a:endParaRPr lang="en-US" sz="2400" b="1" spc="-150" dirty="0" smtClean="0">
              <a:solidFill>
                <a:schemeClr val="bg1"/>
              </a:solidFill>
              <a:effectLst>
                <a:outerShdw blurRad="38100" dist="38100" dir="2700000" algn="tl">
                  <a:srgbClr val="000000">
                    <a:alpha val="43137"/>
                  </a:srgbClr>
                </a:outerShdw>
              </a:effectLst>
            </a:endParaRPr>
          </a:p>
        </p:txBody>
      </p:sp>
      <p:sp>
        <p:nvSpPr>
          <p:cNvPr id="10" name="Rectangle 9"/>
          <p:cNvSpPr/>
          <p:nvPr/>
        </p:nvSpPr>
        <p:spPr>
          <a:xfrm>
            <a:off x="76200" y="8763000"/>
            <a:ext cx="1373517" cy="276999"/>
          </a:xfrm>
          <a:prstGeom prst="rect">
            <a:avLst/>
          </a:prstGeom>
        </p:spPr>
        <p:txBody>
          <a:bodyPr wrap="none">
            <a:spAutoFit/>
          </a:bodyPr>
          <a:lstStyle/>
          <a:p>
            <a:pPr algn="ctr"/>
            <a:r>
              <a:rPr lang="en-US" sz="1200" b="1" dirty="0" smtClean="0">
                <a:solidFill>
                  <a:schemeClr val="bg1"/>
                </a:solidFill>
              </a:rPr>
              <a:t>www.adityas.co.in</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411" y="0"/>
            <a:ext cx="457200" cy="9144000"/>
            <a:chOff x="0" y="0"/>
            <a:chExt cx="457200" cy="9144000"/>
          </a:xfrm>
          <a:solidFill>
            <a:srgbClr val="FF9933"/>
          </a:solidFill>
        </p:grpSpPr>
        <p:sp>
          <p:nvSpPr>
            <p:cNvPr id="6" name="Rectangle 5"/>
            <p:cNvSpPr/>
            <p:nvPr/>
          </p:nvSpPr>
          <p:spPr>
            <a:xfrm>
              <a:off x="0" y="0"/>
              <a:ext cx="457200" cy="9144000"/>
            </a:xfrm>
            <a:prstGeom prst="rect">
              <a:avLst/>
            </a:prstGeom>
            <a:grpFill/>
            <a:ln>
              <a:solidFill>
                <a:srgbClr val="FF993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640329" y="1688417"/>
              <a:ext cx="1765676" cy="276999"/>
            </a:xfrm>
            <a:prstGeom prst="rect">
              <a:avLst/>
            </a:prstGeom>
            <a:grpFill/>
            <a:ln>
              <a:solidFill>
                <a:srgbClr val="FF9933"/>
              </a:solidFill>
            </a:ln>
          </p:spPr>
          <p:txBody>
            <a:bodyPr wrap="none" rtlCol="0">
              <a:spAutoFit/>
            </a:bodyPr>
            <a:lstStyle/>
            <a:p>
              <a:r>
                <a:rPr lang="en-US" sz="1200" b="1" dirty="0" smtClean="0">
                  <a:solidFill>
                    <a:schemeClr val="bg1"/>
                  </a:solidFill>
                </a:rPr>
                <a:t>Storage and Locker Units</a:t>
              </a:r>
              <a:endParaRPr lang="en-US" sz="1200" b="1" dirty="0">
                <a:solidFill>
                  <a:schemeClr val="bg1"/>
                </a:solidFill>
              </a:endParaRPr>
            </a:p>
          </p:txBody>
        </p:sp>
      </p:grpSp>
      <p:sp>
        <p:nvSpPr>
          <p:cNvPr id="8" name="Rectangle 7"/>
          <p:cNvSpPr/>
          <p:nvPr/>
        </p:nvSpPr>
        <p:spPr>
          <a:xfrm>
            <a:off x="4191000" y="8698230"/>
            <a:ext cx="2209800" cy="274320"/>
          </a:xfrm>
          <a:prstGeom prst="rect">
            <a:avLst/>
          </a:prstGeom>
          <a:noFill/>
          <a:ln w="952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40               Storage and Locker  Units</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2" cstate="print"/>
          <a:srcRect/>
          <a:stretch>
            <a:fillRect/>
          </a:stretch>
        </p:blipFill>
        <p:spPr bwMode="auto">
          <a:xfrm>
            <a:off x="3170546" y="8458200"/>
            <a:ext cx="494015" cy="640080"/>
          </a:xfrm>
          <a:prstGeom prst="rect">
            <a:avLst/>
          </a:prstGeom>
          <a:noFill/>
        </p:spPr>
      </p:pic>
      <p:sp>
        <p:nvSpPr>
          <p:cNvPr id="13" name="TextBox 12"/>
          <p:cNvSpPr txBox="1"/>
          <p:nvPr/>
        </p:nvSpPr>
        <p:spPr>
          <a:xfrm>
            <a:off x="0" y="0"/>
            <a:ext cx="2860463" cy="400110"/>
          </a:xfrm>
          <a:prstGeom prst="rect">
            <a:avLst/>
          </a:prstGeom>
          <a:noFill/>
        </p:spPr>
        <p:txBody>
          <a:bodyPr wrap="none" rtlCol="0">
            <a:spAutoFit/>
          </a:bodyPr>
          <a:lstStyle/>
          <a:p>
            <a:r>
              <a:rPr lang="en-US" sz="2000" b="1" dirty="0" smtClean="0"/>
              <a:t>4100 SERIES CUPBOARDS</a:t>
            </a:r>
            <a:endParaRPr lang="en-US" sz="2000" b="1" dirty="0"/>
          </a:p>
        </p:txBody>
      </p:sp>
      <p:sp>
        <p:nvSpPr>
          <p:cNvPr id="14" name="Rectangle 13"/>
          <p:cNvSpPr/>
          <p:nvPr/>
        </p:nvSpPr>
        <p:spPr>
          <a:xfrm>
            <a:off x="0" y="6405771"/>
            <a:ext cx="6477000" cy="1061829"/>
          </a:xfrm>
          <a:prstGeom prst="rect">
            <a:avLst/>
          </a:prstGeom>
        </p:spPr>
        <p:txBody>
          <a:bodyPr wrap="square">
            <a:spAutoFit/>
          </a:bodyPr>
          <a:lstStyle/>
          <a:p>
            <a:pPr>
              <a:lnSpc>
                <a:spcPct val="150000"/>
              </a:lnSpc>
              <a:buFont typeface="Arial" pitchFamily="34" charset="0"/>
              <a:buChar char="•"/>
            </a:pPr>
            <a:r>
              <a:rPr lang="en-US" sz="1400" dirty="0" smtClean="0"/>
              <a:t> Comprehensive range of ready assembled and practical units.</a:t>
            </a:r>
          </a:p>
          <a:p>
            <a:pPr>
              <a:lnSpc>
                <a:spcPct val="150000"/>
              </a:lnSpc>
              <a:buFont typeface="Arial" pitchFamily="34" charset="0"/>
              <a:buChar char="•"/>
            </a:pPr>
            <a:r>
              <a:rPr lang="en-US" sz="1400" dirty="0" smtClean="0"/>
              <a:t> Manufactured with laminated plywood panels and matching PVC edges for durability. </a:t>
            </a:r>
          </a:p>
          <a:p>
            <a:pPr>
              <a:lnSpc>
                <a:spcPct val="150000"/>
              </a:lnSpc>
              <a:buFont typeface="Arial" pitchFamily="34" charset="0"/>
              <a:buChar char="•"/>
            </a:pPr>
            <a:r>
              <a:rPr lang="en-US" sz="1400" dirty="0" smtClean="0"/>
              <a:t> Strong 18mm back panels for improved stability and extra rigidity. </a:t>
            </a:r>
            <a:endParaRPr lang="en-US" sz="1400" dirty="0"/>
          </a:p>
        </p:txBody>
      </p:sp>
      <p:grpSp>
        <p:nvGrpSpPr>
          <p:cNvPr id="30" name="Group 29"/>
          <p:cNvGrpSpPr/>
          <p:nvPr/>
        </p:nvGrpSpPr>
        <p:grpSpPr>
          <a:xfrm>
            <a:off x="76200" y="685800"/>
            <a:ext cx="2133600" cy="3581400"/>
            <a:chOff x="76200" y="1143000"/>
            <a:chExt cx="2133600" cy="3581400"/>
          </a:xfrm>
        </p:grpSpPr>
        <p:pic>
          <p:nvPicPr>
            <p:cNvPr id="16386" name="Picture 2"/>
            <p:cNvPicPr>
              <a:picLocks noChangeAspect="1" noChangeArrowheads="1"/>
            </p:cNvPicPr>
            <p:nvPr/>
          </p:nvPicPr>
          <p:blipFill>
            <a:blip r:embed="rId3" cstate="print"/>
            <a:srcRect/>
            <a:stretch>
              <a:fillRect/>
            </a:stretch>
          </p:blipFill>
          <p:spPr bwMode="auto">
            <a:xfrm>
              <a:off x="76200" y="1600200"/>
              <a:ext cx="1962150" cy="2981325"/>
            </a:xfrm>
            <a:prstGeom prst="rect">
              <a:avLst/>
            </a:prstGeom>
            <a:noFill/>
            <a:ln w="9525">
              <a:noFill/>
              <a:miter lim="800000"/>
              <a:headEnd/>
              <a:tailEnd/>
            </a:ln>
          </p:spPr>
        </p:pic>
        <p:sp>
          <p:nvSpPr>
            <p:cNvPr id="17" name="Rectangle 16"/>
            <p:cNvSpPr/>
            <p:nvPr/>
          </p:nvSpPr>
          <p:spPr>
            <a:xfrm rot="10800000" flipV="1">
              <a:off x="838200" y="44958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SC4101</a:t>
              </a:r>
              <a:endParaRPr lang="en-US" sz="1400" b="1" dirty="0">
                <a:solidFill>
                  <a:schemeClr val="bg1">
                    <a:lumMod val="50000"/>
                  </a:schemeClr>
                </a:solidFill>
              </a:endParaRPr>
            </a:p>
          </p:txBody>
        </p:sp>
        <p:sp>
          <p:nvSpPr>
            <p:cNvPr id="22" name="Rectangle 21"/>
            <p:cNvSpPr/>
            <p:nvPr/>
          </p:nvSpPr>
          <p:spPr>
            <a:xfrm rot="10800000" flipV="1">
              <a:off x="76200" y="1143000"/>
              <a:ext cx="2133600" cy="4571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Tall Two Section Cupboard</a:t>
              </a:r>
              <a:endParaRPr lang="en-US" sz="1600" b="1" dirty="0">
                <a:solidFill>
                  <a:schemeClr val="bg1">
                    <a:lumMod val="50000"/>
                  </a:schemeClr>
                </a:solidFill>
              </a:endParaRPr>
            </a:p>
          </p:txBody>
        </p:sp>
      </p:grpSp>
      <p:grpSp>
        <p:nvGrpSpPr>
          <p:cNvPr id="28" name="Group 27"/>
          <p:cNvGrpSpPr/>
          <p:nvPr/>
        </p:nvGrpSpPr>
        <p:grpSpPr>
          <a:xfrm>
            <a:off x="1752600" y="3829049"/>
            <a:ext cx="1657350" cy="2495551"/>
            <a:chOff x="2286000" y="1924049"/>
            <a:chExt cx="1657350" cy="2495551"/>
          </a:xfrm>
        </p:grpSpPr>
        <p:pic>
          <p:nvPicPr>
            <p:cNvPr id="16388" name="Picture 4"/>
            <p:cNvPicPr>
              <a:picLocks noChangeAspect="1" noChangeArrowheads="1"/>
            </p:cNvPicPr>
            <p:nvPr/>
          </p:nvPicPr>
          <p:blipFill>
            <a:blip r:embed="rId4" cstate="print"/>
            <a:srcRect/>
            <a:stretch>
              <a:fillRect/>
            </a:stretch>
          </p:blipFill>
          <p:spPr bwMode="auto">
            <a:xfrm>
              <a:off x="2286000" y="2628900"/>
              <a:ext cx="1657350" cy="1695450"/>
            </a:xfrm>
            <a:prstGeom prst="rect">
              <a:avLst/>
            </a:prstGeom>
            <a:noFill/>
            <a:ln w="9525">
              <a:noFill/>
              <a:miter lim="800000"/>
              <a:headEnd/>
              <a:tailEnd/>
            </a:ln>
          </p:spPr>
        </p:pic>
        <p:sp>
          <p:nvSpPr>
            <p:cNvPr id="20" name="Rectangle 19"/>
            <p:cNvSpPr/>
            <p:nvPr/>
          </p:nvSpPr>
          <p:spPr>
            <a:xfrm rot="10800000" flipV="1">
              <a:off x="2819401" y="41910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SC4104</a:t>
              </a:r>
              <a:endParaRPr lang="en-US" sz="1400" b="1" dirty="0">
                <a:solidFill>
                  <a:schemeClr val="bg1">
                    <a:lumMod val="50000"/>
                  </a:schemeClr>
                </a:solidFill>
              </a:endParaRPr>
            </a:p>
          </p:txBody>
        </p:sp>
        <p:sp>
          <p:nvSpPr>
            <p:cNvPr id="24" name="Rectangle 23"/>
            <p:cNvSpPr/>
            <p:nvPr/>
          </p:nvSpPr>
          <p:spPr>
            <a:xfrm rot="10800000" flipV="1">
              <a:off x="2286001" y="1924049"/>
              <a:ext cx="1524000" cy="10668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Small Lockable Cupboard</a:t>
              </a:r>
              <a:endParaRPr lang="en-US" sz="1600" b="1" dirty="0">
                <a:solidFill>
                  <a:schemeClr val="bg1">
                    <a:lumMod val="50000"/>
                  </a:schemeClr>
                </a:solidFill>
              </a:endParaRPr>
            </a:p>
          </p:txBody>
        </p:sp>
      </p:grpSp>
      <p:grpSp>
        <p:nvGrpSpPr>
          <p:cNvPr id="29" name="Group 28"/>
          <p:cNvGrpSpPr/>
          <p:nvPr/>
        </p:nvGrpSpPr>
        <p:grpSpPr>
          <a:xfrm>
            <a:off x="4114800" y="533400"/>
            <a:ext cx="2133600" cy="3352800"/>
            <a:chOff x="4114800" y="533400"/>
            <a:chExt cx="2133600" cy="3352800"/>
          </a:xfrm>
        </p:grpSpPr>
        <p:sp>
          <p:nvSpPr>
            <p:cNvPr id="18" name="Rectangle 17"/>
            <p:cNvSpPr/>
            <p:nvPr/>
          </p:nvSpPr>
          <p:spPr>
            <a:xfrm rot="10800000" flipV="1">
              <a:off x="4724401" y="36576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SC4102</a:t>
              </a:r>
              <a:endParaRPr lang="en-US" sz="1400" b="1" dirty="0">
                <a:solidFill>
                  <a:schemeClr val="bg1">
                    <a:lumMod val="50000"/>
                  </a:schemeClr>
                </a:solidFill>
              </a:endParaRPr>
            </a:p>
          </p:txBody>
        </p:sp>
        <p:sp>
          <p:nvSpPr>
            <p:cNvPr id="23" name="Rectangle 22"/>
            <p:cNvSpPr/>
            <p:nvPr/>
          </p:nvSpPr>
          <p:spPr>
            <a:xfrm rot="10800000" flipV="1">
              <a:off x="4114800" y="533400"/>
              <a:ext cx="2133600" cy="1524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Tall Double Cupboard</a:t>
              </a:r>
              <a:endParaRPr lang="en-US" sz="1600" b="1" dirty="0">
                <a:solidFill>
                  <a:schemeClr val="bg1">
                    <a:lumMod val="50000"/>
                  </a:schemeClr>
                </a:solidFill>
              </a:endParaRPr>
            </a:p>
          </p:txBody>
        </p:sp>
        <p:pic>
          <p:nvPicPr>
            <p:cNvPr id="16387" name="Picture 3"/>
            <p:cNvPicPr>
              <a:picLocks noChangeAspect="1" noChangeArrowheads="1"/>
            </p:cNvPicPr>
            <p:nvPr/>
          </p:nvPicPr>
          <p:blipFill>
            <a:blip r:embed="rId5" cstate="print"/>
            <a:srcRect/>
            <a:stretch>
              <a:fillRect/>
            </a:stretch>
          </p:blipFill>
          <p:spPr bwMode="auto">
            <a:xfrm>
              <a:off x="4191000" y="704850"/>
              <a:ext cx="2019300" cy="2971800"/>
            </a:xfrm>
            <a:prstGeom prst="rect">
              <a:avLst/>
            </a:prstGeom>
            <a:noFill/>
            <a:ln w="9525">
              <a:noFill/>
              <a:miter lim="800000"/>
              <a:headEnd/>
              <a:tailEnd/>
            </a:ln>
          </p:spPr>
        </p:pic>
      </p:grpSp>
      <p:grpSp>
        <p:nvGrpSpPr>
          <p:cNvPr id="33" name="Group 32"/>
          <p:cNvGrpSpPr/>
          <p:nvPr/>
        </p:nvGrpSpPr>
        <p:grpSpPr>
          <a:xfrm>
            <a:off x="2133600" y="1390651"/>
            <a:ext cx="1819275" cy="2343149"/>
            <a:chOff x="2133600" y="647701"/>
            <a:chExt cx="1819275" cy="2343149"/>
          </a:xfrm>
        </p:grpSpPr>
        <p:pic>
          <p:nvPicPr>
            <p:cNvPr id="16389" name="Picture 5"/>
            <p:cNvPicPr>
              <a:picLocks noChangeAspect="1" noChangeArrowheads="1"/>
            </p:cNvPicPr>
            <p:nvPr/>
          </p:nvPicPr>
          <p:blipFill>
            <a:blip r:embed="rId6" cstate="print"/>
            <a:srcRect/>
            <a:stretch>
              <a:fillRect/>
            </a:stretch>
          </p:blipFill>
          <p:spPr bwMode="auto">
            <a:xfrm>
              <a:off x="2209800" y="1352550"/>
              <a:ext cx="1743075" cy="1543050"/>
            </a:xfrm>
            <a:prstGeom prst="rect">
              <a:avLst/>
            </a:prstGeom>
            <a:noFill/>
            <a:ln w="9525">
              <a:noFill/>
              <a:miter lim="800000"/>
              <a:headEnd/>
              <a:tailEnd/>
            </a:ln>
          </p:spPr>
        </p:pic>
        <p:sp>
          <p:nvSpPr>
            <p:cNvPr id="19" name="Rectangle 18"/>
            <p:cNvSpPr/>
            <p:nvPr/>
          </p:nvSpPr>
          <p:spPr>
            <a:xfrm rot="10800000" flipV="1">
              <a:off x="2743201" y="276225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SC4103</a:t>
              </a:r>
              <a:endParaRPr lang="en-US" sz="1400" b="1" dirty="0">
                <a:solidFill>
                  <a:schemeClr val="bg1">
                    <a:lumMod val="50000"/>
                  </a:schemeClr>
                </a:solidFill>
              </a:endParaRPr>
            </a:p>
          </p:txBody>
        </p:sp>
        <p:sp>
          <p:nvSpPr>
            <p:cNvPr id="32" name="Rectangle 31"/>
            <p:cNvSpPr/>
            <p:nvPr/>
          </p:nvSpPr>
          <p:spPr>
            <a:xfrm rot="10800000" flipV="1">
              <a:off x="2133600" y="647701"/>
              <a:ext cx="1676400" cy="10668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Low Storage Cupboard</a:t>
              </a:r>
              <a:endParaRPr lang="en-US" sz="1600" b="1" dirty="0">
                <a:solidFill>
                  <a:schemeClr val="bg1">
                    <a:lumMod val="50000"/>
                  </a:schemeClr>
                </a:solidFill>
              </a:endParaRPr>
            </a:p>
          </p:txBody>
        </p:sp>
      </p:grpSp>
      <p:grpSp>
        <p:nvGrpSpPr>
          <p:cNvPr id="36" name="Group 35"/>
          <p:cNvGrpSpPr/>
          <p:nvPr/>
        </p:nvGrpSpPr>
        <p:grpSpPr>
          <a:xfrm>
            <a:off x="3962400" y="4191000"/>
            <a:ext cx="2514600" cy="2057399"/>
            <a:chOff x="3962400" y="4267200"/>
            <a:chExt cx="2514600" cy="2057399"/>
          </a:xfrm>
        </p:grpSpPr>
        <p:pic>
          <p:nvPicPr>
            <p:cNvPr id="16390" name="Picture 6"/>
            <p:cNvPicPr>
              <a:picLocks noChangeAspect="1" noChangeArrowheads="1"/>
            </p:cNvPicPr>
            <p:nvPr/>
          </p:nvPicPr>
          <p:blipFill>
            <a:blip r:embed="rId7" cstate="print"/>
            <a:srcRect/>
            <a:stretch>
              <a:fillRect/>
            </a:stretch>
          </p:blipFill>
          <p:spPr bwMode="auto">
            <a:xfrm>
              <a:off x="4114800" y="4648199"/>
              <a:ext cx="2124075" cy="1524000"/>
            </a:xfrm>
            <a:prstGeom prst="rect">
              <a:avLst/>
            </a:prstGeom>
            <a:noFill/>
            <a:ln w="9525">
              <a:noFill/>
              <a:miter lim="800000"/>
              <a:headEnd/>
              <a:tailEnd/>
            </a:ln>
          </p:spPr>
        </p:pic>
        <p:sp>
          <p:nvSpPr>
            <p:cNvPr id="35" name="Rectangle 34"/>
            <p:cNvSpPr/>
            <p:nvPr/>
          </p:nvSpPr>
          <p:spPr>
            <a:xfrm rot="10800000" flipV="1">
              <a:off x="3962400" y="4267200"/>
              <a:ext cx="2514600" cy="4571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Duo Storage Cupboard</a:t>
              </a:r>
              <a:endParaRPr lang="en-US" sz="1600" b="1" dirty="0">
                <a:solidFill>
                  <a:schemeClr val="bg1">
                    <a:lumMod val="50000"/>
                  </a:schemeClr>
                </a:solidFill>
              </a:endParaRPr>
            </a:p>
          </p:txBody>
        </p:sp>
        <p:sp>
          <p:nvSpPr>
            <p:cNvPr id="21" name="Rectangle 20"/>
            <p:cNvSpPr/>
            <p:nvPr/>
          </p:nvSpPr>
          <p:spPr>
            <a:xfrm rot="10800000" flipV="1">
              <a:off x="4876800" y="6095999"/>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SC4105</a:t>
              </a:r>
              <a:endParaRPr lang="en-US" sz="1400" b="1" dirty="0">
                <a:solidFill>
                  <a:schemeClr val="bg1">
                    <a:lumMod val="50000"/>
                  </a:schemeClr>
                </a:solidFill>
              </a:endParaRPr>
            </a:p>
          </p:txBody>
        </p:sp>
      </p:grpSp>
      <p:grpSp>
        <p:nvGrpSpPr>
          <p:cNvPr id="37" name="Group 11"/>
          <p:cNvGrpSpPr/>
          <p:nvPr/>
        </p:nvGrpSpPr>
        <p:grpSpPr>
          <a:xfrm>
            <a:off x="1162050" y="8058150"/>
            <a:ext cx="4495800" cy="304800"/>
            <a:chOff x="533400" y="7829550"/>
            <a:chExt cx="4495800" cy="304800"/>
          </a:xfrm>
        </p:grpSpPr>
        <p:sp>
          <p:nvSpPr>
            <p:cNvPr id="38" name="Rounded Rectangle 37"/>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39" name="Rounded Rectangle 38"/>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 </a:t>
              </a:r>
              <a:r>
                <a:rPr lang="en-US" sz="1400" b="1" dirty="0" smtClean="0"/>
                <a:t>yr guarantee</a:t>
              </a:r>
              <a:endParaRPr lang="en-US" sz="1400" b="1" dirty="0"/>
            </a:p>
          </p:txBody>
        </p:sp>
        <p:sp>
          <p:nvSpPr>
            <p:cNvPr id="40" name="Rounded Rectangle 39"/>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sp>
        <p:nvSpPr>
          <p:cNvPr id="34" name="Rectangle 33"/>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rgbClr val="FF9933"/>
          </a:solidFill>
        </p:grpSpPr>
        <p:sp>
          <p:nvSpPr>
            <p:cNvPr id="6" name="Rectangle 5"/>
            <p:cNvSpPr/>
            <p:nvPr/>
          </p:nvSpPr>
          <p:spPr>
            <a:xfrm>
              <a:off x="0" y="0"/>
              <a:ext cx="457200" cy="9144000"/>
            </a:xfrm>
            <a:prstGeom prst="rect">
              <a:avLst/>
            </a:prstGeom>
            <a:grpFill/>
            <a:ln>
              <a:solidFill>
                <a:srgbClr val="FF993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640329" y="1692184"/>
              <a:ext cx="1765676" cy="276999"/>
            </a:xfrm>
            <a:prstGeom prst="rect">
              <a:avLst/>
            </a:prstGeom>
            <a:grpFill/>
            <a:ln>
              <a:solidFill>
                <a:srgbClr val="FF9933"/>
              </a:solidFill>
            </a:ln>
          </p:spPr>
          <p:txBody>
            <a:bodyPr wrap="none" rtlCol="0">
              <a:spAutoFit/>
            </a:bodyPr>
            <a:lstStyle/>
            <a:p>
              <a:r>
                <a:rPr lang="en-US" sz="1200" b="1" dirty="0" smtClean="0">
                  <a:solidFill>
                    <a:schemeClr val="bg1"/>
                  </a:solidFill>
                </a:rPr>
                <a:t>Storage and Locker Units</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Storage and Locker Units              	  41</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2" cstate="print"/>
          <a:srcRect/>
          <a:stretch>
            <a:fillRect/>
          </a:stretch>
        </p:blipFill>
        <p:spPr bwMode="auto">
          <a:xfrm>
            <a:off x="3170546" y="8458200"/>
            <a:ext cx="494015" cy="640080"/>
          </a:xfrm>
          <a:prstGeom prst="rect">
            <a:avLst/>
          </a:prstGeom>
          <a:noFill/>
        </p:spPr>
      </p:pic>
      <p:sp>
        <p:nvSpPr>
          <p:cNvPr id="11" name="TextBox 10"/>
          <p:cNvSpPr txBox="1"/>
          <p:nvPr/>
        </p:nvSpPr>
        <p:spPr>
          <a:xfrm>
            <a:off x="3124200" y="0"/>
            <a:ext cx="3739806" cy="400110"/>
          </a:xfrm>
          <a:prstGeom prst="rect">
            <a:avLst/>
          </a:prstGeom>
          <a:noFill/>
        </p:spPr>
        <p:txBody>
          <a:bodyPr wrap="none" rtlCol="0">
            <a:spAutoFit/>
          </a:bodyPr>
          <a:lstStyle/>
          <a:p>
            <a:r>
              <a:rPr lang="en-US" sz="2000" b="1" dirty="0" smtClean="0"/>
              <a:t>4200 SERIES STORAGE BOOKCASE</a:t>
            </a:r>
            <a:endParaRPr lang="en-US" sz="2000" b="1" dirty="0"/>
          </a:p>
        </p:txBody>
      </p:sp>
      <p:sp>
        <p:nvSpPr>
          <p:cNvPr id="16" name="Rounded Rectangle 15"/>
          <p:cNvSpPr/>
          <p:nvPr/>
        </p:nvSpPr>
        <p:spPr>
          <a:xfrm>
            <a:off x="1447800" y="800100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17" name="Rounded Rectangle 16"/>
          <p:cNvSpPr/>
          <p:nvPr/>
        </p:nvSpPr>
        <p:spPr>
          <a:xfrm>
            <a:off x="2971800" y="800100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18" name="Rounded Rectangle 17"/>
          <p:cNvSpPr/>
          <p:nvPr/>
        </p:nvSpPr>
        <p:spPr>
          <a:xfrm>
            <a:off x="4495800" y="800100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nvGrpSpPr>
          <p:cNvPr id="28" name="Group 27"/>
          <p:cNvGrpSpPr/>
          <p:nvPr/>
        </p:nvGrpSpPr>
        <p:grpSpPr>
          <a:xfrm>
            <a:off x="533399" y="411480"/>
            <a:ext cx="6243918" cy="4084320"/>
            <a:chOff x="533399" y="3840480"/>
            <a:chExt cx="6243918" cy="4084320"/>
          </a:xfrm>
        </p:grpSpPr>
        <p:pic>
          <p:nvPicPr>
            <p:cNvPr id="2050" name="Picture 2"/>
            <p:cNvPicPr>
              <a:picLocks noChangeAspect="1" noChangeArrowheads="1"/>
            </p:cNvPicPr>
            <p:nvPr/>
          </p:nvPicPr>
          <p:blipFill>
            <a:blip r:embed="rId3" cstate="print"/>
            <a:srcRect/>
            <a:stretch>
              <a:fillRect/>
            </a:stretch>
          </p:blipFill>
          <p:spPr bwMode="auto">
            <a:xfrm>
              <a:off x="609600" y="3840480"/>
              <a:ext cx="6167717" cy="3931920"/>
            </a:xfrm>
            <a:prstGeom prst="rect">
              <a:avLst/>
            </a:prstGeom>
            <a:noFill/>
            <a:ln w="9525">
              <a:noFill/>
              <a:miter lim="800000"/>
              <a:headEnd/>
              <a:tailEnd/>
            </a:ln>
          </p:spPr>
        </p:pic>
        <p:sp>
          <p:nvSpPr>
            <p:cNvPr id="13" name="Rectangle 12"/>
            <p:cNvSpPr/>
            <p:nvPr/>
          </p:nvSpPr>
          <p:spPr>
            <a:xfrm rot="10800000" flipV="1">
              <a:off x="533400" y="74676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SC4201</a:t>
              </a:r>
              <a:endParaRPr lang="en-US" sz="1400" b="1" dirty="0">
                <a:solidFill>
                  <a:schemeClr val="bg1">
                    <a:lumMod val="50000"/>
                  </a:schemeClr>
                </a:solidFill>
              </a:endParaRPr>
            </a:p>
          </p:txBody>
        </p:sp>
        <p:sp>
          <p:nvSpPr>
            <p:cNvPr id="14" name="Rectangle 13"/>
            <p:cNvSpPr/>
            <p:nvPr/>
          </p:nvSpPr>
          <p:spPr>
            <a:xfrm rot="10800000" flipV="1">
              <a:off x="5715001" y="75438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SC4204</a:t>
              </a:r>
              <a:endParaRPr lang="en-US" sz="1400" b="1" dirty="0">
                <a:solidFill>
                  <a:schemeClr val="bg1">
                    <a:lumMod val="50000"/>
                  </a:schemeClr>
                </a:solidFill>
              </a:endParaRPr>
            </a:p>
          </p:txBody>
        </p:sp>
        <p:sp>
          <p:nvSpPr>
            <p:cNvPr id="20" name="Rectangle 19"/>
            <p:cNvSpPr/>
            <p:nvPr/>
          </p:nvSpPr>
          <p:spPr>
            <a:xfrm rot="10800000" flipV="1">
              <a:off x="533399" y="5181600"/>
              <a:ext cx="1524000" cy="381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Bookcase with Sliding Glass Door</a:t>
              </a:r>
              <a:endParaRPr lang="en-US" sz="1600" b="1" dirty="0">
                <a:solidFill>
                  <a:schemeClr val="bg1">
                    <a:lumMod val="50000"/>
                  </a:schemeClr>
                </a:solidFill>
              </a:endParaRPr>
            </a:p>
          </p:txBody>
        </p:sp>
        <p:sp>
          <p:nvSpPr>
            <p:cNvPr id="24" name="Rectangle 23"/>
            <p:cNvSpPr/>
            <p:nvPr/>
          </p:nvSpPr>
          <p:spPr>
            <a:xfrm rot="10800000" flipV="1">
              <a:off x="3886201" y="76962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SC4203</a:t>
              </a:r>
              <a:endParaRPr lang="en-US" sz="1400" b="1" dirty="0">
                <a:solidFill>
                  <a:schemeClr val="bg1">
                    <a:lumMod val="50000"/>
                  </a:schemeClr>
                </a:solidFill>
              </a:endParaRPr>
            </a:p>
          </p:txBody>
        </p:sp>
        <p:sp>
          <p:nvSpPr>
            <p:cNvPr id="12" name="Rectangle 11"/>
            <p:cNvSpPr/>
            <p:nvPr/>
          </p:nvSpPr>
          <p:spPr>
            <a:xfrm rot="10800000" flipV="1">
              <a:off x="2457061" y="75438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SC4202</a:t>
              </a:r>
              <a:endParaRPr lang="en-US" sz="1400" b="1" dirty="0">
                <a:solidFill>
                  <a:schemeClr val="bg1">
                    <a:lumMod val="50000"/>
                  </a:schemeClr>
                </a:solidFill>
              </a:endParaRPr>
            </a:p>
          </p:txBody>
        </p:sp>
      </p:grpSp>
      <p:sp>
        <p:nvSpPr>
          <p:cNvPr id="35" name="Rectangle 34"/>
          <p:cNvSpPr/>
          <p:nvPr/>
        </p:nvSpPr>
        <p:spPr>
          <a:xfrm>
            <a:off x="3124200" y="4572000"/>
            <a:ext cx="3429000" cy="2354491"/>
          </a:xfrm>
          <a:prstGeom prst="rect">
            <a:avLst/>
          </a:prstGeom>
        </p:spPr>
        <p:txBody>
          <a:bodyPr wrap="square">
            <a:spAutoFit/>
          </a:bodyPr>
          <a:lstStyle/>
          <a:p>
            <a:pPr>
              <a:lnSpc>
                <a:spcPct val="150000"/>
              </a:lnSpc>
              <a:buFont typeface="Arial" pitchFamily="34" charset="0"/>
              <a:buChar char="•"/>
            </a:pPr>
            <a:r>
              <a:rPr lang="en-US" sz="1400" dirty="0" smtClean="0"/>
              <a:t> Made in the traditional way using fine wood veneers - Light Oak, Beech and Maple. </a:t>
            </a:r>
          </a:p>
          <a:p>
            <a:pPr>
              <a:lnSpc>
                <a:spcPct val="150000"/>
              </a:lnSpc>
              <a:buFont typeface="Arial" pitchFamily="34" charset="0"/>
              <a:buChar char="•"/>
            </a:pPr>
            <a:r>
              <a:rPr lang="en-US" sz="1400" dirty="0" smtClean="0"/>
              <a:t> Choice of open style bookcases in 250mm and 350mm deep, or with sliding glass doors  in 350mm deep. </a:t>
            </a:r>
          </a:p>
          <a:p>
            <a:pPr>
              <a:lnSpc>
                <a:spcPct val="150000"/>
              </a:lnSpc>
            </a:pPr>
            <a:endParaRPr lang="en-US" sz="1400" dirty="0"/>
          </a:p>
        </p:txBody>
      </p:sp>
      <p:sp>
        <p:nvSpPr>
          <p:cNvPr id="36" name="Rectangle 35"/>
          <p:cNvSpPr/>
          <p:nvPr/>
        </p:nvSpPr>
        <p:spPr>
          <a:xfrm>
            <a:off x="609600" y="6837783"/>
            <a:ext cx="6019800" cy="1061829"/>
          </a:xfrm>
          <a:prstGeom prst="rect">
            <a:avLst/>
          </a:prstGeom>
        </p:spPr>
        <p:txBody>
          <a:bodyPr wrap="square">
            <a:spAutoFit/>
          </a:bodyPr>
          <a:lstStyle/>
          <a:p>
            <a:pPr>
              <a:lnSpc>
                <a:spcPct val="150000"/>
              </a:lnSpc>
              <a:buFont typeface="Arial" pitchFamily="34" charset="0"/>
              <a:buChar char="•"/>
            </a:pPr>
            <a:r>
              <a:rPr lang="en-US" sz="1400" dirty="0" smtClean="0"/>
              <a:t>Available in two heights and three widths, all with adjustable shelves. </a:t>
            </a:r>
          </a:p>
          <a:p>
            <a:pPr>
              <a:lnSpc>
                <a:spcPct val="150000"/>
              </a:lnSpc>
              <a:buFont typeface="Arial" pitchFamily="34" charset="0"/>
              <a:buChar char="•"/>
            </a:pPr>
            <a:r>
              <a:rPr lang="en-US" sz="1400" dirty="0" smtClean="0"/>
              <a:t> The design includes inset adjustable shelf strips for easier use and stronger shelf fitting. </a:t>
            </a:r>
            <a:endParaRPr lang="en-US" sz="1400" dirty="0"/>
          </a:p>
        </p:txBody>
      </p:sp>
      <p:grpSp>
        <p:nvGrpSpPr>
          <p:cNvPr id="38" name="Group 37"/>
          <p:cNvGrpSpPr/>
          <p:nvPr/>
        </p:nvGrpSpPr>
        <p:grpSpPr>
          <a:xfrm>
            <a:off x="514739" y="4685522"/>
            <a:ext cx="2743200" cy="2209800"/>
            <a:chOff x="457200" y="4343400"/>
            <a:chExt cx="2743200" cy="2209800"/>
          </a:xfrm>
        </p:grpSpPr>
        <p:pic>
          <p:nvPicPr>
            <p:cNvPr id="2051" name="Picture 3"/>
            <p:cNvPicPr>
              <a:picLocks noChangeAspect="1" noChangeArrowheads="1"/>
            </p:cNvPicPr>
            <p:nvPr/>
          </p:nvPicPr>
          <p:blipFill>
            <a:blip r:embed="rId4" cstate="print"/>
            <a:srcRect/>
            <a:stretch>
              <a:fillRect/>
            </a:stretch>
          </p:blipFill>
          <p:spPr bwMode="auto">
            <a:xfrm>
              <a:off x="457200" y="4343400"/>
              <a:ext cx="2484510" cy="2195513"/>
            </a:xfrm>
            <a:prstGeom prst="rect">
              <a:avLst/>
            </a:prstGeom>
            <a:noFill/>
            <a:ln w="9525">
              <a:noFill/>
              <a:miter lim="800000"/>
              <a:headEnd/>
              <a:tailEnd/>
            </a:ln>
          </p:spPr>
        </p:pic>
        <p:sp>
          <p:nvSpPr>
            <p:cNvPr id="37" name="Rectangle 36"/>
            <p:cNvSpPr/>
            <p:nvPr/>
          </p:nvSpPr>
          <p:spPr>
            <a:xfrm rot="10800000" flipV="1">
              <a:off x="2209801" y="63246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SC4205</a:t>
              </a:r>
              <a:endParaRPr lang="en-US" sz="1400" b="1" dirty="0">
                <a:solidFill>
                  <a:schemeClr val="bg1">
                    <a:lumMod val="50000"/>
                  </a:schemeClr>
                </a:solidFill>
              </a:endParaRPr>
            </a:p>
          </p:txBody>
        </p:sp>
      </p:grpSp>
      <p:sp>
        <p:nvSpPr>
          <p:cNvPr id="39" name="Rectangle 38"/>
          <p:cNvSpPr/>
          <p:nvPr/>
        </p:nvSpPr>
        <p:spPr>
          <a:xfrm rot="10800000" flipV="1">
            <a:off x="0" y="4495800"/>
            <a:ext cx="2286000" cy="381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Plan Chest</a:t>
            </a:r>
            <a:endParaRPr lang="en-US" sz="1600" b="1" dirty="0">
              <a:solidFill>
                <a:schemeClr val="bg1">
                  <a:lumMod val="50000"/>
                </a:schemeClr>
              </a:solidFill>
            </a:endParaRPr>
          </a:p>
        </p:txBody>
      </p:sp>
      <p:sp>
        <p:nvSpPr>
          <p:cNvPr id="25" name="Rectangle 24"/>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4343400"/>
            <a:ext cx="2002246" cy="2362200"/>
          </a:xfrm>
          <a:prstGeom prst="rect">
            <a:avLst/>
          </a:prstGeom>
          <a:ln>
            <a:noFill/>
          </a:ln>
          <a:effectLst>
            <a:softEdge rad="112500"/>
          </a:effectLst>
        </p:spPr>
      </p:pic>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411" y="0"/>
            <a:ext cx="457200" cy="9144000"/>
            <a:chOff x="0" y="0"/>
            <a:chExt cx="457200" cy="9144000"/>
          </a:xfrm>
          <a:solidFill>
            <a:srgbClr val="FF9933"/>
          </a:solidFill>
        </p:grpSpPr>
        <p:sp>
          <p:nvSpPr>
            <p:cNvPr id="6" name="Rectangle 5"/>
            <p:cNvSpPr/>
            <p:nvPr/>
          </p:nvSpPr>
          <p:spPr>
            <a:xfrm>
              <a:off x="0" y="0"/>
              <a:ext cx="457200" cy="9144000"/>
            </a:xfrm>
            <a:prstGeom prst="rect">
              <a:avLst/>
            </a:prstGeom>
            <a:grpFill/>
            <a:ln>
              <a:solidFill>
                <a:srgbClr val="FF993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640329" y="1688417"/>
              <a:ext cx="1765676" cy="276999"/>
            </a:xfrm>
            <a:prstGeom prst="rect">
              <a:avLst/>
            </a:prstGeom>
            <a:grpFill/>
            <a:ln>
              <a:solidFill>
                <a:srgbClr val="FF9933"/>
              </a:solidFill>
            </a:ln>
          </p:spPr>
          <p:txBody>
            <a:bodyPr wrap="none" rtlCol="0">
              <a:spAutoFit/>
            </a:bodyPr>
            <a:lstStyle/>
            <a:p>
              <a:r>
                <a:rPr lang="en-US" sz="1200" b="1" dirty="0" smtClean="0">
                  <a:solidFill>
                    <a:schemeClr val="bg1"/>
                  </a:solidFill>
                </a:rPr>
                <a:t>Storage and Locker Units</a:t>
              </a:r>
              <a:endParaRPr lang="en-US" sz="1200" b="1" dirty="0">
                <a:solidFill>
                  <a:schemeClr val="bg1"/>
                </a:solidFill>
              </a:endParaRPr>
            </a:p>
          </p:txBody>
        </p:sp>
      </p:grpSp>
      <p:sp>
        <p:nvSpPr>
          <p:cNvPr id="8" name="Rectangle 7"/>
          <p:cNvSpPr/>
          <p:nvPr/>
        </p:nvSpPr>
        <p:spPr>
          <a:xfrm>
            <a:off x="4190611" y="8698230"/>
            <a:ext cx="2209800" cy="274320"/>
          </a:xfrm>
          <a:prstGeom prst="rect">
            <a:avLst/>
          </a:prstGeom>
          <a:noFill/>
          <a:ln w="952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42               Storage and Locker  Units</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3" cstate="print"/>
          <a:srcRect/>
          <a:stretch>
            <a:fillRect/>
          </a:stretch>
        </p:blipFill>
        <p:spPr bwMode="auto">
          <a:xfrm>
            <a:off x="3170546" y="8458200"/>
            <a:ext cx="494015" cy="640080"/>
          </a:xfrm>
          <a:prstGeom prst="rect">
            <a:avLst/>
          </a:prstGeom>
          <a:noFill/>
        </p:spPr>
      </p:pic>
      <p:sp>
        <p:nvSpPr>
          <p:cNvPr id="16" name="TextBox 15"/>
          <p:cNvSpPr txBox="1"/>
          <p:nvPr/>
        </p:nvSpPr>
        <p:spPr>
          <a:xfrm>
            <a:off x="0" y="0"/>
            <a:ext cx="4448205" cy="400110"/>
          </a:xfrm>
          <a:prstGeom prst="rect">
            <a:avLst/>
          </a:prstGeom>
          <a:noFill/>
        </p:spPr>
        <p:txBody>
          <a:bodyPr wrap="none" rtlCol="0">
            <a:spAutoFit/>
          </a:bodyPr>
          <a:lstStyle/>
          <a:p>
            <a:r>
              <a:rPr lang="en-US" sz="2000" b="1" dirty="0" smtClean="0"/>
              <a:t>4200 SERIES BAG/ LUNCHBOX STORAGE </a:t>
            </a:r>
            <a:endParaRPr lang="en-US" sz="2000" b="1" dirty="0"/>
          </a:p>
        </p:txBody>
      </p:sp>
      <p:grpSp>
        <p:nvGrpSpPr>
          <p:cNvPr id="26" name="Group 25"/>
          <p:cNvGrpSpPr/>
          <p:nvPr/>
        </p:nvGrpSpPr>
        <p:grpSpPr>
          <a:xfrm>
            <a:off x="1600200" y="457199"/>
            <a:ext cx="2514600" cy="3505201"/>
            <a:chOff x="3657600" y="466990"/>
            <a:chExt cx="2514600" cy="3505201"/>
          </a:xfrm>
        </p:grpSpPr>
        <p:pic>
          <p:nvPicPr>
            <p:cNvPr id="2055" name="Picture 7"/>
            <p:cNvPicPr>
              <a:picLocks noChangeAspect="1" noChangeArrowheads="1"/>
            </p:cNvPicPr>
            <p:nvPr/>
          </p:nvPicPr>
          <p:blipFill>
            <a:blip r:embed="rId4" cstate="print"/>
            <a:srcRect/>
            <a:stretch>
              <a:fillRect/>
            </a:stretch>
          </p:blipFill>
          <p:spPr bwMode="auto">
            <a:xfrm flipH="1">
              <a:off x="3657600" y="838200"/>
              <a:ext cx="2514600" cy="3133991"/>
            </a:xfrm>
            <a:prstGeom prst="rect">
              <a:avLst/>
            </a:prstGeom>
            <a:noFill/>
            <a:ln w="9525">
              <a:noFill/>
              <a:miter lim="800000"/>
              <a:headEnd/>
              <a:tailEnd/>
            </a:ln>
          </p:spPr>
        </p:pic>
        <p:sp>
          <p:nvSpPr>
            <p:cNvPr id="14" name="Rectangle 13"/>
            <p:cNvSpPr/>
            <p:nvPr/>
          </p:nvSpPr>
          <p:spPr>
            <a:xfrm rot="10800000" flipV="1">
              <a:off x="3962400" y="466990"/>
              <a:ext cx="2133600" cy="4571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Duo Bag  Storage</a:t>
              </a:r>
              <a:endParaRPr lang="en-US" sz="1600" b="1" dirty="0">
                <a:solidFill>
                  <a:schemeClr val="bg1">
                    <a:lumMod val="50000"/>
                  </a:schemeClr>
                </a:solidFill>
              </a:endParaRPr>
            </a:p>
          </p:txBody>
        </p:sp>
        <p:sp>
          <p:nvSpPr>
            <p:cNvPr id="20" name="Rectangle 19"/>
            <p:cNvSpPr/>
            <p:nvPr/>
          </p:nvSpPr>
          <p:spPr>
            <a:xfrm rot="10800000" flipV="1">
              <a:off x="3791340" y="374359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SC4207</a:t>
              </a:r>
              <a:endParaRPr lang="en-US" sz="1400" b="1" dirty="0">
                <a:solidFill>
                  <a:schemeClr val="bg1">
                    <a:lumMod val="50000"/>
                  </a:schemeClr>
                </a:solidFill>
              </a:endParaRPr>
            </a:p>
          </p:txBody>
        </p:sp>
      </p:grpSp>
      <p:sp>
        <p:nvSpPr>
          <p:cNvPr id="22" name="Rounded Rectangle 21"/>
          <p:cNvSpPr/>
          <p:nvPr/>
        </p:nvSpPr>
        <p:spPr>
          <a:xfrm>
            <a:off x="1295400" y="807720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3" name="Rounded Rectangle 22"/>
          <p:cNvSpPr/>
          <p:nvPr/>
        </p:nvSpPr>
        <p:spPr>
          <a:xfrm>
            <a:off x="2819400" y="807720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4" name="Rounded Rectangle 23"/>
          <p:cNvSpPr/>
          <p:nvPr/>
        </p:nvSpPr>
        <p:spPr>
          <a:xfrm>
            <a:off x="4343400" y="807720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sp>
        <p:nvSpPr>
          <p:cNvPr id="25" name="Rectangle 24"/>
          <p:cNvSpPr/>
          <p:nvPr/>
        </p:nvSpPr>
        <p:spPr>
          <a:xfrm>
            <a:off x="4114800" y="838200"/>
            <a:ext cx="2362200" cy="2677656"/>
          </a:xfrm>
          <a:prstGeom prst="rect">
            <a:avLst/>
          </a:prstGeom>
        </p:spPr>
        <p:txBody>
          <a:bodyPr wrap="square">
            <a:spAutoFit/>
          </a:bodyPr>
          <a:lstStyle/>
          <a:p>
            <a:pPr>
              <a:lnSpc>
                <a:spcPct val="150000"/>
              </a:lnSpc>
              <a:buFont typeface="Arial" pitchFamily="34" charset="0"/>
              <a:buChar char="•"/>
            </a:pPr>
            <a:r>
              <a:rPr lang="en-US" sz="1400" dirty="0" smtClean="0"/>
              <a:t> Bag Storage keeps your floors free from the clutter of day-to-day student activity</a:t>
            </a:r>
          </a:p>
          <a:p>
            <a:pPr>
              <a:lnSpc>
                <a:spcPct val="150000"/>
              </a:lnSpc>
              <a:buFont typeface="Arial" pitchFamily="34" charset="0"/>
              <a:buChar char="•"/>
            </a:pPr>
            <a:r>
              <a:rPr lang="en-US" sz="1400" dirty="0" smtClean="0"/>
              <a:t> Rucksacks, sports bags, briefcases, indeed for anything that keeps the school environment tidy and safe. </a:t>
            </a:r>
            <a:endParaRPr lang="en-US" sz="1400" dirty="0"/>
          </a:p>
        </p:txBody>
      </p:sp>
      <p:grpSp>
        <p:nvGrpSpPr>
          <p:cNvPr id="27" name="Group 26"/>
          <p:cNvGrpSpPr/>
          <p:nvPr/>
        </p:nvGrpSpPr>
        <p:grpSpPr>
          <a:xfrm>
            <a:off x="-228600" y="457201"/>
            <a:ext cx="2133600" cy="3505199"/>
            <a:chOff x="228600" y="457201"/>
            <a:chExt cx="2133600" cy="3505199"/>
          </a:xfrm>
        </p:grpSpPr>
        <p:sp>
          <p:nvSpPr>
            <p:cNvPr id="17" name="Rectangle 16"/>
            <p:cNvSpPr/>
            <p:nvPr/>
          </p:nvSpPr>
          <p:spPr>
            <a:xfrm rot="10800000" flipV="1">
              <a:off x="228600" y="457201"/>
              <a:ext cx="2133600" cy="4571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Tall  Bag  Storage</a:t>
              </a:r>
              <a:endParaRPr lang="en-US" sz="1600" b="1" dirty="0">
                <a:solidFill>
                  <a:schemeClr val="bg1">
                    <a:lumMod val="50000"/>
                  </a:schemeClr>
                </a:solidFill>
              </a:endParaRPr>
            </a:p>
          </p:txBody>
        </p:sp>
        <p:sp>
          <p:nvSpPr>
            <p:cNvPr id="19" name="Rectangle 18"/>
            <p:cNvSpPr/>
            <p:nvPr/>
          </p:nvSpPr>
          <p:spPr>
            <a:xfrm rot="10800000" flipV="1">
              <a:off x="990600" y="37338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SC4206</a:t>
              </a:r>
              <a:endParaRPr lang="en-US" sz="1400" b="1" dirty="0">
                <a:solidFill>
                  <a:schemeClr val="bg1">
                    <a:lumMod val="50000"/>
                  </a:schemeClr>
                </a:solidFill>
              </a:endParaRPr>
            </a:p>
          </p:txBody>
        </p:sp>
        <p:pic>
          <p:nvPicPr>
            <p:cNvPr id="2053" name="Picture 5"/>
            <p:cNvPicPr>
              <a:picLocks noChangeAspect="1" noChangeArrowheads="1"/>
            </p:cNvPicPr>
            <p:nvPr/>
          </p:nvPicPr>
          <p:blipFill>
            <a:blip r:embed="rId5" cstate="print"/>
            <a:srcRect/>
            <a:stretch>
              <a:fillRect/>
            </a:stretch>
          </p:blipFill>
          <p:spPr bwMode="auto">
            <a:xfrm>
              <a:off x="533400" y="838200"/>
              <a:ext cx="1466850" cy="2933700"/>
            </a:xfrm>
            <a:prstGeom prst="rect">
              <a:avLst/>
            </a:prstGeom>
            <a:noFill/>
            <a:ln w="9525">
              <a:noFill/>
              <a:miter lim="800000"/>
              <a:headEnd/>
              <a:tailEnd/>
            </a:ln>
          </p:spPr>
        </p:pic>
      </p:grpSp>
      <p:sp>
        <p:nvSpPr>
          <p:cNvPr id="30" name="Rectangle 29"/>
          <p:cNvSpPr/>
          <p:nvPr/>
        </p:nvSpPr>
        <p:spPr>
          <a:xfrm rot="10800000" flipV="1">
            <a:off x="1371601" y="5410200"/>
            <a:ext cx="2133600" cy="3048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Lunch Box Trolley</a:t>
            </a:r>
            <a:endParaRPr lang="en-US" sz="1600" b="1" dirty="0">
              <a:solidFill>
                <a:schemeClr val="bg1">
                  <a:lumMod val="50000"/>
                </a:schemeClr>
              </a:solidFill>
            </a:endParaRPr>
          </a:p>
        </p:txBody>
      </p:sp>
      <p:sp>
        <p:nvSpPr>
          <p:cNvPr id="34" name="Rectangle 33"/>
          <p:cNvSpPr/>
          <p:nvPr/>
        </p:nvSpPr>
        <p:spPr>
          <a:xfrm>
            <a:off x="3352800" y="4267200"/>
            <a:ext cx="3048000" cy="3323987"/>
          </a:xfrm>
          <a:prstGeom prst="rect">
            <a:avLst/>
          </a:prstGeom>
        </p:spPr>
        <p:txBody>
          <a:bodyPr wrap="square">
            <a:spAutoFit/>
          </a:bodyPr>
          <a:lstStyle/>
          <a:p>
            <a:pPr>
              <a:lnSpc>
                <a:spcPct val="150000"/>
              </a:lnSpc>
              <a:buFont typeface="Arial" pitchFamily="34" charset="0"/>
              <a:buChar char="•"/>
            </a:pPr>
            <a:r>
              <a:rPr lang="en-US" sz="1400" dirty="0" smtClean="0"/>
              <a:t> Mobile Lunch Box Trolleys encourage children to keep their lunch boxes in the right place and can be easily transported to the right location at the right time. </a:t>
            </a:r>
          </a:p>
          <a:p>
            <a:pPr>
              <a:lnSpc>
                <a:spcPct val="150000"/>
              </a:lnSpc>
              <a:buFont typeface="Arial" pitchFamily="34" charset="0"/>
              <a:buChar char="•"/>
            </a:pPr>
            <a:r>
              <a:rPr lang="en-US" sz="1400" dirty="0" smtClean="0"/>
              <a:t> Available as a Single Sided Trolley (up to 21 lunch boxes) and a Double Sided Trolley (up to 42 lunch boxes). With three shelves.</a:t>
            </a:r>
          </a:p>
          <a:p>
            <a:pPr>
              <a:lnSpc>
                <a:spcPct val="150000"/>
              </a:lnSpc>
              <a:buFont typeface="Arial" pitchFamily="34" charset="0"/>
              <a:buChar char="•"/>
            </a:pPr>
            <a:endParaRPr lang="en-US" sz="1400" dirty="0"/>
          </a:p>
        </p:txBody>
      </p:sp>
      <p:sp>
        <p:nvSpPr>
          <p:cNvPr id="35" name="Rectangle 34"/>
          <p:cNvSpPr/>
          <p:nvPr/>
        </p:nvSpPr>
        <p:spPr>
          <a:xfrm rot="10800000" flipV="1">
            <a:off x="0" y="63246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SC4207</a:t>
            </a:r>
            <a:r>
              <a:rPr lang="en-US" sz="1400" b="1" dirty="0">
                <a:solidFill>
                  <a:schemeClr val="bg1">
                    <a:lumMod val="50000"/>
                  </a:schemeClr>
                </a:solidFill>
              </a:rPr>
              <a:t>8</a:t>
            </a:r>
          </a:p>
        </p:txBody>
      </p:sp>
      <p:pic>
        <p:nvPicPr>
          <p:cNvPr id="1027" name="Picture 3"/>
          <p:cNvPicPr>
            <a:picLocks noChangeAspect="1" noChangeArrowheads="1"/>
          </p:cNvPicPr>
          <p:nvPr/>
        </p:nvPicPr>
        <p:blipFill>
          <a:blip r:embed="rId6" cstate="print"/>
          <a:srcRect/>
          <a:stretch>
            <a:fillRect/>
          </a:stretch>
        </p:blipFill>
        <p:spPr bwMode="auto">
          <a:xfrm>
            <a:off x="1466193" y="5715000"/>
            <a:ext cx="1734207" cy="2133600"/>
          </a:xfrm>
          <a:prstGeom prst="rect">
            <a:avLst/>
          </a:prstGeom>
          <a:ln>
            <a:noFill/>
          </a:ln>
          <a:effectLst>
            <a:softEdge rad="112500"/>
          </a:effectLst>
        </p:spPr>
      </p:pic>
      <p:sp>
        <p:nvSpPr>
          <p:cNvPr id="28" name="Rectangle 27"/>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rgbClr val="FF9933"/>
          </a:solidFill>
        </p:grpSpPr>
        <p:sp>
          <p:nvSpPr>
            <p:cNvPr id="6" name="Rectangle 5"/>
            <p:cNvSpPr/>
            <p:nvPr/>
          </p:nvSpPr>
          <p:spPr>
            <a:xfrm>
              <a:off x="0" y="0"/>
              <a:ext cx="457200" cy="9144000"/>
            </a:xfrm>
            <a:prstGeom prst="rect">
              <a:avLst/>
            </a:prstGeom>
            <a:grpFill/>
            <a:ln>
              <a:solidFill>
                <a:srgbClr val="FF993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640329" y="1692184"/>
              <a:ext cx="1765676" cy="276999"/>
            </a:xfrm>
            <a:prstGeom prst="rect">
              <a:avLst/>
            </a:prstGeom>
            <a:grpFill/>
            <a:ln>
              <a:solidFill>
                <a:srgbClr val="FF9933"/>
              </a:solidFill>
            </a:ln>
          </p:spPr>
          <p:txBody>
            <a:bodyPr wrap="none" rtlCol="0">
              <a:spAutoFit/>
            </a:bodyPr>
            <a:lstStyle/>
            <a:p>
              <a:r>
                <a:rPr lang="en-US" sz="1200" b="1" dirty="0" smtClean="0">
                  <a:solidFill>
                    <a:schemeClr val="bg1"/>
                  </a:solidFill>
                </a:rPr>
                <a:t>Storage and Locker Units</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Storage and Locker Units              	  43</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2" cstate="print"/>
          <a:srcRect/>
          <a:stretch>
            <a:fillRect/>
          </a:stretch>
        </p:blipFill>
        <p:spPr bwMode="auto">
          <a:xfrm>
            <a:off x="3170546" y="8458200"/>
            <a:ext cx="494015" cy="640080"/>
          </a:xfrm>
          <a:prstGeom prst="rect">
            <a:avLst/>
          </a:prstGeom>
          <a:noFill/>
        </p:spPr>
      </p:pic>
      <p:sp>
        <p:nvSpPr>
          <p:cNvPr id="27" name="TextBox 26"/>
          <p:cNvSpPr txBox="1"/>
          <p:nvPr/>
        </p:nvSpPr>
        <p:spPr>
          <a:xfrm>
            <a:off x="3810000" y="0"/>
            <a:ext cx="3086358" cy="400110"/>
          </a:xfrm>
          <a:prstGeom prst="rect">
            <a:avLst/>
          </a:prstGeom>
          <a:noFill/>
        </p:spPr>
        <p:txBody>
          <a:bodyPr wrap="none" rtlCol="0">
            <a:spAutoFit/>
          </a:bodyPr>
          <a:lstStyle/>
          <a:p>
            <a:r>
              <a:rPr lang="en-US" sz="2000" b="1" dirty="0" smtClean="0"/>
              <a:t>4300 SERIES BOX STORAGE </a:t>
            </a:r>
            <a:endParaRPr lang="en-US" sz="2000" b="1" dirty="0"/>
          </a:p>
        </p:txBody>
      </p:sp>
      <p:sp>
        <p:nvSpPr>
          <p:cNvPr id="31" name="Rounded Rectangle 30"/>
          <p:cNvSpPr/>
          <p:nvPr/>
        </p:nvSpPr>
        <p:spPr>
          <a:xfrm>
            <a:off x="1600200" y="807720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32" name="Rounded Rectangle 31"/>
          <p:cNvSpPr/>
          <p:nvPr/>
        </p:nvSpPr>
        <p:spPr>
          <a:xfrm>
            <a:off x="3124200" y="807720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33" name="Rounded Rectangle 32"/>
          <p:cNvSpPr/>
          <p:nvPr/>
        </p:nvSpPr>
        <p:spPr>
          <a:xfrm>
            <a:off x="4648200" y="807720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nvGrpSpPr>
          <p:cNvPr id="50" name="Group 49"/>
          <p:cNvGrpSpPr/>
          <p:nvPr/>
        </p:nvGrpSpPr>
        <p:grpSpPr>
          <a:xfrm>
            <a:off x="552062" y="5976977"/>
            <a:ext cx="6077338" cy="2081562"/>
            <a:chOff x="247262" y="5538438"/>
            <a:chExt cx="6839338" cy="2386362"/>
          </a:xfrm>
        </p:grpSpPr>
        <p:grpSp>
          <p:nvGrpSpPr>
            <p:cNvPr id="23" name="Group 22"/>
            <p:cNvGrpSpPr/>
            <p:nvPr/>
          </p:nvGrpSpPr>
          <p:grpSpPr>
            <a:xfrm>
              <a:off x="247262" y="5657461"/>
              <a:ext cx="2465871" cy="2191139"/>
              <a:chOff x="-114299" y="863892"/>
              <a:chExt cx="3082339" cy="3016764"/>
            </a:xfrm>
          </p:grpSpPr>
          <p:sp>
            <p:nvSpPr>
              <p:cNvPr id="24" name="Rectangle 23"/>
              <p:cNvSpPr/>
              <p:nvPr/>
            </p:nvSpPr>
            <p:spPr>
              <a:xfrm rot="10800000" flipV="1">
                <a:off x="-114299" y="863892"/>
                <a:ext cx="2819400" cy="3047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One Horizontal Shelf Unit</a:t>
                </a:r>
                <a:endParaRPr lang="en-US" sz="1600" b="1" dirty="0">
                  <a:solidFill>
                    <a:schemeClr val="bg1">
                      <a:lumMod val="50000"/>
                    </a:schemeClr>
                  </a:solidFill>
                </a:endParaRPr>
              </a:p>
            </p:txBody>
          </p:sp>
          <p:pic>
            <p:nvPicPr>
              <p:cNvPr id="25" name="Picture 2"/>
              <p:cNvPicPr>
                <a:picLocks noChangeAspect="1" noChangeArrowheads="1"/>
              </p:cNvPicPr>
              <p:nvPr/>
            </p:nvPicPr>
            <p:blipFill>
              <a:blip r:embed="rId3" cstate="print"/>
              <a:srcRect/>
              <a:stretch>
                <a:fillRect/>
              </a:stretch>
            </p:blipFill>
            <p:spPr bwMode="auto">
              <a:xfrm>
                <a:off x="198120" y="1066800"/>
                <a:ext cx="2603760" cy="2769684"/>
              </a:xfrm>
              <a:prstGeom prst="rect">
                <a:avLst/>
              </a:prstGeom>
              <a:noFill/>
              <a:ln w="9525">
                <a:noFill/>
                <a:miter lim="800000"/>
                <a:headEnd/>
                <a:tailEnd/>
              </a:ln>
            </p:spPr>
          </p:pic>
          <p:sp>
            <p:nvSpPr>
              <p:cNvPr id="34" name="Rectangle 33"/>
              <p:cNvSpPr/>
              <p:nvPr/>
            </p:nvSpPr>
            <p:spPr>
              <a:xfrm rot="10800000" flipV="1">
                <a:off x="1620258" y="3586607"/>
                <a:ext cx="1347782" cy="29404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SC4304</a:t>
                </a:r>
                <a:endParaRPr lang="en-US" sz="1400" b="1" dirty="0">
                  <a:solidFill>
                    <a:schemeClr val="bg1">
                      <a:lumMod val="50000"/>
                    </a:schemeClr>
                  </a:solidFill>
                </a:endParaRPr>
              </a:p>
            </p:txBody>
          </p:sp>
        </p:grpSp>
        <p:grpSp>
          <p:nvGrpSpPr>
            <p:cNvPr id="40" name="Group 39"/>
            <p:cNvGrpSpPr/>
            <p:nvPr/>
          </p:nvGrpSpPr>
          <p:grpSpPr>
            <a:xfrm>
              <a:off x="2112854" y="5559831"/>
              <a:ext cx="2744136" cy="2273528"/>
              <a:chOff x="-289414" y="4453699"/>
              <a:chExt cx="3724184" cy="3471102"/>
            </a:xfrm>
          </p:grpSpPr>
          <p:pic>
            <p:nvPicPr>
              <p:cNvPr id="41" name="Picture 4"/>
              <p:cNvPicPr>
                <a:picLocks noChangeAspect="1" noChangeArrowheads="1"/>
              </p:cNvPicPr>
              <p:nvPr/>
            </p:nvPicPr>
            <p:blipFill>
              <a:blip r:embed="rId4" cstate="print"/>
              <a:srcRect/>
              <a:stretch>
                <a:fillRect/>
              </a:stretch>
            </p:blipFill>
            <p:spPr bwMode="auto">
              <a:xfrm>
                <a:off x="228600" y="4800600"/>
                <a:ext cx="2699182" cy="3108960"/>
              </a:xfrm>
              <a:prstGeom prst="rect">
                <a:avLst/>
              </a:prstGeom>
              <a:noFill/>
              <a:ln w="9525">
                <a:noFill/>
                <a:miter lim="800000"/>
                <a:headEnd/>
                <a:tailEnd/>
              </a:ln>
            </p:spPr>
          </p:pic>
          <p:sp>
            <p:nvSpPr>
              <p:cNvPr id="42" name="Rectangle 41"/>
              <p:cNvSpPr/>
              <p:nvPr/>
            </p:nvSpPr>
            <p:spPr>
              <a:xfrm rot="10800000" flipV="1">
                <a:off x="-289414" y="4453699"/>
                <a:ext cx="3724184" cy="26674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6 Compartment</a:t>
                </a:r>
                <a:endParaRPr lang="en-US" sz="1600" b="1" dirty="0">
                  <a:solidFill>
                    <a:schemeClr val="bg1">
                      <a:lumMod val="50000"/>
                    </a:schemeClr>
                  </a:solidFill>
                </a:endParaRPr>
              </a:p>
            </p:txBody>
          </p:sp>
          <p:sp>
            <p:nvSpPr>
              <p:cNvPr id="43" name="Rectangle 42"/>
              <p:cNvSpPr/>
              <p:nvPr/>
            </p:nvSpPr>
            <p:spPr>
              <a:xfrm rot="10800000" flipV="1">
                <a:off x="1784480" y="7755370"/>
                <a:ext cx="1301147" cy="1694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SC4305</a:t>
                </a:r>
                <a:endParaRPr lang="en-US" sz="1400" b="1" dirty="0">
                  <a:solidFill>
                    <a:schemeClr val="bg1">
                      <a:lumMod val="50000"/>
                    </a:schemeClr>
                  </a:solidFill>
                </a:endParaRPr>
              </a:p>
            </p:txBody>
          </p:sp>
        </p:grpSp>
        <p:grpSp>
          <p:nvGrpSpPr>
            <p:cNvPr id="44" name="Group 43"/>
            <p:cNvGrpSpPr/>
            <p:nvPr/>
          </p:nvGrpSpPr>
          <p:grpSpPr>
            <a:xfrm>
              <a:off x="4343401" y="5538438"/>
              <a:ext cx="2743199" cy="2386362"/>
              <a:chOff x="3657602" y="4818528"/>
              <a:chExt cx="2743199" cy="2877672"/>
            </a:xfrm>
          </p:grpSpPr>
          <p:sp>
            <p:nvSpPr>
              <p:cNvPr id="45" name="Rectangle 44"/>
              <p:cNvSpPr/>
              <p:nvPr/>
            </p:nvSpPr>
            <p:spPr>
              <a:xfrm rot="10800000" flipV="1">
                <a:off x="3657602" y="4818528"/>
                <a:ext cx="2743199" cy="3048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Multi Compartment</a:t>
                </a:r>
                <a:endParaRPr lang="en-US" sz="1600" b="1" dirty="0">
                  <a:solidFill>
                    <a:schemeClr val="bg1">
                      <a:lumMod val="50000"/>
                    </a:schemeClr>
                  </a:solidFill>
                </a:endParaRPr>
              </a:p>
            </p:txBody>
          </p:sp>
          <p:pic>
            <p:nvPicPr>
              <p:cNvPr id="46" name="Picture 3"/>
              <p:cNvPicPr>
                <a:picLocks noChangeAspect="1" noChangeArrowheads="1"/>
              </p:cNvPicPr>
              <p:nvPr/>
            </p:nvPicPr>
            <p:blipFill>
              <a:blip r:embed="rId5" cstate="print"/>
              <a:srcRect/>
              <a:stretch>
                <a:fillRect/>
              </a:stretch>
            </p:blipFill>
            <p:spPr bwMode="auto">
              <a:xfrm>
                <a:off x="4108237" y="5068196"/>
                <a:ext cx="1987764" cy="2536115"/>
              </a:xfrm>
              <a:prstGeom prst="rect">
                <a:avLst/>
              </a:prstGeom>
              <a:noFill/>
              <a:ln w="9525">
                <a:noFill/>
                <a:miter lim="800000"/>
                <a:headEnd/>
                <a:tailEnd/>
              </a:ln>
            </p:spPr>
          </p:pic>
          <p:sp>
            <p:nvSpPr>
              <p:cNvPr id="47" name="Rectangle 46"/>
              <p:cNvSpPr/>
              <p:nvPr/>
            </p:nvSpPr>
            <p:spPr>
              <a:xfrm rot="10800000" flipV="1">
                <a:off x="4114802" y="74676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SC4306</a:t>
                </a:r>
                <a:endParaRPr lang="en-US" sz="1400" b="1" dirty="0">
                  <a:solidFill>
                    <a:schemeClr val="bg1">
                      <a:lumMod val="50000"/>
                    </a:schemeClr>
                  </a:solidFill>
                </a:endParaRPr>
              </a:p>
            </p:txBody>
          </p:sp>
        </p:grpSp>
      </p:grpSp>
      <p:grpSp>
        <p:nvGrpSpPr>
          <p:cNvPr id="58" name="Group 57"/>
          <p:cNvGrpSpPr/>
          <p:nvPr/>
        </p:nvGrpSpPr>
        <p:grpSpPr>
          <a:xfrm>
            <a:off x="353617" y="379172"/>
            <a:ext cx="4599383" cy="4650028"/>
            <a:chOff x="434178" y="609600"/>
            <a:chExt cx="4599383" cy="4650028"/>
          </a:xfrm>
        </p:grpSpPr>
        <p:pic>
          <p:nvPicPr>
            <p:cNvPr id="3" name="Picture 2"/>
            <p:cNvPicPr>
              <a:picLocks noChangeAspect="1" noChangeArrowheads="1"/>
            </p:cNvPicPr>
            <p:nvPr/>
          </p:nvPicPr>
          <p:blipFill>
            <a:blip r:embed="rId6" cstate="print"/>
            <a:srcRect/>
            <a:stretch>
              <a:fillRect/>
            </a:stretch>
          </p:blipFill>
          <p:spPr bwMode="auto">
            <a:xfrm>
              <a:off x="585010" y="609600"/>
              <a:ext cx="4329112" cy="4649787"/>
            </a:xfrm>
            <a:prstGeom prst="rect">
              <a:avLst/>
            </a:prstGeom>
            <a:noFill/>
            <a:ln w="9525">
              <a:noFill/>
              <a:miter lim="800000"/>
              <a:headEnd/>
              <a:tailEnd/>
            </a:ln>
          </p:spPr>
        </p:pic>
        <p:sp>
          <p:nvSpPr>
            <p:cNvPr id="52" name="Rectangle 51"/>
            <p:cNvSpPr/>
            <p:nvPr/>
          </p:nvSpPr>
          <p:spPr>
            <a:xfrm rot="10800000" flipV="1">
              <a:off x="434178" y="2626293"/>
              <a:ext cx="2004222" cy="19310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Shelf Unit</a:t>
              </a:r>
              <a:endParaRPr lang="en-US" sz="1600" b="1" dirty="0">
                <a:solidFill>
                  <a:schemeClr val="bg1">
                    <a:lumMod val="50000"/>
                  </a:schemeClr>
                </a:solidFill>
              </a:endParaRPr>
            </a:p>
          </p:txBody>
        </p:sp>
        <p:sp>
          <p:nvSpPr>
            <p:cNvPr id="53" name="Rectangle 52"/>
            <p:cNvSpPr/>
            <p:nvPr/>
          </p:nvSpPr>
          <p:spPr>
            <a:xfrm rot="10800000" flipV="1">
              <a:off x="1752601" y="2590800"/>
              <a:ext cx="2004222" cy="19310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Cupboard Unit</a:t>
              </a:r>
              <a:endParaRPr lang="en-US" sz="1600" b="1" dirty="0">
                <a:solidFill>
                  <a:schemeClr val="bg1">
                    <a:lumMod val="50000"/>
                  </a:schemeClr>
                </a:solidFill>
              </a:endParaRPr>
            </a:p>
          </p:txBody>
        </p:sp>
        <p:sp>
          <p:nvSpPr>
            <p:cNvPr id="54" name="Rectangle 53"/>
            <p:cNvSpPr/>
            <p:nvPr/>
          </p:nvSpPr>
          <p:spPr>
            <a:xfrm rot="10800000" flipV="1">
              <a:off x="3029339" y="2609461"/>
              <a:ext cx="2004222" cy="19310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Multi- Unit</a:t>
              </a:r>
              <a:endParaRPr lang="en-US" sz="1600" b="1" dirty="0">
                <a:solidFill>
                  <a:schemeClr val="bg1">
                    <a:lumMod val="50000"/>
                  </a:schemeClr>
                </a:solidFill>
              </a:endParaRPr>
            </a:p>
          </p:txBody>
        </p:sp>
        <p:sp>
          <p:nvSpPr>
            <p:cNvPr id="56" name="Rectangle 55"/>
            <p:cNvSpPr/>
            <p:nvPr/>
          </p:nvSpPr>
          <p:spPr>
            <a:xfrm rot="10800000" flipV="1">
              <a:off x="1295401" y="4990322"/>
              <a:ext cx="3071023" cy="26930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dirty="0" smtClean="0">
                  <a:solidFill>
                    <a:schemeClr val="bg1">
                      <a:lumMod val="50000"/>
                    </a:schemeClr>
                  </a:solidFill>
                </a:rPr>
                <a:t>Three Units </a:t>
              </a:r>
            </a:p>
            <a:p>
              <a:pPr algn="r"/>
              <a:r>
                <a:rPr lang="en-US" sz="1600" b="1" dirty="0" smtClean="0">
                  <a:solidFill>
                    <a:schemeClr val="bg1">
                      <a:lumMod val="50000"/>
                    </a:schemeClr>
                  </a:solidFill>
                </a:rPr>
                <a:t>Clubbed together</a:t>
              </a:r>
              <a:endParaRPr lang="en-US" sz="1600" b="1" dirty="0">
                <a:solidFill>
                  <a:schemeClr val="bg1">
                    <a:lumMod val="50000"/>
                  </a:schemeClr>
                </a:solidFill>
              </a:endParaRPr>
            </a:p>
          </p:txBody>
        </p:sp>
      </p:grpSp>
      <p:sp>
        <p:nvSpPr>
          <p:cNvPr id="57" name="Rectangle 56"/>
          <p:cNvSpPr/>
          <p:nvPr/>
        </p:nvSpPr>
        <p:spPr>
          <a:xfrm>
            <a:off x="4837922" y="457200"/>
            <a:ext cx="1981200" cy="1997919"/>
          </a:xfrm>
          <a:prstGeom prst="rect">
            <a:avLst/>
          </a:prstGeom>
        </p:spPr>
        <p:txBody>
          <a:bodyPr wrap="square">
            <a:spAutoFit/>
          </a:bodyPr>
          <a:lstStyle/>
          <a:p>
            <a:pPr algn="just">
              <a:lnSpc>
                <a:spcPct val="150000"/>
              </a:lnSpc>
              <a:buFont typeface="Arial" pitchFamily="34" charset="0"/>
              <a:buChar char="•"/>
            </a:pPr>
            <a:r>
              <a:rPr lang="en-US" sz="1400" dirty="0" smtClean="0"/>
              <a:t> Mobile Storage Units are designed to work individually or can be grouped together in a run to meet all your storage needs. </a:t>
            </a:r>
            <a:endParaRPr lang="en-US" sz="1400" dirty="0"/>
          </a:p>
        </p:txBody>
      </p:sp>
      <p:sp>
        <p:nvSpPr>
          <p:cNvPr id="59" name="Rectangle 58"/>
          <p:cNvSpPr/>
          <p:nvPr/>
        </p:nvSpPr>
        <p:spPr>
          <a:xfrm>
            <a:off x="4419600" y="2362200"/>
            <a:ext cx="2438400" cy="2354491"/>
          </a:xfrm>
          <a:prstGeom prst="rect">
            <a:avLst/>
          </a:prstGeom>
        </p:spPr>
        <p:txBody>
          <a:bodyPr wrap="square">
            <a:spAutoFit/>
          </a:bodyPr>
          <a:lstStyle/>
          <a:p>
            <a:pPr algn="just">
              <a:lnSpc>
                <a:spcPct val="150000"/>
              </a:lnSpc>
              <a:buFont typeface="Arial" pitchFamily="34" charset="0"/>
              <a:buChar char="•"/>
            </a:pPr>
            <a:endParaRPr lang="en-US" sz="1400" dirty="0" smtClean="0"/>
          </a:p>
          <a:p>
            <a:pPr algn="just">
              <a:lnSpc>
                <a:spcPct val="150000"/>
              </a:lnSpc>
              <a:buFont typeface="Arial" pitchFamily="34" charset="0"/>
              <a:buChar char="•"/>
            </a:pPr>
            <a:r>
              <a:rPr lang="en-US" sz="1400" dirty="0" smtClean="0"/>
              <a:t> A shelf unit with two adjustable shelves, a cupboard unit with lockable door and one central fixed shelf, and a multi-compartment unit. </a:t>
            </a:r>
          </a:p>
          <a:p>
            <a:pPr algn="just">
              <a:lnSpc>
                <a:spcPct val="150000"/>
              </a:lnSpc>
              <a:buFont typeface="Arial" pitchFamily="34" charset="0"/>
              <a:buChar char="•"/>
            </a:pPr>
            <a:endParaRPr lang="en-US" sz="1400" dirty="0"/>
          </a:p>
        </p:txBody>
      </p:sp>
      <p:sp>
        <p:nvSpPr>
          <p:cNvPr id="60" name="Rectangle 59"/>
          <p:cNvSpPr/>
          <p:nvPr/>
        </p:nvSpPr>
        <p:spPr>
          <a:xfrm>
            <a:off x="494522" y="5181600"/>
            <a:ext cx="6400800" cy="738664"/>
          </a:xfrm>
          <a:prstGeom prst="rect">
            <a:avLst/>
          </a:prstGeom>
        </p:spPr>
        <p:txBody>
          <a:bodyPr wrap="square">
            <a:spAutoFit/>
          </a:bodyPr>
          <a:lstStyle/>
          <a:p>
            <a:pPr algn="just">
              <a:lnSpc>
                <a:spcPct val="150000"/>
              </a:lnSpc>
              <a:buFont typeface="Arial" pitchFamily="34" charset="0"/>
              <a:buChar char="•"/>
            </a:pPr>
            <a:r>
              <a:rPr lang="en-US" sz="1400" dirty="0" smtClean="0"/>
              <a:t> Storage for all your needs - toys, games, books and much more. The top section comprises six useful deep storage compartments for smaller items .</a:t>
            </a:r>
            <a:endParaRPr lang="en-US" sz="1400" dirty="0"/>
          </a:p>
        </p:txBody>
      </p:sp>
      <p:sp>
        <p:nvSpPr>
          <p:cNvPr id="61" name="Rectangle 60"/>
          <p:cNvSpPr/>
          <p:nvPr/>
        </p:nvSpPr>
        <p:spPr>
          <a:xfrm rot="10800000" flipV="1">
            <a:off x="990601" y="2590800"/>
            <a:ext cx="958096" cy="18629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SC4301</a:t>
            </a:r>
            <a:endParaRPr lang="en-US" sz="1400" b="1" dirty="0">
              <a:solidFill>
                <a:schemeClr val="bg1">
                  <a:lumMod val="50000"/>
                </a:schemeClr>
              </a:solidFill>
            </a:endParaRPr>
          </a:p>
        </p:txBody>
      </p:sp>
      <p:sp>
        <p:nvSpPr>
          <p:cNvPr id="62" name="Rectangle 61"/>
          <p:cNvSpPr/>
          <p:nvPr/>
        </p:nvSpPr>
        <p:spPr>
          <a:xfrm rot="10800000" flipV="1">
            <a:off x="2286001" y="2514600"/>
            <a:ext cx="958096" cy="18629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SC4302</a:t>
            </a:r>
            <a:endParaRPr lang="en-US" sz="1400" b="1" dirty="0">
              <a:solidFill>
                <a:schemeClr val="bg1">
                  <a:lumMod val="50000"/>
                </a:schemeClr>
              </a:solidFill>
            </a:endParaRPr>
          </a:p>
        </p:txBody>
      </p:sp>
      <p:sp>
        <p:nvSpPr>
          <p:cNvPr id="63" name="Rectangle 62"/>
          <p:cNvSpPr/>
          <p:nvPr/>
        </p:nvSpPr>
        <p:spPr>
          <a:xfrm rot="10800000" flipV="1">
            <a:off x="3613904" y="2556904"/>
            <a:ext cx="958096" cy="18629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SC4303</a:t>
            </a:r>
            <a:endParaRPr lang="en-US" sz="1400" b="1" dirty="0">
              <a:solidFill>
                <a:schemeClr val="bg1">
                  <a:lumMod val="50000"/>
                </a:schemeClr>
              </a:solidFill>
            </a:endParaRPr>
          </a:p>
        </p:txBody>
      </p:sp>
      <p:sp>
        <p:nvSpPr>
          <p:cNvPr id="37" name="Rectangle 36"/>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3073" y="785812"/>
            <a:ext cx="4605127" cy="6453188"/>
          </a:xfrm>
          <a:prstGeom prst="rect">
            <a:avLst/>
          </a:prstGeom>
          <a:noFill/>
          <a:ln w="9525">
            <a:noFill/>
            <a:miter lim="800000"/>
            <a:headEnd/>
            <a:tailEnd/>
          </a:ln>
        </p:spPr>
      </p:pic>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411" y="0"/>
            <a:ext cx="457200" cy="9144000"/>
            <a:chOff x="0" y="0"/>
            <a:chExt cx="457200" cy="9144000"/>
          </a:xfrm>
          <a:solidFill>
            <a:srgbClr val="FF9933"/>
          </a:solidFill>
        </p:grpSpPr>
        <p:sp>
          <p:nvSpPr>
            <p:cNvPr id="6" name="Rectangle 5"/>
            <p:cNvSpPr/>
            <p:nvPr/>
          </p:nvSpPr>
          <p:spPr>
            <a:xfrm>
              <a:off x="0" y="0"/>
              <a:ext cx="457200" cy="9144000"/>
            </a:xfrm>
            <a:prstGeom prst="rect">
              <a:avLst/>
            </a:prstGeom>
            <a:grpFill/>
            <a:ln>
              <a:solidFill>
                <a:srgbClr val="FF993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640329" y="1688417"/>
              <a:ext cx="1765676" cy="276999"/>
            </a:xfrm>
            <a:prstGeom prst="rect">
              <a:avLst/>
            </a:prstGeom>
            <a:grpFill/>
            <a:ln>
              <a:solidFill>
                <a:srgbClr val="FF9933"/>
              </a:solidFill>
            </a:ln>
          </p:spPr>
          <p:txBody>
            <a:bodyPr wrap="none" rtlCol="0">
              <a:spAutoFit/>
            </a:bodyPr>
            <a:lstStyle/>
            <a:p>
              <a:r>
                <a:rPr lang="en-US" sz="1200" b="1" dirty="0" smtClean="0">
                  <a:solidFill>
                    <a:schemeClr val="bg1"/>
                  </a:solidFill>
                </a:rPr>
                <a:t>Storage and Locker Units</a:t>
              </a:r>
              <a:endParaRPr lang="en-US" sz="1200" b="1" dirty="0">
                <a:solidFill>
                  <a:schemeClr val="bg1"/>
                </a:solidFill>
              </a:endParaRPr>
            </a:p>
          </p:txBody>
        </p:sp>
      </p:grpSp>
      <p:sp>
        <p:nvSpPr>
          <p:cNvPr id="8" name="Rectangle 7"/>
          <p:cNvSpPr/>
          <p:nvPr/>
        </p:nvSpPr>
        <p:spPr>
          <a:xfrm>
            <a:off x="4190611" y="8698230"/>
            <a:ext cx="2209800" cy="274320"/>
          </a:xfrm>
          <a:prstGeom prst="rect">
            <a:avLst/>
          </a:prstGeom>
          <a:noFill/>
          <a:ln w="952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44            Storage and Locker  Units</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3" cstate="print"/>
          <a:srcRect/>
          <a:stretch>
            <a:fillRect/>
          </a:stretch>
        </p:blipFill>
        <p:spPr bwMode="auto">
          <a:xfrm>
            <a:off x="3170546" y="8458200"/>
            <a:ext cx="494015" cy="640080"/>
          </a:xfrm>
          <a:prstGeom prst="rect">
            <a:avLst/>
          </a:prstGeom>
          <a:noFill/>
        </p:spPr>
      </p:pic>
      <p:sp>
        <p:nvSpPr>
          <p:cNvPr id="11" name="TextBox 10"/>
          <p:cNvSpPr txBox="1"/>
          <p:nvPr/>
        </p:nvSpPr>
        <p:spPr>
          <a:xfrm>
            <a:off x="54053" y="57090"/>
            <a:ext cx="4492064" cy="400110"/>
          </a:xfrm>
          <a:prstGeom prst="rect">
            <a:avLst/>
          </a:prstGeom>
          <a:noFill/>
        </p:spPr>
        <p:txBody>
          <a:bodyPr wrap="none" rtlCol="0">
            <a:spAutoFit/>
          </a:bodyPr>
          <a:lstStyle/>
          <a:p>
            <a:r>
              <a:rPr lang="en-US" sz="2000" b="1" dirty="0" smtClean="0"/>
              <a:t>4500 SERIES DOUBLE STORAGE TROLLEY </a:t>
            </a:r>
            <a:endParaRPr lang="en-US" sz="2000" b="1" dirty="0"/>
          </a:p>
        </p:txBody>
      </p:sp>
      <p:sp>
        <p:nvSpPr>
          <p:cNvPr id="12" name="Rectangle 11"/>
          <p:cNvSpPr/>
          <p:nvPr/>
        </p:nvSpPr>
        <p:spPr>
          <a:xfrm rot="10800000" flipV="1">
            <a:off x="-914400" y="533400"/>
            <a:ext cx="4419600" cy="4571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dirty="0" smtClean="0">
                <a:solidFill>
                  <a:schemeClr val="bg1">
                    <a:lumMod val="50000"/>
                  </a:schemeClr>
                </a:solidFill>
              </a:rPr>
              <a:t>Double Sided Display/ Storage Trolley</a:t>
            </a:r>
            <a:endParaRPr lang="en-US" sz="1600" b="1" dirty="0">
              <a:solidFill>
                <a:schemeClr val="bg1">
                  <a:lumMod val="50000"/>
                </a:schemeClr>
              </a:solidFill>
            </a:endParaRPr>
          </a:p>
        </p:txBody>
      </p:sp>
      <p:sp>
        <p:nvSpPr>
          <p:cNvPr id="14" name="Rectangle 13"/>
          <p:cNvSpPr/>
          <p:nvPr/>
        </p:nvSpPr>
        <p:spPr>
          <a:xfrm rot="10800000" flipV="1">
            <a:off x="-304800" y="4494244"/>
            <a:ext cx="2438400" cy="990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Double Sided Book Storage Trolley</a:t>
            </a:r>
            <a:endParaRPr lang="en-US" sz="1600" b="1" dirty="0">
              <a:solidFill>
                <a:schemeClr val="bg1">
                  <a:lumMod val="50000"/>
                </a:schemeClr>
              </a:solidFill>
            </a:endParaRPr>
          </a:p>
        </p:txBody>
      </p:sp>
      <p:sp>
        <p:nvSpPr>
          <p:cNvPr id="17" name="Rectangle 16"/>
          <p:cNvSpPr/>
          <p:nvPr/>
        </p:nvSpPr>
        <p:spPr>
          <a:xfrm rot="10800000" flipV="1">
            <a:off x="2265784" y="4438260"/>
            <a:ext cx="2209799" cy="762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Double Sided Combination Trolley</a:t>
            </a:r>
            <a:endParaRPr lang="en-US" sz="1600" b="1" dirty="0">
              <a:solidFill>
                <a:schemeClr val="bg1">
                  <a:lumMod val="50000"/>
                </a:schemeClr>
              </a:solidFill>
            </a:endParaRPr>
          </a:p>
        </p:txBody>
      </p:sp>
      <p:sp>
        <p:nvSpPr>
          <p:cNvPr id="19" name="Rounded Rectangle 18"/>
          <p:cNvSpPr/>
          <p:nvPr/>
        </p:nvSpPr>
        <p:spPr>
          <a:xfrm>
            <a:off x="990600" y="800100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0" name="Rounded Rectangle 19"/>
          <p:cNvSpPr/>
          <p:nvPr/>
        </p:nvSpPr>
        <p:spPr>
          <a:xfrm>
            <a:off x="2514600" y="800100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1" name="Rounded Rectangle 20"/>
          <p:cNvSpPr/>
          <p:nvPr/>
        </p:nvSpPr>
        <p:spPr>
          <a:xfrm>
            <a:off x="4038600" y="800100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sp>
        <p:nvSpPr>
          <p:cNvPr id="22" name="Rectangle 21"/>
          <p:cNvSpPr/>
          <p:nvPr/>
        </p:nvSpPr>
        <p:spPr>
          <a:xfrm rot="10800000" flipV="1">
            <a:off x="3505201" y="40386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SC4501</a:t>
            </a:r>
            <a:endParaRPr lang="en-US" sz="1400" b="1" dirty="0">
              <a:solidFill>
                <a:schemeClr val="bg1">
                  <a:lumMod val="50000"/>
                </a:schemeClr>
              </a:solidFill>
            </a:endParaRPr>
          </a:p>
        </p:txBody>
      </p:sp>
      <p:sp>
        <p:nvSpPr>
          <p:cNvPr id="24" name="Rectangle 23"/>
          <p:cNvSpPr/>
          <p:nvPr/>
        </p:nvSpPr>
        <p:spPr>
          <a:xfrm rot="10800000" flipV="1">
            <a:off x="3886201" y="67818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SC4503</a:t>
            </a:r>
            <a:endParaRPr lang="en-US" sz="1400" b="1" dirty="0">
              <a:solidFill>
                <a:schemeClr val="bg1">
                  <a:lumMod val="50000"/>
                </a:schemeClr>
              </a:solidFill>
            </a:endParaRPr>
          </a:p>
        </p:txBody>
      </p:sp>
      <p:sp>
        <p:nvSpPr>
          <p:cNvPr id="25" name="Rectangle 24"/>
          <p:cNvSpPr/>
          <p:nvPr/>
        </p:nvSpPr>
        <p:spPr>
          <a:xfrm rot="10800000" flipV="1">
            <a:off x="1524000" y="67818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SC4502</a:t>
            </a:r>
            <a:endParaRPr lang="en-US" sz="1400" b="1" dirty="0">
              <a:solidFill>
                <a:schemeClr val="bg1">
                  <a:lumMod val="50000"/>
                </a:schemeClr>
              </a:solidFill>
            </a:endParaRPr>
          </a:p>
        </p:txBody>
      </p:sp>
      <p:sp>
        <p:nvSpPr>
          <p:cNvPr id="26" name="Rectangle 25"/>
          <p:cNvSpPr/>
          <p:nvPr/>
        </p:nvSpPr>
        <p:spPr>
          <a:xfrm flipH="1">
            <a:off x="4572000" y="914400"/>
            <a:ext cx="1752600" cy="3970318"/>
          </a:xfrm>
          <a:prstGeom prst="rect">
            <a:avLst/>
          </a:prstGeom>
        </p:spPr>
        <p:txBody>
          <a:bodyPr wrap="square">
            <a:spAutoFit/>
          </a:bodyPr>
          <a:lstStyle/>
          <a:p>
            <a:pPr>
              <a:lnSpc>
                <a:spcPct val="150000"/>
              </a:lnSpc>
              <a:buFont typeface="Arial" pitchFamily="34" charset="0"/>
              <a:buChar char="•"/>
            </a:pPr>
            <a:r>
              <a:rPr lang="en-US" sz="1400" dirty="0" smtClean="0"/>
              <a:t> A range of Primary Choice Book Trolleys with rounded coloured PVC edges in Blue, Red and Green with Beech MDF panels and castors. </a:t>
            </a:r>
          </a:p>
          <a:p>
            <a:pPr>
              <a:lnSpc>
                <a:spcPct val="150000"/>
              </a:lnSpc>
              <a:buFont typeface="Arial" pitchFamily="34" charset="0"/>
              <a:buChar char="•"/>
            </a:pPr>
            <a:endParaRPr lang="en-US" sz="1400" dirty="0" smtClean="0"/>
          </a:p>
          <a:p>
            <a:pPr>
              <a:lnSpc>
                <a:spcPct val="150000"/>
              </a:lnSpc>
              <a:buFont typeface="Arial" pitchFamily="34" charset="0"/>
              <a:buChar char="•"/>
            </a:pPr>
            <a:r>
              <a:rPr lang="en-US" sz="1400" dirty="0" smtClean="0"/>
              <a:t> Available in three storage and display options.</a:t>
            </a:r>
            <a:endParaRPr lang="en-US" sz="1400" dirty="0"/>
          </a:p>
        </p:txBody>
      </p:sp>
      <p:sp>
        <p:nvSpPr>
          <p:cNvPr id="23" name="Rectangle 22"/>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p:cNvPicPr>
            <a:picLocks noChangeAspect="1" noChangeArrowheads="1"/>
          </p:cNvPicPr>
          <p:nvPr/>
        </p:nvPicPr>
        <p:blipFill>
          <a:blip r:embed="rId2" cstate="print"/>
          <a:srcRect/>
          <a:stretch>
            <a:fillRect/>
          </a:stretch>
        </p:blipFill>
        <p:spPr bwMode="auto">
          <a:xfrm>
            <a:off x="5029200" y="5554592"/>
            <a:ext cx="1828800" cy="2532628"/>
          </a:xfrm>
          <a:prstGeom prst="rect">
            <a:avLst/>
          </a:prstGeom>
          <a:noFill/>
          <a:ln w="9525">
            <a:noFill/>
            <a:miter lim="800000"/>
            <a:headEnd/>
            <a:tailEnd/>
          </a:ln>
        </p:spPr>
      </p:pic>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rgbClr val="FF9933"/>
          </a:solidFill>
        </p:grpSpPr>
        <p:sp>
          <p:nvSpPr>
            <p:cNvPr id="6" name="Rectangle 5"/>
            <p:cNvSpPr/>
            <p:nvPr/>
          </p:nvSpPr>
          <p:spPr>
            <a:xfrm>
              <a:off x="0" y="0"/>
              <a:ext cx="457200" cy="9144000"/>
            </a:xfrm>
            <a:prstGeom prst="rect">
              <a:avLst/>
            </a:prstGeom>
            <a:grpFill/>
            <a:ln>
              <a:solidFill>
                <a:srgbClr val="FF993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640329" y="1692184"/>
              <a:ext cx="1765676" cy="276999"/>
            </a:xfrm>
            <a:prstGeom prst="rect">
              <a:avLst/>
            </a:prstGeom>
            <a:grpFill/>
            <a:ln>
              <a:solidFill>
                <a:srgbClr val="FF9933"/>
              </a:solidFill>
            </a:ln>
          </p:spPr>
          <p:txBody>
            <a:bodyPr wrap="none" rtlCol="0">
              <a:spAutoFit/>
            </a:bodyPr>
            <a:lstStyle/>
            <a:p>
              <a:r>
                <a:rPr lang="en-US" sz="1200" b="1" dirty="0" smtClean="0">
                  <a:solidFill>
                    <a:schemeClr val="bg1"/>
                  </a:solidFill>
                </a:rPr>
                <a:t>Storage and Locker Units</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Storage and Locker Units              	  45</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3" cstate="print"/>
          <a:srcRect/>
          <a:stretch>
            <a:fillRect/>
          </a:stretch>
        </p:blipFill>
        <p:spPr bwMode="auto">
          <a:xfrm>
            <a:off x="3170546" y="8458200"/>
            <a:ext cx="494015" cy="640080"/>
          </a:xfrm>
          <a:prstGeom prst="rect">
            <a:avLst/>
          </a:prstGeom>
          <a:noFill/>
        </p:spPr>
      </p:pic>
      <p:sp>
        <p:nvSpPr>
          <p:cNvPr id="11" name="TextBox 10"/>
          <p:cNvSpPr txBox="1"/>
          <p:nvPr/>
        </p:nvSpPr>
        <p:spPr>
          <a:xfrm>
            <a:off x="3801009" y="18661"/>
            <a:ext cx="3056991" cy="400110"/>
          </a:xfrm>
          <a:prstGeom prst="rect">
            <a:avLst/>
          </a:prstGeom>
          <a:noFill/>
        </p:spPr>
        <p:txBody>
          <a:bodyPr wrap="none" rtlCol="0">
            <a:spAutoFit/>
          </a:bodyPr>
          <a:lstStyle/>
          <a:p>
            <a:r>
              <a:rPr lang="en-US" sz="2000" b="1" dirty="0" smtClean="0"/>
              <a:t>4600 SERIES LOCKER UNITS</a:t>
            </a:r>
            <a:endParaRPr lang="en-US" sz="2000" b="1" dirty="0"/>
          </a:p>
        </p:txBody>
      </p:sp>
      <p:sp>
        <p:nvSpPr>
          <p:cNvPr id="13" name="Rectangle 12"/>
          <p:cNvSpPr/>
          <p:nvPr/>
        </p:nvSpPr>
        <p:spPr>
          <a:xfrm rot="10800000" flipV="1">
            <a:off x="-609600" y="838201"/>
            <a:ext cx="4419600" cy="381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 </a:t>
            </a:r>
            <a:endParaRPr lang="en-US" sz="1600" b="1" dirty="0">
              <a:solidFill>
                <a:schemeClr val="bg1">
                  <a:lumMod val="50000"/>
                </a:schemeClr>
              </a:solidFill>
            </a:endParaRPr>
          </a:p>
        </p:txBody>
      </p:sp>
      <p:sp>
        <p:nvSpPr>
          <p:cNvPr id="20" name="Rounded Rectangle 19"/>
          <p:cNvSpPr/>
          <p:nvPr/>
        </p:nvSpPr>
        <p:spPr>
          <a:xfrm>
            <a:off x="1524000" y="815340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1" name="Rounded Rectangle 20"/>
          <p:cNvSpPr/>
          <p:nvPr/>
        </p:nvSpPr>
        <p:spPr>
          <a:xfrm>
            <a:off x="3048000" y="815340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2" name="Rounded Rectangle 21"/>
          <p:cNvSpPr/>
          <p:nvPr/>
        </p:nvSpPr>
        <p:spPr>
          <a:xfrm>
            <a:off x="4572000" y="815340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sp>
        <p:nvSpPr>
          <p:cNvPr id="32" name="Rectangle 31"/>
          <p:cNvSpPr/>
          <p:nvPr/>
        </p:nvSpPr>
        <p:spPr>
          <a:xfrm>
            <a:off x="457200" y="4195385"/>
            <a:ext cx="6400800" cy="2031325"/>
          </a:xfrm>
          <a:prstGeom prst="rect">
            <a:avLst/>
          </a:prstGeom>
        </p:spPr>
        <p:txBody>
          <a:bodyPr wrap="square">
            <a:spAutoFit/>
          </a:bodyPr>
          <a:lstStyle/>
          <a:p>
            <a:pPr>
              <a:lnSpc>
                <a:spcPct val="150000"/>
              </a:lnSpc>
              <a:buFont typeface="Arial" pitchFamily="34" charset="0"/>
              <a:buChar char="•"/>
            </a:pPr>
            <a:r>
              <a:rPr lang="en-US" sz="1400" dirty="0" smtClean="0"/>
              <a:t> Finest quality veneers are selected on an plywood core with margins on the </a:t>
            </a:r>
            <a:r>
              <a:rPr lang="en-US" sz="1400" dirty="0" err="1" smtClean="0"/>
              <a:t>carcase</a:t>
            </a:r>
            <a:r>
              <a:rPr lang="en-US" sz="1400" dirty="0" smtClean="0"/>
              <a:t>.</a:t>
            </a:r>
          </a:p>
          <a:p>
            <a:pPr>
              <a:lnSpc>
                <a:spcPct val="150000"/>
              </a:lnSpc>
              <a:buFont typeface="Arial" pitchFamily="34" charset="0"/>
              <a:buChar char="•"/>
            </a:pPr>
            <a:r>
              <a:rPr lang="en-US" sz="1400" dirty="0" smtClean="0"/>
              <a:t> The doors have attractive radius lacquered MDF edges and may be specified with a </a:t>
            </a:r>
            <a:r>
              <a:rPr lang="en-US" sz="1400" dirty="0" err="1" smtClean="0"/>
              <a:t>camlock</a:t>
            </a:r>
            <a:r>
              <a:rPr lang="en-US" sz="1400" dirty="0" smtClean="0"/>
              <a:t> or a cut out hasp and staple.</a:t>
            </a:r>
          </a:p>
          <a:p>
            <a:pPr>
              <a:lnSpc>
                <a:spcPct val="150000"/>
              </a:lnSpc>
              <a:buFont typeface="Arial" pitchFamily="34" charset="0"/>
              <a:buChar char="•"/>
            </a:pPr>
            <a:r>
              <a:rPr lang="en-US" sz="1400" dirty="0" smtClean="0"/>
              <a:t> Available as a single and two door locker both with coat hooks, three and four door lockers. </a:t>
            </a:r>
            <a:br>
              <a:rPr lang="en-US" sz="1400" dirty="0" smtClean="0"/>
            </a:br>
            <a:endParaRPr lang="en-US" sz="1400" dirty="0"/>
          </a:p>
        </p:txBody>
      </p:sp>
      <p:pic>
        <p:nvPicPr>
          <p:cNvPr id="5123" name="Picture 3"/>
          <p:cNvPicPr>
            <a:picLocks noChangeAspect="1" noChangeArrowheads="1"/>
          </p:cNvPicPr>
          <p:nvPr/>
        </p:nvPicPr>
        <p:blipFill>
          <a:blip r:embed="rId4" cstate="print"/>
          <a:srcRect/>
          <a:stretch>
            <a:fillRect/>
          </a:stretch>
        </p:blipFill>
        <p:spPr bwMode="auto">
          <a:xfrm flipH="1">
            <a:off x="914400" y="304800"/>
            <a:ext cx="5943600" cy="3657600"/>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srcRect/>
          <a:stretch>
            <a:fillRect/>
          </a:stretch>
        </p:blipFill>
        <p:spPr bwMode="auto">
          <a:xfrm>
            <a:off x="609600" y="1371600"/>
            <a:ext cx="762000" cy="1103086"/>
          </a:xfrm>
          <a:prstGeom prst="rect">
            <a:avLst/>
          </a:prstGeom>
          <a:noFill/>
          <a:ln w="9525">
            <a:noFill/>
            <a:miter lim="800000"/>
            <a:headEnd/>
            <a:tailEnd/>
          </a:ln>
        </p:spPr>
      </p:pic>
      <p:pic>
        <p:nvPicPr>
          <p:cNvPr id="5126" name="Picture 6"/>
          <p:cNvPicPr>
            <a:picLocks noChangeAspect="1" noChangeArrowheads="1"/>
          </p:cNvPicPr>
          <p:nvPr/>
        </p:nvPicPr>
        <p:blipFill>
          <a:blip r:embed="rId6" cstate="print"/>
          <a:srcRect/>
          <a:stretch>
            <a:fillRect/>
          </a:stretch>
        </p:blipFill>
        <p:spPr bwMode="auto">
          <a:xfrm>
            <a:off x="685800" y="2667000"/>
            <a:ext cx="689411" cy="1076325"/>
          </a:xfrm>
          <a:prstGeom prst="rect">
            <a:avLst/>
          </a:prstGeom>
          <a:noFill/>
          <a:ln w="9525">
            <a:noFill/>
            <a:miter lim="800000"/>
            <a:headEnd/>
            <a:tailEnd/>
          </a:ln>
        </p:spPr>
      </p:pic>
      <p:sp>
        <p:nvSpPr>
          <p:cNvPr id="12" name="Rectangle 11"/>
          <p:cNvSpPr/>
          <p:nvPr/>
        </p:nvSpPr>
        <p:spPr>
          <a:xfrm rot="10800000" flipV="1">
            <a:off x="419877" y="2362201"/>
            <a:ext cx="1295400" cy="3047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chemeClr val="bg1">
                    <a:lumMod val="50000"/>
                  </a:schemeClr>
                </a:solidFill>
              </a:rPr>
              <a:t>Camlock</a:t>
            </a:r>
            <a:endParaRPr lang="en-US" sz="1600" b="1" dirty="0">
              <a:solidFill>
                <a:schemeClr val="bg1">
                  <a:lumMod val="50000"/>
                </a:schemeClr>
              </a:solidFill>
            </a:endParaRPr>
          </a:p>
        </p:txBody>
      </p:sp>
      <p:sp>
        <p:nvSpPr>
          <p:cNvPr id="43" name="Rectangle 42"/>
          <p:cNvSpPr/>
          <p:nvPr/>
        </p:nvSpPr>
        <p:spPr>
          <a:xfrm rot="10800000" flipV="1">
            <a:off x="381000" y="3771123"/>
            <a:ext cx="1295400" cy="3047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Hasp &amp; Staple</a:t>
            </a:r>
            <a:endParaRPr lang="en-US" sz="1600" b="1" dirty="0">
              <a:solidFill>
                <a:schemeClr val="bg1">
                  <a:lumMod val="50000"/>
                </a:schemeClr>
              </a:solidFill>
            </a:endParaRPr>
          </a:p>
        </p:txBody>
      </p:sp>
      <p:sp>
        <p:nvSpPr>
          <p:cNvPr id="44" name="Rectangle 43"/>
          <p:cNvSpPr/>
          <p:nvPr/>
        </p:nvSpPr>
        <p:spPr>
          <a:xfrm rot="10800000" flipV="1">
            <a:off x="1524000" y="36576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SC4601</a:t>
            </a:r>
            <a:endParaRPr lang="en-US" sz="1400" b="1" dirty="0">
              <a:solidFill>
                <a:schemeClr val="bg1">
                  <a:lumMod val="50000"/>
                </a:schemeClr>
              </a:solidFill>
            </a:endParaRPr>
          </a:p>
        </p:txBody>
      </p:sp>
      <p:sp>
        <p:nvSpPr>
          <p:cNvPr id="38" name="Rectangle 37"/>
          <p:cNvSpPr/>
          <p:nvPr/>
        </p:nvSpPr>
        <p:spPr>
          <a:xfrm rot="10800000" flipV="1">
            <a:off x="4495801" y="3809999"/>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SC4602</a:t>
            </a:r>
            <a:endParaRPr lang="en-US" sz="1400" b="1" dirty="0">
              <a:solidFill>
                <a:schemeClr val="bg1">
                  <a:lumMod val="50000"/>
                </a:schemeClr>
              </a:solidFill>
            </a:endParaRPr>
          </a:p>
        </p:txBody>
      </p:sp>
      <p:pic>
        <p:nvPicPr>
          <p:cNvPr id="5128" name="Picture 8"/>
          <p:cNvPicPr>
            <a:picLocks noChangeAspect="1" noChangeArrowheads="1"/>
          </p:cNvPicPr>
          <p:nvPr/>
        </p:nvPicPr>
        <p:blipFill>
          <a:blip r:embed="rId7" cstate="print"/>
          <a:srcRect/>
          <a:stretch>
            <a:fillRect/>
          </a:stretch>
        </p:blipFill>
        <p:spPr bwMode="auto">
          <a:xfrm flipH="1">
            <a:off x="3124200" y="6705600"/>
            <a:ext cx="1905000" cy="1322529"/>
          </a:xfrm>
          <a:prstGeom prst="rect">
            <a:avLst/>
          </a:prstGeom>
          <a:noFill/>
          <a:ln w="9525">
            <a:noFill/>
            <a:miter lim="800000"/>
            <a:headEnd/>
            <a:tailEnd/>
          </a:ln>
        </p:spPr>
      </p:pic>
      <p:sp>
        <p:nvSpPr>
          <p:cNvPr id="45" name="Rectangle 44"/>
          <p:cNvSpPr/>
          <p:nvPr/>
        </p:nvSpPr>
        <p:spPr>
          <a:xfrm>
            <a:off x="457200" y="5791200"/>
            <a:ext cx="5257800" cy="738664"/>
          </a:xfrm>
          <a:prstGeom prst="rect">
            <a:avLst/>
          </a:prstGeom>
        </p:spPr>
        <p:txBody>
          <a:bodyPr wrap="square">
            <a:spAutoFit/>
          </a:bodyPr>
          <a:lstStyle/>
          <a:p>
            <a:pPr>
              <a:lnSpc>
                <a:spcPct val="150000"/>
              </a:lnSpc>
              <a:buFont typeface="Arial" pitchFamily="34" charset="0"/>
              <a:buChar char="•"/>
            </a:pPr>
            <a:r>
              <a:rPr lang="en-US" sz="1400" dirty="0" smtClean="0"/>
              <a:t> Solidly made with 19mm veneered MDF panels in a choice of three real wood finishes, 9mm backs for rigidity and hardwood handles.</a:t>
            </a:r>
            <a:endParaRPr lang="en-US" sz="1400" dirty="0"/>
          </a:p>
        </p:txBody>
      </p:sp>
      <p:sp>
        <p:nvSpPr>
          <p:cNvPr id="46" name="Rectangle 45"/>
          <p:cNvSpPr/>
          <p:nvPr/>
        </p:nvSpPr>
        <p:spPr>
          <a:xfrm>
            <a:off x="457200" y="6419461"/>
            <a:ext cx="3124200" cy="738664"/>
          </a:xfrm>
          <a:prstGeom prst="rect">
            <a:avLst/>
          </a:prstGeom>
        </p:spPr>
        <p:txBody>
          <a:bodyPr wrap="square">
            <a:spAutoFit/>
          </a:bodyPr>
          <a:lstStyle/>
          <a:p>
            <a:pPr>
              <a:lnSpc>
                <a:spcPct val="150000"/>
              </a:lnSpc>
              <a:buFont typeface="Arial" pitchFamily="34" charset="0"/>
              <a:buChar char="•"/>
            </a:pPr>
            <a:r>
              <a:rPr lang="en-US" sz="1400" dirty="0" smtClean="0"/>
              <a:t>Choice of doors - no locks, doors with locks and doors with hasp/staple.</a:t>
            </a:r>
            <a:endParaRPr lang="en-US" sz="1400" dirty="0"/>
          </a:p>
        </p:txBody>
      </p:sp>
      <p:sp>
        <p:nvSpPr>
          <p:cNvPr id="47" name="Rectangle 46"/>
          <p:cNvSpPr/>
          <p:nvPr/>
        </p:nvSpPr>
        <p:spPr>
          <a:xfrm>
            <a:off x="457200" y="7086600"/>
            <a:ext cx="2667000" cy="1061829"/>
          </a:xfrm>
          <a:prstGeom prst="rect">
            <a:avLst/>
          </a:prstGeom>
        </p:spPr>
        <p:txBody>
          <a:bodyPr wrap="square">
            <a:spAutoFit/>
          </a:bodyPr>
          <a:lstStyle/>
          <a:p>
            <a:pPr>
              <a:lnSpc>
                <a:spcPct val="150000"/>
              </a:lnSpc>
              <a:buFont typeface="Arial" pitchFamily="34" charset="0"/>
              <a:buChar char="•"/>
            </a:pPr>
            <a:r>
              <a:rPr lang="en-US" sz="1400" dirty="0" smtClean="0"/>
              <a:t> Available as two, three, four and eight compartments and nine compartments.</a:t>
            </a:r>
            <a:endParaRPr lang="en-US" sz="1400" dirty="0"/>
          </a:p>
        </p:txBody>
      </p:sp>
      <p:sp>
        <p:nvSpPr>
          <p:cNvPr id="48" name="Rectangle 47"/>
          <p:cNvSpPr/>
          <p:nvPr/>
        </p:nvSpPr>
        <p:spPr>
          <a:xfrm rot="10800000" flipV="1">
            <a:off x="3048000" y="7772399"/>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SC4603</a:t>
            </a:r>
            <a:endParaRPr lang="en-US" sz="1400" b="1" dirty="0">
              <a:solidFill>
                <a:schemeClr val="bg1">
                  <a:lumMod val="50000"/>
                </a:schemeClr>
              </a:solidFill>
            </a:endParaRPr>
          </a:p>
        </p:txBody>
      </p:sp>
      <p:sp>
        <p:nvSpPr>
          <p:cNvPr id="49" name="Rectangle 48"/>
          <p:cNvSpPr/>
          <p:nvPr/>
        </p:nvSpPr>
        <p:spPr>
          <a:xfrm rot="10800000" flipV="1">
            <a:off x="6172201" y="79248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SC4604</a:t>
            </a:r>
            <a:endParaRPr lang="en-US" sz="1400" b="1" dirty="0">
              <a:solidFill>
                <a:schemeClr val="bg1">
                  <a:lumMod val="50000"/>
                </a:schemeClr>
              </a:solidFill>
            </a:endParaRPr>
          </a:p>
        </p:txBody>
      </p:sp>
      <p:sp>
        <p:nvSpPr>
          <p:cNvPr id="28" name="Rectangle 27"/>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http://photos.igougo.com/images/p344778-Islamorada-Hidden_gem_Morada_Bay_Caf.jpg"/>
          <p:cNvPicPr>
            <a:picLocks noChangeAspect="1" noChangeArrowheads="1"/>
          </p:cNvPicPr>
          <p:nvPr/>
        </p:nvPicPr>
        <p:blipFill>
          <a:blip r:embed="rId2" cstate="print"/>
          <a:srcRect/>
          <a:stretch>
            <a:fillRect/>
          </a:stretch>
        </p:blipFill>
        <p:spPr bwMode="auto">
          <a:xfrm>
            <a:off x="1" y="0"/>
            <a:ext cx="6858000" cy="9144000"/>
          </a:xfrm>
          <a:prstGeom prst="rect">
            <a:avLst/>
          </a:prstGeom>
          <a:noFill/>
        </p:spPr>
      </p:pic>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648200" y="8698230"/>
            <a:ext cx="2209800" cy="274320"/>
          </a:xfrm>
          <a:prstGeom prst="rect">
            <a:avLst/>
          </a:prstGeom>
          <a:solidFill>
            <a:srgbClr val="6600CC"/>
          </a:solidFill>
          <a:ln w="952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bg1"/>
                </a:solidFill>
              </a:rPr>
              <a:t>Cafeteria Furniture                           46</a:t>
            </a:r>
            <a:endParaRPr lang="en-US" sz="1050" b="1" dirty="0">
              <a:solidFill>
                <a:schemeClr val="bg1"/>
              </a:solidFill>
            </a:endParaRPr>
          </a:p>
        </p:txBody>
      </p:sp>
      <p:grpSp>
        <p:nvGrpSpPr>
          <p:cNvPr id="3" name="Group 14"/>
          <p:cNvGrpSpPr/>
          <p:nvPr/>
        </p:nvGrpSpPr>
        <p:grpSpPr>
          <a:xfrm>
            <a:off x="3505200" y="4343400"/>
            <a:ext cx="4123393" cy="1219438"/>
            <a:chOff x="-525018" y="4450259"/>
            <a:chExt cx="4453264" cy="1219438"/>
          </a:xfrm>
        </p:grpSpPr>
        <p:sp>
          <p:nvSpPr>
            <p:cNvPr id="11" name="TextBox 10"/>
            <p:cNvSpPr txBox="1"/>
            <p:nvPr/>
          </p:nvSpPr>
          <p:spPr>
            <a:xfrm>
              <a:off x="-34154" y="4450259"/>
              <a:ext cx="3962400" cy="646331"/>
            </a:xfrm>
            <a:prstGeom prst="rect">
              <a:avLst/>
            </a:prstGeom>
            <a:noFill/>
            <a:effectLst>
              <a:glow rad="63500">
                <a:schemeClr val="accent1">
                  <a:satMod val="175000"/>
                  <a:alpha val="40000"/>
                </a:schemeClr>
              </a:glow>
            </a:effectLst>
          </p:spPr>
          <p:txBody>
            <a:bodyPr wrap="square" rtlCol="0">
              <a:spAutoFit/>
            </a:bodyPr>
            <a:lstStyle/>
            <a:p>
              <a:r>
                <a:rPr lang="en-US" sz="3600" spc="-150" dirty="0" smtClean="0">
                  <a:solidFill>
                    <a:schemeClr val="bg1">
                      <a:lumMod val="95000"/>
                    </a:schemeClr>
                  </a:solidFill>
                </a:rPr>
                <a:t>REVEL YOUR</a:t>
              </a:r>
            </a:p>
          </p:txBody>
        </p:sp>
        <p:sp>
          <p:nvSpPr>
            <p:cNvPr id="12" name="TextBox 11"/>
            <p:cNvSpPr txBox="1"/>
            <p:nvPr/>
          </p:nvSpPr>
          <p:spPr>
            <a:xfrm>
              <a:off x="-525018" y="4838700"/>
              <a:ext cx="3630304" cy="830997"/>
            </a:xfrm>
            <a:prstGeom prst="rect">
              <a:avLst/>
            </a:prstGeom>
            <a:noFill/>
            <a:effectLst>
              <a:glow rad="63500">
                <a:schemeClr val="accent1">
                  <a:satMod val="175000"/>
                  <a:alpha val="40000"/>
                </a:schemeClr>
              </a:glow>
            </a:effectLst>
          </p:spPr>
          <p:txBody>
            <a:bodyPr wrap="square" rtlCol="0">
              <a:spAutoFit/>
            </a:bodyPr>
            <a:lstStyle/>
            <a:p>
              <a:pPr algn="ctr"/>
              <a:r>
                <a:rPr lang="en-US" sz="4800" b="1" spc="300" dirty="0" smtClean="0">
                  <a:solidFill>
                    <a:schemeClr val="bg1">
                      <a:lumMod val="95000"/>
                    </a:schemeClr>
                  </a:solidFill>
                </a:rPr>
                <a:t>BREAKS</a:t>
              </a:r>
            </a:p>
          </p:txBody>
        </p:sp>
      </p:grpSp>
      <p:sp>
        <p:nvSpPr>
          <p:cNvPr id="14" name="Rectangle 13"/>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rgbClr val="6600CC"/>
          </a:solidFill>
        </p:grpSpPr>
        <p:sp>
          <p:nvSpPr>
            <p:cNvPr id="6" name="Rectangle 5"/>
            <p:cNvSpPr/>
            <p:nvPr/>
          </p:nvSpPr>
          <p:spPr>
            <a:xfrm>
              <a:off x="0" y="0"/>
              <a:ext cx="457200" cy="9144000"/>
            </a:xfrm>
            <a:prstGeom prst="rect">
              <a:avLst/>
            </a:prstGeom>
            <a:grpFill/>
            <a:ln>
              <a:solidFill>
                <a:srgbClr val="6600C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452485" y="1870949"/>
              <a:ext cx="1389996" cy="276999"/>
            </a:xfrm>
            <a:prstGeom prst="rect">
              <a:avLst/>
            </a:prstGeom>
            <a:grpFill/>
            <a:ln>
              <a:solidFill>
                <a:srgbClr val="6600CC"/>
              </a:solidFill>
            </a:ln>
          </p:spPr>
          <p:txBody>
            <a:bodyPr wrap="none" rtlCol="0">
              <a:spAutoFit/>
            </a:bodyPr>
            <a:lstStyle/>
            <a:p>
              <a:r>
                <a:rPr lang="en-US" sz="1200" b="1" dirty="0" smtClean="0">
                  <a:solidFill>
                    <a:schemeClr val="bg1"/>
                  </a:solidFill>
                </a:rPr>
                <a:t>Cafeteria Furniture</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Cafeteria Furniture                           47</a:t>
            </a:r>
            <a:endParaRPr lang="en-US" sz="1050" b="1" dirty="0">
              <a:solidFill>
                <a:schemeClr val="tx1"/>
              </a:solidFill>
            </a:endParaRPr>
          </a:p>
        </p:txBody>
      </p:sp>
      <p:pic>
        <p:nvPicPr>
          <p:cNvPr id="5123" name="Picture 3" descr="C:\Users\Public\Documents\Adityas\Furniture\Educational\Cafeteria\Catalog\Chair32.jpg"/>
          <p:cNvPicPr>
            <a:picLocks noChangeAspect="1" noChangeArrowheads="1"/>
          </p:cNvPicPr>
          <p:nvPr/>
        </p:nvPicPr>
        <p:blipFill>
          <a:blip r:embed="rId3" cstate="print"/>
          <a:srcRect/>
          <a:stretch>
            <a:fillRect/>
          </a:stretch>
        </p:blipFill>
        <p:spPr bwMode="auto">
          <a:xfrm flipH="1">
            <a:off x="4267200" y="2514600"/>
            <a:ext cx="2303433" cy="3383280"/>
          </a:xfrm>
          <a:prstGeom prst="rect">
            <a:avLst/>
          </a:prstGeom>
          <a:noFill/>
        </p:spPr>
      </p:pic>
      <p:sp>
        <p:nvSpPr>
          <p:cNvPr id="25" name="TextBox 24"/>
          <p:cNvSpPr txBox="1"/>
          <p:nvPr/>
        </p:nvSpPr>
        <p:spPr>
          <a:xfrm>
            <a:off x="3445078" y="0"/>
            <a:ext cx="3412922" cy="400110"/>
          </a:xfrm>
          <a:prstGeom prst="rect">
            <a:avLst/>
          </a:prstGeom>
          <a:noFill/>
        </p:spPr>
        <p:txBody>
          <a:bodyPr wrap="none" rtlCol="0">
            <a:spAutoFit/>
          </a:bodyPr>
          <a:lstStyle/>
          <a:p>
            <a:pPr algn="r"/>
            <a:r>
              <a:rPr lang="en-US" sz="2000" b="1" dirty="0" smtClean="0"/>
              <a:t>3100 SERIES CAFETARIA CHAIR</a:t>
            </a:r>
            <a:endParaRPr lang="en-US" sz="2000" b="1" dirty="0"/>
          </a:p>
        </p:txBody>
      </p:sp>
      <p:grpSp>
        <p:nvGrpSpPr>
          <p:cNvPr id="3" name="Group 15"/>
          <p:cNvGrpSpPr/>
          <p:nvPr/>
        </p:nvGrpSpPr>
        <p:grpSpPr>
          <a:xfrm>
            <a:off x="762000" y="457200"/>
            <a:ext cx="2408723" cy="3505199"/>
            <a:chOff x="762000" y="457200"/>
            <a:chExt cx="2724151" cy="3970410"/>
          </a:xfrm>
        </p:grpSpPr>
        <p:pic>
          <p:nvPicPr>
            <p:cNvPr id="17" name="Picture 6" descr="C:\Users\Public\Documents\Adityas\Furniture\Educational\Cafeteria\Catalog\Chair30.jpg"/>
            <p:cNvPicPr>
              <a:picLocks noChangeAspect="1" noChangeArrowheads="1"/>
            </p:cNvPicPr>
            <p:nvPr/>
          </p:nvPicPr>
          <p:blipFill>
            <a:blip r:embed="rId4" cstate="print"/>
            <a:srcRect/>
            <a:stretch>
              <a:fillRect/>
            </a:stretch>
          </p:blipFill>
          <p:spPr bwMode="auto">
            <a:xfrm>
              <a:off x="762000" y="457200"/>
              <a:ext cx="2667000" cy="3832310"/>
            </a:xfrm>
            <a:prstGeom prst="rect">
              <a:avLst/>
            </a:prstGeom>
            <a:ln>
              <a:noFill/>
            </a:ln>
            <a:effectLst>
              <a:softEdge rad="112500"/>
            </a:effectLst>
          </p:spPr>
        </p:pic>
        <p:sp>
          <p:nvSpPr>
            <p:cNvPr id="26" name="Rectangle 25"/>
            <p:cNvSpPr/>
            <p:nvPr/>
          </p:nvSpPr>
          <p:spPr>
            <a:xfrm rot="10800000" flipV="1">
              <a:off x="2571751" y="4199011"/>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65000"/>
                    </a:schemeClr>
                  </a:solidFill>
                </a:rPr>
                <a:t>CC 3101</a:t>
              </a:r>
              <a:endParaRPr lang="en-US" sz="1400" b="1" dirty="0">
                <a:solidFill>
                  <a:schemeClr val="bg1">
                    <a:lumMod val="65000"/>
                  </a:schemeClr>
                </a:solidFill>
              </a:endParaRPr>
            </a:p>
          </p:txBody>
        </p:sp>
      </p:grpSp>
      <p:sp>
        <p:nvSpPr>
          <p:cNvPr id="13" name="Rectangle 12"/>
          <p:cNvSpPr/>
          <p:nvPr/>
        </p:nvSpPr>
        <p:spPr>
          <a:xfrm rot="10800000" flipV="1">
            <a:off x="4572001" y="5486400"/>
            <a:ext cx="914400" cy="3047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lumMod val="50000"/>
                    <a:lumOff val="50000"/>
                  </a:schemeClr>
                </a:solidFill>
              </a:rPr>
              <a:t>CC 3102</a:t>
            </a:r>
            <a:endParaRPr lang="en-US" sz="1400" b="1" dirty="0">
              <a:solidFill>
                <a:schemeClr val="tx1">
                  <a:lumMod val="50000"/>
                  <a:lumOff val="50000"/>
                </a:schemeClr>
              </a:solidFill>
            </a:endParaRPr>
          </a:p>
        </p:txBody>
      </p:sp>
      <p:pic>
        <p:nvPicPr>
          <p:cNvPr id="1026" name="Picture 2" descr="C:\Users\Public\Documents\Adityas\Furniture\Educational\Cafeteria\Wooden Chairs\CO17.jpg"/>
          <p:cNvPicPr>
            <a:picLocks noChangeAspect="1" noChangeArrowheads="1"/>
          </p:cNvPicPr>
          <p:nvPr/>
        </p:nvPicPr>
        <p:blipFill>
          <a:blip r:embed="rId5" cstate="print"/>
          <a:srcRect/>
          <a:stretch>
            <a:fillRect/>
          </a:stretch>
        </p:blipFill>
        <p:spPr bwMode="auto">
          <a:xfrm>
            <a:off x="914400" y="4343400"/>
            <a:ext cx="2438400" cy="3383280"/>
          </a:xfrm>
          <a:prstGeom prst="rect">
            <a:avLst/>
          </a:prstGeom>
          <a:noFill/>
        </p:spPr>
      </p:pic>
      <p:sp>
        <p:nvSpPr>
          <p:cNvPr id="18" name="Rectangle 17"/>
          <p:cNvSpPr/>
          <p:nvPr/>
        </p:nvSpPr>
        <p:spPr>
          <a:xfrm rot="10800000" flipV="1">
            <a:off x="2438400" y="7467600"/>
            <a:ext cx="914400" cy="3047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lumMod val="50000"/>
                    <a:lumOff val="50000"/>
                  </a:schemeClr>
                </a:solidFill>
              </a:rPr>
              <a:t>CC 3103</a:t>
            </a:r>
            <a:endParaRPr lang="en-US" sz="1400" b="1" dirty="0">
              <a:solidFill>
                <a:schemeClr val="tx1">
                  <a:lumMod val="50000"/>
                  <a:lumOff val="50000"/>
                </a:schemeClr>
              </a:solidFill>
            </a:endParaRPr>
          </a:p>
        </p:txBody>
      </p:sp>
      <p:sp>
        <p:nvSpPr>
          <p:cNvPr id="20" name="Rectangle 19"/>
          <p:cNvSpPr/>
          <p:nvPr/>
        </p:nvSpPr>
        <p:spPr>
          <a:xfrm>
            <a:off x="3124200" y="762000"/>
            <a:ext cx="3429000" cy="1384995"/>
          </a:xfrm>
          <a:prstGeom prst="rect">
            <a:avLst/>
          </a:prstGeom>
        </p:spPr>
        <p:txBody>
          <a:bodyPr>
            <a:spAutoFit/>
          </a:bodyPr>
          <a:lstStyle/>
          <a:p>
            <a:pPr algn="r">
              <a:lnSpc>
                <a:spcPct val="150000"/>
              </a:lnSpc>
              <a:buFont typeface="Arial" pitchFamily="34" charset="0"/>
              <a:buChar char="•"/>
            </a:pPr>
            <a:r>
              <a:rPr lang="en-US" sz="1400" dirty="0" smtClean="0"/>
              <a:t> Back and seat made in commercial ply</a:t>
            </a:r>
          </a:p>
          <a:p>
            <a:pPr algn="r">
              <a:lnSpc>
                <a:spcPct val="150000"/>
              </a:lnSpc>
              <a:buFont typeface="Arial" pitchFamily="34" charset="0"/>
              <a:buChar char="•"/>
            </a:pPr>
            <a:r>
              <a:rPr lang="en-US" sz="1400" dirty="0" smtClean="0"/>
              <a:t> Polished in desired finish</a:t>
            </a:r>
          </a:p>
          <a:p>
            <a:pPr algn="r">
              <a:lnSpc>
                <a:spcPct val="150000"/>
              </a:lnSpc>
              <a:buFont typeface="Arial" pitchFamily="34" charset="0"/>
              <a:buChar char="•"/>
            </a:pPr>
            <a:r>
              <a:rPr lang="en-US" sz="1400" dirty="0" smtClean="0"/>
              <a:t> Legs and frame made in </a:t>
            </a:r>
            <a:r>
              <a:rPr lang="en-US" sz="1400" dirty="0" err="1" smtClean="0"/>
              <a:t>solidwood</a:t>
            </a:r>
            <a:endParaRPr lang="en-US" sz="1400" dirty="0" smtClean="0"/>
          </a:p>
          <a:p>
            <a:pPr algn="r">
              <a:lnSpc>
                <a:spcPct val="150000"/>
              </a:lnSpc>
              <a:buFont typeface="Arial" pitchFamily="34" charset="0"/>
              <a:buChar char="•"/>
            </a:pPr>
            <a:r>
              <a:rPr lang="en-US" sz="1400" dirty="0" smtClean="0"/>
              <a:t> Available in various shapes and sizes</a:t>
            </a:r>
          </a:p>
        </p:txBody>
      </p:sp>
      <p:grpSp>
        <p:nvGrpSpPr>
          <p:cNvPr id="4" name="Group 20"/>
          <p:cNvGrpSpPr/>
          <p:nvPr/>
        </p:nvGrpSpPr>
        <p:grpSpPr>
          <a:xfrm>
            <a:off x="1181100" y="8077200"/>
            <a:ext cx="4495800" cy="304800"/>
            <a:chOff x="533400" y="7829550"/>
            <a:chExt cx="4495800" cy="304800"/>
          </a:xfrm>
        </p:grpSpPr>
        <p:sp>
          <p:nvSpPr>
            <p:cNvPr id="22" name="Rounded Rectangle 21"/>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3" name="Rounded Rectangle 22"/>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4" name="Rounded Rectangle 23"/>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4 weeks</a:t>
              </a:r>
              <a:endParaRPr lang="en-US" sz="1400" b="1" dirty="0"/>
            </a:p>
          </p:txBody>
        </p:sp>
      </p:grpSp>
      <p:sp>
        <p:nvSpPr>
          <p:cNvPr id="27" name="Rectangle 26"/>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8" name="Picture 2" descr="C:\Users\Public\Documents\Adityas\Profile\Logo_wpfur.jpg"/>
          <p:cNvPicPr>
            <a:picLocks noChangeAspect="1" noChangeArrowheads="1"/>
          </p:cNvPicPr>
          <p:nvPr/>
        </p:nvPicPr>
        <p:blipFill>
          <a:blip r:embed="rId6" cstate="print"/>
          <a:srcRect/>
          <a:stretch>
            <a:fillRect/>
          </a:stretch>
        </p:blipFill>
        <p:spPr bwMode="auto">
          <a:xfrm>
            <a:off x="3222008" y="8427720"/>
            <a:ext cx="414033" cy="64008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800" y="0"/>
            <a:ext cx="457200" cy="9144000"/>
            <a:chOff x="0" y="0"/>
            <a:chExt cx="457200" cy="9144000"/>
          </a:xfrm>
          <a:solidFill>
            <a:srgbClr val="6600CC"/>
          </a:solidFill>
        </p:grpSpPr>
        <p:sp>
          <p:nvSpPr>
            <p:cNvPr id="6" name="Rectangle 5"/>
            <p:cNvSpPr/>
            <p:nvPr/>
          </p:nvSpPr>
          <p:spPr>
            <a:xfrm>
              <a:off x="0" y="0"/>
              <a:ext cx="457200" cy="9144000"/>
            </a:xfrm>
            <a:prstGeom prst="rect">
              <a:avLst/>
            </a:prstGeom>
            <a:grpFill/>
            <a:ln>
              <a:solidFill>
                <a:srgbClr val="6600C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452485" y="1840817"/>
              <a:ext cx="1389996" cy="276999"/>
            </a:xfrm>
            <a:prstGeom prst="rect">
              <a:avLst/>
            </a:prstGeom>
            <a:grpFill/>
            <a:ln>
              <a:solidFill>
                <a:srgbClr val="6600CC"/>
              </a:solidFill>
            </a:ln>
          </p:spPr>
          <p:txBody>
            <a:bodyPr wrap="none" rtlCol="0">
              <a:spAutoFit/>
            </a:bodyPr>
            <a:lstStyle/>
            <a:p>
              <a:r>
                <a:rPr lang="en-US" sz="1200" b="1" dirty="0" smtClean="0">
                  <a:solidFill>
                    <a:schemeClr val="bg1"/>
                  </a:solidFill>
                </a:rPr>
                <a:t>Cafeteria Furniture</a:t>
              </a:r>
              <a:endParaRPr lang="en-US" sz="1200" b="1" dirty="0">
                <a:solidFill>
                  <a:schemeClr val="bg1"/>
                </a:solidFill>
              </a:endParaRPr>
            </a:p>
          </p:txBody>
        </p:sp>
      </p:grpSp>
      <p:sp>
        <p:nvSpPr>
          <p:cNvPr id="8" name="Rectangle 7"/>
          <p:cNvSpPr/>
          <p:nvPr/>
        </p:nvSpPr>
        <p:spPr>
          <a:xfrm>
            <a:off x="4190611" y="8698230"/>
            <a:ext cx="2209800" cy="274320"/>
          </a:xfrm>
          <a:prstGeom prst="rect">
            <a:avLst/>
          </a:prstGeom>
          <a:noFill/>
          <a:ln w="952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Cafeteria Furniture                           48</a:t>
            </a:r>
            <a:endParaRPr lang="en-US" sz="1050" b="1" dirty="0">
              <a:solidFill>
                <a:schemeClr val="tx1"/>
              </a:solidFill>
            </a:endParaRPr>
          </a:p>
        </p:txBody>
      </p:sp>
      <p:sp>
        <p:nvSpPr>
          <p:cNvPr id="12" name="TextBox 11"/>
          <p:cNvSpPr txBox="1"/>
          <p:nvPr/>
        </p:nvSpPr>
        <p:spPr>
          <a:xfrm>
            <a:off x="16078" y="0"/>
            <a:ext cx="3412922" cy="400110"/>
          </a:xfrm>
          <a:prstGeom prst="rect">
            <a:avLst/>
          </a:prstGeom>
          <a:noFill/>
        </p:spPr>
        <p:txBody>
          <a:bodyPr wrap="none" rtlCol="0">
            <a:spAutoFit/>
          </a:bodyPr>
          <a:lstStyle/>
          <a:p>
            <a:pPr algn="r"/>
            <a:r>
              <a:rPr lang="en-US" sz="2000" b="1" dirty="0" smtClean="0"/>
              <a:t>3100 SERIES CAFETARIA CHAIR</a:t>
            </a:r>
            <a:endParaRPr lang="en-US" sz="2000" b="1" dirty="0"/>
          </a:p>
        </p:txBody>
      </p:sp>
      <p:grpSp>
        <p:nvGrpSpPr>
          <p:cNvPr id="3" name="Group 20"/>
          <p:cNvGrpSpPr/>
          <p:nvPr/>
        </p:nvGrpSpPr>
        <p:grpSpPr>
          <a:xfrm>
            <a:off x="1181100" y="8077200"/>
            <a:ext cx="4495800" cy="304800"/>
            <a:chOff x="533400" y="7829550"/>
            <a:chExt cx="4495800" cy="304800"/>
          </a:xfrm>
        </p:grpSpPr>
        <p:sp>
          <p:nvSpPr>
            <p:cNvPr id="23" name="Rounded Rectangle 22"/>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4" name="Rounded Rectangle 23"/>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5" name="Rounded Rectangle 24"/>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4 weeks</a:t>
              </a:r>
              <a:endParaRPr lang="en-US" sz="1400" b="1" dirty="0"/>
            </a:p>
          </p:txBody>
        </p:sp>
      </p:grpSp>
      <p:grpSp>
        <p:nvGrpSpPr>
          <p:cNvPr id="4" name="Group 33"/>
          <p:cNvGrpSpPr/>
          <p:nvPr/>
        </p:nvGrpSpPr>
        <p:grpSpPr>
          <a:xfrm>
            <a:off x="4267200" y="990600"/>
            <a:ext cx="1752600" cy="2743200"/>
            <a:chOff x="4038600" y="1143000"/>
            <a:chExt cx="1752600" cy="2743200"/>
          </a:xfrm>
        </p:grpSpPr>
        <p:pic>
          <p:nvPicPr>
            <p:cNvPr id="2052" name="Picture 4" descr="C:\Users\Public\Documents\Adityas\Furniture\Educational\Cafeteria\Wooden Chairs\CO02_lrg.jpg"/>
            <p:cNvPicPr>
              <a:picLocks noChangeAspect="1" noChangeArrowheads="1"/>
            </p:cNvPicPr>
            <p:nvPr/>
          </p:nvPicPr>
          <p:blipFill>
            <a:blip r:embed="rId2" cstate="print"/>
            <a:srcRect/>
            <a:stretch>
              <a:fillRect/>
            </a:stretch>
          </p:blipFill>
          <p:spPr bwMode="auto">
            <a:xfrm flipH="1">
              <a:off x="4038600" y="1143000"/>
              <a:ext cx="1752600" cy="2743200"/>
            </a:xfrm>
            <a:prstGeom prst="rect">
              <a:avLst/>
            </a:prstGeom>
            <a:noFill/>
          </p:spPr>
        </p:pic>
        <p:sp>
          <p:nvSpPr>
            <p:cNvPr id="26" name="Rectangle 25"/>
            <p:cNvSpPr/>
            <p:nvPr/>
          </p:nvSpPr>
          <p:spPr>
            <a:xfrm rot="10800000" flipV="1">
              <a:off x="4114801" y="3505200"/>
              <a:ext cx="914400" cy="3047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lumMod val="50000"/>
                      <a:lumOff val="50000"/>
                    </a:schemeClr>
                  </a:solidFill>
                </a:rPr>
                <a:t>CC 3105</a:t>
              </a:r>
              <a:endParaRPr lang="en-US" sz="1400" b="1" dirty="0">
                <a:solidFill>
                  <a:schemeClr val="tx1">
                    <a:lumMod val="50000"/>
                    <a:lumOff val="50000"/>
                  </a:schemeClr>
                </a:solidFill>
              </a:endParaRPr>
            </a:p>
          </p:txBody>
        </p:sp>
      </p:grpSp>
      <p:grpSp>
        <p:nvGrpSpPr>
          <p:cNvPr id="9" name="Group 31"/>
          <p:cNvGrpSpPr/>
          <p:nvPr/>
        </p:nvGrpSpPr>
        <p:grpSpPr>
          <a:xfrm>
            <a:off x="4191000" y="5029200"/>
            <a:ext cx="1828800" cy="2743200"/>
            <a:chOff x="3962400" y="4876800"/>
            <a:chExt cx="1828800" cy="2743200"/>
          </a:xfrm>
        </p:grpSpPr>
        <p:pic>
          <p:nvPicPr>
            <p:cNvPr id="2051" name="Picture 3" descr="C:\Users\Public\Documents\Adityas\Furniture\Educational\Cafeteria\Wooden Chairs\CO03_lrg.jpg"/>
            <p:cNvPicPr>
              <a:picLocks noChangeAspect="1" noChangeArrowheads="1"/>
            </p:cNvPicPr>
            <p:nvPr/>
          </p:nvPicPr>
          <p:blipFill>
            <a:blip r:embed="rId3" cstate="print"/>
            <a:srcRect/>
            <a:stretch>
              <a:fillRect/>
            </a:stretch>
          </p:blipFill>
          <p:spPr bwMode="auto">
            <a:xfrm flipH="1">
              <a:off x="3962400" y="4876800"/>
              <a:ext cx="1828800" cy="2743200"/>
            </a:xfrm>
            <a:prstGeom prst="rect">
              <a:avLst/>
            </a:prstGeom>
            <a:noFill/>
          </p:spPr>
        </p:pic>
        <p:sp>
          <p:nvSpPr>
            <p:cNvPr id="27" name="Rectangle 26"/>
            <p:cNvSpPr/>
            <p:nvPr/>
          </p:nvSpPr>
          <p:spPr>
            <a:xfrm rot="10800000" flipV="1">
              <a:off x="4191000" y="7315200"/>
              <a:ext cx="914400" cy="3047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lumMod val="50000"/>
                      <a:lumOff val="50000"/>
                    </a:schemeClr>
                  </a:solidFill>
                </a:rPr>
                <a:t>CC 3107</a:t>
              </a:r>
              <a:endParaRPr lang="en-US" sz="1400" b="1" dirty="0">
                <a:solidFill>
                  <a:schemeClr val="tx1">
                    <a:lumMod val="50000"/>
                    <a:lumOff val="50000"/>
                  </a:schemeClr>
                </a:solidFill>
              </a:endParaRPr>
            </a:p>
          </p:txBody>
        </p:sp>
      </p:grpSp>
      <p:grpSp>
        <p:nvGrpSpPr>
          <p:cNvPr id="10" name="Group 32"/>
          <p:cNvGrpSpPr/>
          <p:nvPr/>
        </p:nvGrpSpPr>
        <p:grpSpPr>
          <a:xfrm>
            <a:off x="228600" y="990600"/>
            <a:ext cx="1731258" cy="2781299"/>
            <a:chOff x="457200" y="990600"/>
            <a:chExt cx="1731258" cy="2781299"/>
          </a:xfrm>
        </p:grpSpPr>
        <p:pic>
          <p:nvPicPr>
            <p:cNvPr id="2050" name="Picture 2" descr="C:\Users\Public\Documents\Adityas\Furniture\Educational\Cafeteria\Wooden Chairs\CO06_lrg.jpg"/>
            <p:cNvPicPr>
              <a:picLocks noChangeAspect="1" noChangeArrowheads="1"/>
            </p:cNvPicPr>
            <p:nvPr/>
          </p:nvPicPr>
          <p:blipFill>
            <a:blip r:embed="rId4" cstate="print"/>
            <a:srcRect/>
            <a:stretch>
              <a:fillRect/>
            </a:stretch>
          </p:blipFill>
          <p:spPr bwMode="auto">
            <a:xfrm>
              <a:off x="457200" y="990600"/>
              <a:ext cx="1731258" cy="2743200"/>
            </a:xfrm>
            <a:prstGeom prst="rect">
              <a:avLst/>
            </a:prstGeom>
            <a:noFill/>
          </p:spPr>
        </p:pic>
        <p:sp>
          <p:nvSpPr>
            <p:cNvPr id="28" name="Rectangle 27"/>
            <p:cNvSpPr/>
            <p:nvPr/>
          </p:nvSpPr>
          <p:spPr>
            <a:xfrm rot="10800000" flipV="1">
              <a:off x="1257300" y="3467100"/>
              <a:ext cx="914400" cy="3047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lumMod val="50000"/>
                      <a:lumOff val="50000"/>
                    </a:schemeClr>
                  </a:solidFill>
                </a:rPr>
                <a:t>CC 3104</a:t>
              </a:r>
              <a:endParaRPr lang="en-US" sz="1400" b="1" dirty="0">
                <a:solidFill>
                  <a:schemeClr val="tx1">
                    <a:lumMod val="50000"/>
                    <a:lumOff val="50000"/>
                  </a:schemeClr>
                </a:solidFill>
              </a:endParaRPr>
            </a:p>
          </p:txBody>
        </p:sp>
      </p:grpSp>
      <p:grpSp>
        <p:nvGrpSpPr>
          <p:cNvPr id="11" name="Group 30"/>
          <p:cNvGrpSpPr/>
          <p:nvPr/>
        </p:nvGrpSpPr>
        <p:grpSpPr>
          <a:xfrm>
            <a:off x="228600" y="4831080"/>
            <a:ext cx="1953696" cy="3017520"/>
            <a:chOff x="609600" y="4724400"/>
            <a:chExt cx="1953696" cy="3017520"/>
          </a:xfrm>
        </p:grpSpPr>
        <p:pic>
          <p:nvPicPr>
            <p:cNvPr id="2053" name="Picture 5" descr="C:\Users\Public\Documents\Adityas\Furniture\Educational\Cafeteria\Wooden Chairs\CB04_lrg.jpg"/>
            <p:cNvPicPr>
              <a:picLocks noChangeAspect="1" noChangeArrowheads="1"/>
            </p:cNvPicPr>
            <p:nvPr/>
          </p:nvPicPr>
          <p:blipFill>
            <a:blip r:embed="rId5" cstate="print"/>
            <a:srcRect/>
            <a:stretch>
              <a:fillRect/>
            </a:stretch>
          </p:blipFill>
          <p:spPr bwMode="auto">
            <a:xfrm>
              <a:off x="609600" y="4724400"/>
              <a:ext cx="1953696" cy="3017520"/>
            </a:xfrm>
            <a:prstGeom prst="rect">
              <a:avLst/>
            </a:prstGeom>
            <a:noFill/>
          </p:spPr>
        </p:pic>
        <p:sp>
          <p:nvSpPr>
            <p:cNvPr id="29" name="Rectangle 28"/>
            <p:cNvSpPr/>
            <p:nvPr/>
          </p:nvSpPr>
          <p:spPr>
            <a:xfrm rot="10800000" flipV="1">
              <a:off x="1390650" y="7334250"/>
              <a:ext cx="914400" cy="3047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lumMod val="50000"/>
                      <a:lumOff val="50000"/>
                    </a:schemeClr>
                  </a:solidFill>
                </a:rPr>
                <a:t>CC 3106</a:t>
              </a:r>
              <a:endParaRPr lang="en-US" sz="1400" b="1" dirty="0">
                <a:solidFill>
                  <a:schemeClr val="tx1">
                    <a:lumMod val="50000"/>
                    <a:lumOff val="50000"/>
                  </a:schemeClr>
                </a:solidFill>
              </a:endParaRPr>
            </a:p>
          </p:txBody>
        </p:sp>
      </p:grpSp>
      <p:sp>
        <p:nvSpPr>
          <p:cNvPr id="30" name="Rectangle 29"/>
          <p:cNvSpPr/>
          <p:nvPr/>
        </p:nvSpPr>
        <p:spPr>
          <a:xfrm>
            <a:off x="1371600" y="3810000"/>
            <a:ext cx="3429000" cy="1384995"/>
          </a:xfrm>
          <a:prstGeom prst="rect">
            <a:avLst/>
          </a:prstGeom>
        </p:spPr>
        <p:txBody>
          <a:bodyPr>
            <a:spAutoFit/>
          </a:bodyPr>
          <a:lstStyle/>
          <a:p>
            <a:pPr algn="ctr">
              <a:lnSpc>
                <a:spcPct val="150000"/>
              </a:lnSpc>
              <a:buFont typeface="Arial" pitchFamily="34" charset="0"/>
              <a:buChar char="•"/>
            </a:pPr>
            <a:r>
              <a:rPr lang="en-US" sz="1400" dirty="0" smtClean="0"/>
              <a:t> Back and seat made in commercial ply</a:t>
            </a:r>
          </a:p>
          <a:p>
            <a:pPr algn="ctr">
              <a:lnSpc>
                <a:spcPct val="150000"/>
              </a:lnSpc>
              <a:buFont typeface="Arial" pitchFamily="34" charset="0"/>
              <a:buChar char="•"/>
            </a:pPr>
            <a:r>
              <a:rPr lang="en-US" sz="1400" dirty="0" smtClean="0"/>
              <a:t> Polished in desired finish</a:t>
            </a:r>
          </a:p>
          <a:p>
            <a:pPr algn="ctr">
              <a:lnSpc>
                <a:spcPct val="150000"/>
              </a:lnSpc>
              <a:buFont typeface="Arial" pitchFamily="34" charset="0"/>
              <a:buChar char="•"/>
            </a:pPr>
            <a:r>
              <a:rPr lang="en-US" sz="1400" dirty="0" smtClean="0"/>
              <a:t> Legs and frame made in solid wood</a:t>
            </a:r>
          </a:p>
          <a:p>
            <a:pPr algn="ctr">
              <a:lnSpc>
                <a:spcPct val="150000"/>
              </a:lnSpc>
              <a:buFont typeface="Arial" pitchFamily="34" charset="0"/>
              <a:buChar char="•"/>
            </a:pPr>
            <a:r>
              <a:rPr lang="en-US" sz="1400" dirty="0" smtClean="0"/>
              <a:t> Available in various shapes and sizes</a:t>
            </a:r>
          </a:p>
        </p:txBody>
      </p:sp>
      <p:sp>
        <p:nvSpPr>
          <p:cNvPr id="35" name="Rectangle 34"/>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36" name="Picture 2" descr="C:\Users\Public\Documents\Adityas\Profile\Logo_wpfur.jpg"/>
          <p:cNvPicPr>
            <a:picLocks noChangeAspect="1" noChangeArrowheads="1"/>
          </p:cNvPicPr>
          <p:nvPr/>
        </p:nvPicPr>
        <p:blipFill>
          <a:blip r:embed="rId6" cstate="print"/>
          <a:srcRect/>
          <a:stretch>
            <a:fillRect/>
          </a:stretch>
        </p:blipFill>
        <p:spPr bwMode="auto">
          <a:xfrm>
            <a:off x="3194712" y="8427720"/>
            <a:ext cx="414033" cy="64008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429768" y="685800"/>
            <a:ext cx="3151632" cy="2743200"/>
            <a:chOff x="3706368" y="838200"/>
            <a:chExt cx="3151632" cy="2743200"/>
          </a:xfrm>
        </p:grpSpPr>
        <p:pic>
          <p:nvPicPr>
            <p:cNvPr id="3074" name="Picture 2" descr="C:\Users\Public\Documents\Adityas\Furniture\Educational\Cafeteria\Wooden Tables\WT11_lrg.jpg"/>
            <p:cNvPicPr>
              <a:picLocks noChangeAspect="1" noChangeArrowheads="1"/>
            </p:cNvPicPr>
            <p:nvPr/>
          </p:nvPicPr>
          <p:blipFill>
            <a:blip r:embed="rId3" cstate="print"/>
            <a:srcRect/>
            <a:stretch>
              <a:fillRect/>
            </a:stretch>
          </p:blipFill>
          <p:spPr bwMode="auto">
            <a:xfrm>
              <a:off x="3706368" y="838200"/>
              <a:ext cx="3151632" cy="2743200"/>
            </a:xfrm>
            <a:prstGeom prst="rect">
              <a:avLst/>
            </a:prstGeom>
            <a:noFill/>
          </p:spPr>
        </p:pic>
        <p:sp>
          <p:nvSpPr>
            <p:cNvPr id="27" name="Rectangle 26"/>
            <p:cNvSpPr/>
            <p:nvPr/>
          </p:nvSpPr>
          <p:spPr>
            <a:xfrm rot="10800000" flipV="1">
              <a:off x="4724400" y="3276600"/>
              <a:ext cx="914400" cy="3047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lumMod val="50000"/>
                      <a:lumOff val="50000"/>
                    </a:schemeClr>
                  </a:solidFill>
                </a:rPr>
                <a:t>CT 3101</a:t>
              </a:r>
              <a:endParaRPr lang="en-US" sz="1400" b="1" dirty="0">
                <a:solidFill>
                  <a:schemeClr val="tx1">
                    <a:lumMod val="50000"/>
                    <a:lumOff val="50000"/>
                  </a:schemeClr>
                </a:solidFill>
              </a:endParaRPr>
            </a:p>
          </p:txBody>
        </p:sp>
      </p:grpSp>
      <p:pic>
        <p:nvPicPr>
          <p:cNvPr id="3075" name="Picture 3" descr="C:\Users\Public\Documents\Adityas\Furniture\Educational\Cafeteria\Wooden Tables\WT15_lrg.jpg"/>
          <p:cNvPicPr>
            <a:picLocks noChangeAspect="1" noChangeArrowheads="1"/>
          </p:cNvPicPr>
          <p:nvPr/>
        </p:nvPicPr>
        <p:blipFill>
          <a:blip r:embed="rId4" cstate="print"/>
          <a:srcRect/>
          <a:stretch>
            <a:fillRect/>
          </a:stretch>
        </p:blipFill>
        <p:spPr bwMode="auto">
          <a:xfrm>
            <a:off x="423672" y="5029200"/>
            <a:ext cx="3005328" cy="2743200"/>
          </a:xfrm>
          <a:prstGeom prst="rect">
            <a:avLst/>
          </a:prstGeom>
          <a:noFill/>
        </p:spPr>
      </p:pic>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11"/>
          <p:cNvGrpSpPr/>
          <p:nvPr/>
        </p:nvGrpSpPr>
        <p:grpSpPr>
          <a:xfrm>
            <a:off x="0" y="0"/>
            <a:ext cx="457200" cy="9144000"/>
            <a:chOff x="0" y="0"/>
            <a:chExt cx="457200" cy="9144000"/>
          </a:xfrm>
          <a:solidFill>
            <a:srgbClr val="6600CC"/>
          </a:solidFill>
        </p:grpSpPr>
        <p:sp>
          <p:nvSpPr>
            <p:cNvPr id="6" name="Rectangle 5"/>
            <p:cNvSpPr/>
            <p:nvPr/>
          </p:nvSpPr>
          <p:spPr>
            <a:xfrm>
              <a:off x="0" y="0"/>
              <a:ext cx="457200" cy="9144000"/>
            </a:xfrm>
            <a:prstGeom prst="rect">
              <a:avLst/>
            </a:prstGeom>
            <a:grpFill/>
            <a:ln>
              <a:solidFill>
                <a:srgbClr val="6600C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452485" y="1870949"/>
              <a:ext cx="1389996" cy="276999"/>
            </a:xfrm>
            <a:prstGeom prst="rect">
              <a:avLst/>
            </a:prstGeom>
            <a:grpFill/>
            <a:ln>
              <a:solidFill>
                <a:srgbClr val="6600CC"/>
              </a:solidFill>
            </a:ln>
          </p:spPr>
          <p:txBody>
            <a:bodyPr wrap="none" rtlCol="0">
              <a:spAutoFit/>
            </a:bodyPr>
            <a:lstStyle/>
            <a:p>
              <a:r>
                <a:rPr lang="en-US" sz="1200" b="1" dirty="0" smtClean="0">
                  <a:solidFill>
                    <a:schemeClr val="bg1"/>
                  </a:solidFill>
                </a:rPr>
                <a:t>Cafeteria Furniture</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Cafeteria Furniture                           49</a:t>
            </a:r>
            <a:endParaRPr lang="en-US" sz="1050" b="1" dirty="0">
              <a:solidFill>
                <a:schemeClr val="tx1"/>
              </a:solidFill>
            </a:endParaRPr>
          </a:p>
        </p:txBody>
      </p:sp>
      <p:sp>
        <p:nvSpPr>
          <p:cNvPr id="25" name="TextBox 24"/>
          <p:cNvSpPr txBox="1"/>
          <p:nvPr/>
        </p:nvSpPr>
        <p:spPr>
          <a:xfrm>
            <a:off x="3471624" y="0"/>
            <a:ext cx="3386376" cy="400110"/>
          </a:xfrm>
          <a:prstGeom prst="rect">
            <a:avLst/>
          </a:prstGeom>
          <a:noFill/>
        </p:spPr>
        <p:txBody>
          <a:bodyPr wrap="none" rtlCol="0">
            <a:spAutoFit/>
          </a:bodyPr>
          <a:lstStyle/>
          <a:p>
            <a:pPr algn="r"/>
            <a:r>
              <a:rPr lang="en-US" sz="2000" b="1" dirty="0" smtClean="0"/>
              <a:t>3100 SERIES CAFETARIA TABLE</a:t>
            </a:r>
            <a:endParaRPr lang="en-US" sz="2000" b="1" dirty="0"/>
          </a:p>
        </p:txBody>
      </p:sp>
      <p:grpSp>
        <p:nvGrpSpPr>
          <p:cNvPr id="4" name="Group 20"/>
          <p:cNvGrpSpPr/>
          <p:nvPr/>
        </p:nvGrpSpPr>
        <p:grpSpPr>
          <a:xfrm>
            <a:off x="1181100" y="8077200"/>
            <a:ext cx="4495800" cy="304800"/>
            <a:chOff x="533400" y="7829550"/>
            <a:chExt cx="4495800" cy="304800"/>
          </a:xfrm>
        </p:grpSpPr>
        <p:sp>
          <p:nvSpPr>
            <p:cNvPr id="22" name="Rounded Rectangle 21"/>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3" name="Rounded Rectangle 22"/>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4" name="Rounded Rectangle 23"/>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4 weeks</a:t>
              </a:r>
              <a:endParaRPr lang="en-US" sz="1400" b="1" dirty="0"/>
            </a:p>
          </p:txBody>
        </p:sp>
      </p:grpSp>
      <p:sp>
        <p:nvSpPr>
          <p:cNvPr id="28" name="Rectangle 27"/>
          <p:cNvSpPr/>
          <p:nvPr/>
        </p:nvSpPr>
        <p:spPr>
          <a:xfrm rot="10800000" flipV="1">
            <a:off x="2133600" y="5715000"/>
            <a:ext cx="914400" cy="3047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lumMod val="50000"/>
                    <a:lumOff val="50000"/>
                  </a:schemeClr>
                </a:solidFill>
              </a:rPr>
              <a:t>CT 3103</a:t>
            </a:r>
            <a:endParaRPr lang="en-US" sz="1400" b="1" dirty="0">
              <a:solidFill>
                <a:schemeClr val="tx1">
                  <a:lumMod val="50000"/>
                  <a:lumOff val="50000"/>
                </a:schemeClr>
              </a:solidFill>
            </a:endParaRPr>
          </a:p>
        </p:txBody>
      </p:sp>
      <p:pic>
        <p:nvPicPr>
          <p:cNvPr id="3076" name="Picture 4" descr="C:\Users\Public\Documents\Adityas\Furniture\Educational\Cafeteria\Wooden Tables\WT05_lrg.jpg"/>
          <p:cNvPicPr>
            <a:picLocks noChangeAspect="1" noChangeArrowheads="1"/>
          </p:cNvPicPr>
          <p:nvPr/>
        </p:nvPicPr>
        <p:blipFill>
          <a:blip r:embed="rId5" cstate="print"/>
          <a:srcRect/>
          <a:stretch>
            <a:fillRect/>
          </a:stretch>
        </p:blipFill>
        <p:spPr bwMode="auto">
          <a:xfrm>
            <a:off x="3310636" y="2743200"/>
            <a:ext cx="3519932" cy="2971800"/>
          </a:xfrm>
          <a:prstGeom prst="rect">
            <a:avLst/>
          </a:prstGeom>
          <a:noFill/>
        </p:spPr>
      </p:pic>
      <p:sp>
        <p:nvSpPr>
          <p:cNvPr id="30" name="Rectangle 29"/>
          <p:cNvSpPr/>
          <p:nvPr/>
        </p:nvSpPr>
        <p:spPr>
          <a:xfrm rot="10800000" flipV="1">
            <a:off x="3886201" y="3505200"/>
            <a:ext cx="914400" cy="3047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tx1">
                    <a:lumMod val="50000"/>
                    <a:lumOff val="50000"/>
                  </a:schemeClr>
                </a:solidFill>
              </a:rPr>
              <a:t>CT 3102</a:t>
            </a:r>
            <a:endParaRPr lang="en-US" sz="1400" b="1" dirty="0">
              <a:solidFill>
                <a:schemeClr val="tx1">
                  <a:lumMod val="50000"/>
                  <a:lumOff val="50000"/>
                </a:schemeClr>
              </a:solidFill>
            </a:endParaRPr>
          </a:p>
        </p:txBody>
      </p:sp>
      <p:sp>
        <p:nvSpPr>
          <p:cNvPr id="31" name="Rectangle 30"/>
          <p:cNvSpPr/>
          <p:nvPr/>
        </p:nvSpPr>
        <p:spPr>
          <a:xfrm>
            <a:off x="3276600" y="6248400"/>
            <a:ext cx="3429000" cy="1384995"/>
          </a:xfrm>
          <a:prstGeom prst="rect">
            <a:avLst/>
          </a:prstGeom>
        </p:spPr>
        <p:txBody>
          <a:bodyPr>
            <a:spAutoFit/>
          </a:bodyPr>
          <a:lstStyle/>
          <a:p>
            <a:pPr algn="r">
              <a:lnSpc>
                <a:spcPct val="150000"/>
              </a:lnSpc>
              <a:buFont typeface="Arial" pitchFamily="34" charset="0"/>
              <a:buChar char="•"/>
            </a:pPr>
            <a:r>
              <a:rPr lang="en-US" sz="1400" dirty="0" smtClean="0"/>
              <a:t>Legs and frame made in solid wood</a:t>
            </a:r>
          </a:p>
          <a:p>
            <a:pPr algn="r">
              <a:lnSpc>
                <a:spcPct val="150000"/>
              </a:lnSpc>
              <a:buFont typeface="Arial" pitchFamily="34" charset="0"/>
              <a:buChar char="•"/>
            </a:pPr>
            <a:r>
              <a:rPr lang="en-US" sz="1400" dirty="0" smtClean="0"/>
              <a:t> Top made in 18mm Commercial Plywood</a:t>
            </a:r>
          </a:p>
          <a:p>
            <a:pPr algn="r">
              <a:lnSpc>
                <a:spcPct val="150000"/>
              </a:lnSpc>
              <a:buFont typeface="Arial" pitchFamily="34" charset="0"/>
              <a:buChar char="•"/>
            </a:pPr>
            <a:r>
              <a:rPr lang="en-US" sz="1400" dirty="0" smtClean="0"/>
              <a:t> Polished in desired finish</a:t>
            </a:r>
          </a:p>
          <a:p>
            <a:pPr algn="r">
              <a:lnSpc>
                <a:spcPct val="150000"/>
              </a:lnSpc>
              <a:buFont typeface="Arial" pitchFamily="34" charset="0"/>
              <a:buChar char="•"/>
            </a:pPr>
            <a:r>
              <a:rPr lang="en-US" sz="1400" dirty="0" smtClean="0"/>
              <a:t> Available in various shapes and sizes</a:t>
            </a:r>
          </a:p>
        </p:txBody>
      </p:sp>
      <p:sp>
        <p:nvSpPr>
          <p:cNvPr id="21" name="Rectangle 20"/>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6" name="Picture 2" descr="C:\Users\Public\Documents\Adityas\Profile\Logo_wpfur.jpg"/>
          <p:cNvPicPr>
            <a:picLocks noChangeAspect="1" noChangeArrowheads="1"/>
          </p:cNvPicPr>
          <p:nvPr/>
        </p:nvPicPr>
        <p:blipFill>
          <a:blip r:embed="rId6"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chemeClr val="accent2">
              <a:lumMod val="75000"/>
            </a:schemeClr>
          </a:solidFill>
        </p:grpSpPr>
        <p:sp>
          <p:nvSpPr>
            <p:cNvPr id="6" name="Rectangle 5"/>
            <p:cNvSpPr/>
            <p:nvPr/>
          </p:nvSpPr>
          <p:spPr>
            <a:xfrm>
              <a:off x="0" y="0"/>
              <a:ext cx="457200" cy="9144000"/>
            </a:xfrm>
            <a:prstGeom prst="rect">
              <a:avLst/>
            </a:prstGeom>
            <a:grpFill/>
            <a:ln>
              <a:solidFill>
                <a:schemeClr val="accent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487144" y="1848456"/>
              <a:ext cx="1459310" cy="276999"/>
            </a:xfrm>
            <a:prstGeom prst="rect">
              <a:avLst/>
            </a:prstGeom>
            <a:grpFill/>
            <a:ln>
              <a:solidFill>
                <a:schemeClr val="accent2">
                  <a:lumMod val="75000"/>
                </a:schemeClr>
              </a:solidFill>
            </a:ln>
          </p:spPr>
          <p:txBody>
            <a:bodyPr wrap="none" rtlCol="0">
              <a:spAutoFit/>
            </a:bodyPr>
            <a:lstStyle/>
            <a:p>
              <a:r>
                <a:rPr lang="en-US" sz="1200" b="1" dirty="0" smtClean="0">
                  <a:solidFill>
                    <a:schemeClr val="bg1"/>
                  </a:solidFill>
                </a:rPr>
                <a:t>Reception Furniture</a:t>
              </a:r>
              <a:endParaRPr lang="en-US" sz="1200" b="1" dirty="0">
                <a:solidFill>
                  <a:schemeClr val="bg1"/>
                </a:solidFill>
              </a:endParaRPr>
            </a:p>
          </p:txBody>
        </p:sp>
      </p:grpSp>
      <p:sp>
        <p:nvSpPr>
          <p:cNvPr id="8" name="Rectangle 7"/>
          <p:cNvSpPr/>
          <p:nvPr/>
        </p:nvSpPr>
        <p:spPr>
          <a:xfrm>
            <a:off x="457200" y="8686800"/>
            <a:ext cx="2209800" cy="274320"/>
          </a:xfrm>
          <a:prstGeom prst="rect">
            <a:avLst/>
          </a:prstGeom>
          <a:noFill/>
          <a:ln w="95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Reception Furniture              5	</a:t>
            </a:r>
            <a:endParaRPr lang="en-US" sz="1050" b="1" dirty="0">
              <a:solidFill>
                <a:schemeClr val="tx1"/>
              </a:solidFill>
            </a:endParaRPr>
          </a:p>
        </p:txBody>
      </p:sp>
      <p:grpSp>
        <p:nvGrpSpPr>
          <p:cNvPr id="3" name="Group 18"/>
          <p:cNvGrpSpPr/>
          <p:nvPr/>
        </p:nvGrpSpPr>
        <p:grpSpPr>
          <a:xfrm>
            <a:off x="685799" y="133290"/>
            <a:ext cx="6125899" cy="3077766"/>
            <a:chOff x="3366291" y="228540"/>
            <a:chExt cx="4679785" cy="3077766"/>
          </a:xfrm>
        </p:grpSpPr>
        <p:sp>
          <p:nvSpPr>
            <p:cNvPr id="20" name="TextBox 19"/>
            <p:cNvSpPr txBox="1"/>
            <p:nvPr/>
          </p:nvSpPr>
          <p:spPr>
            <a:xfrm>
              <a:off x="5206289" y="228540"/>
              <a:ext cx="2816947" cy="400110"/>
            </a:xfrm>
            <a:prstGeom prst="rect">
              <a:avLst/>
            </a:prstGeom>
            <a:noFill/>
          </p:spPr>
          <p:txBody>
            <a:bodyPr wrap="none" rtlCol="0">
              <a:spAutoFit/>
            </a:bodyPr>
            <a:lstStyle/>
            <a:p>
              <a:pPr algn="r"/>
              <a:r>
                <a:rPr lang="en-US" sz="2000" b="1" dirty="0" smtClean="0"/>
                <a:t>8100 SERIES RECEPTION SEATING</a:t>
              </a:r>
              <a:endParaRPr lang="en-US" sz="2000" b="1" dirty="0"/>
            </a:p>
          </p:txBody>
        </p:sp>
        <p:sp>
          <p:nvSpPr>
            <p:cNvPr id="21" name="TextBox 20"/>
            <p:cNvSpPr txBox="1"/>
            <p:nvPr/>
          </p:nvSpPr>
          <p:spPr>
            <a:xfrm>
              <a:off x="3366291" y="628650"/>
              <a:ext cx="4679785" cy="2677656"/>
            </a:xfrm>
            <a:prstGeom prst="rect">
              <a:avLst/>
            </a:prstGeom>
            <a:noFill/>
          </p:spPr>
          <p:txBody>
            <a:bodyPr wrap="square" rtlCol="0">
              <a:spAutoFit/>
            </a:bodyPr>
            <a:lstStyle/>
            <a:p>
              <a:pPr>
                <a:lnSpc>
                  <a:spcPct val="150000"/>
                </a:lnSpc>
                <a:buFont typeface="Arial" pitchFamily="34" charset="0"/>
                <a:buChar char="•"/>
              </a:pPr>
              <a:r>
                <a:rPr lang="en-US" sz="1400" dirty="0" smtClean="0"/>
                <a:t> Constructed in solid  wood frame.</a:t>
              </a:r>
            </a:p>
            <a:p>
              <a:pPr>
                <a:lnSpc>
                  <a:spcPct val="150000"/>
                </a:lnSpc>
                <a:buFont typeface="Arial" pitchFamily="34" charset="0"/>
                <a:buChar char="•"/>
              </a:pPr>
              <a:r>
                <a:rPr lang="en-US" sz="1400" dirty="0" smtClean="0"/>
                <a:t> Full choice of fabrics .</a:t>
              </a:r>
            </a:p>
            <a:p>
              <a:pPr>
                <a:lnSpc>
                  <a:spcPct val="150000"/>
                </a:lnSpc>
                <a:buFont typeface="Arial" pitchFamily="34" charset="0"/>
                <a:buChar char="•"/>
              </a:pPr>
              <a:r>
                <a:rPr lang="en-US" sz="1400" dirty="0" smtClean="0"/>
                <a:t> Available as a unit chair, single arm chair (LH or RH when seated) and armchair in both low and medium back</a:t>
              </a:r>
            </a:p>
            <a:p>
              <a:pPr>
                <a:lnSpc>
                  <a:spcPct val="150000"/>
                </a:lnSpc>
                <a:buFont typeface="Arial" pitchFamily="34" charset="0"/>
                <a:buChar char="•"/>
              </a:pPr>
              <a:r>
                <a:rPr lang="en-US" sz="1400" dirty="0" smtClean="0"/>
                <a:t> Coffee Tables are simple, functional and made with solid Natural </a:t>
              </a:r>
              <a:r>
                <a:rPr lang="en-US" sz="1400" dirty="0" err="1" smtClean="0"/>
                <a:t>borotik</a:t>
              </a:r>
              <a:r>
                <a:rPr lang="en-US" sz="1400" dirty="0" smtClean="0"/>
                <a:t> frames and laminated/ </a:t>
              </a:r>
              <a:r>
                <a:rPr lang="en-US" sz="1400" dirty="0" err="1" smtClean="0"/>
                <a:t>vennered</a:t>
              </a:r>
              <a:r>
                <a:rPr lang="en-US" sz="1400" dirty="0" smtClean="0"/>
                <a:t> tops.  </a:t>
              </a:r>
              <a:br>
                <a:rPr lang="en-US" sz="1400" dirty="0" smtClean="0"/>
              </a:br>
              <a:r>
                <a:rPr lang="en-US" sz="1400" dirty="0" smtClean="0"/>
                <a:t>  </a:t>
              </a:r>
              <a:br>
                <a:rPr lang="en-US" sz="1400" dirty="0" smtClean="0"/>
              </a:br>
              <a:endParaRPr lang="en-US" sz="1400" dirty="0"/>
            </a:p>
          </p:txBody>
        </p:sp>
      </p:grpSp>
      <p:grpSp>
        <p:nvGrpSpPr>
          <p:cNvPr id="4" name="Group 30"/>
          <p:cNvGrpSpPr/>
          <p:nvPr/>
        </p:nvGrpSpPr>
        <p:grpSpPr>
          <a:xfrm>
            <a:off x="609600" y="3124200"/>
            <a:ext cx="6156960" cy="3943349"/>
            <a:chOff x="609600" y="3524250"/>
            <a:chExt cx="6156960" cy="3943349"/>
          </a:xfrm>
        </p:grpSpPr>
        <p:grpSp>
          <p:nvGrpSpPr>
            <p:cNvPr id="9" name="Group 29"/>
            <p:cNvGrpSpPr/>
            <p:nvPr/>
          </p:nvGrpSpPr>
          <p:grpSpPr>
            <a:xfrm>
              <a:off x="609600" y="3581400"/>
              <a:ext cx="6156960" cy="3733801"/>
              <a:chOff x="609600" y="3581400"/>
              <a:chExt cx="6156960" cy="3733801"/>
            </a:xfrm>
          </p:grpSpPr>
          <p:grpSp>
            <p:nvGrpSpPr>
              <p:cNvPr id="10" name="Group 21"/>
              <p:cNvGrpSpPr/>
              <p:nvPr/>
            </p:nvGrpSpPr>
            <p:grpSpPr>
              <a:xfrm>
                <a:off x="609600" y="3581400"/>
                <a:ext cx="6156960" cy="2743200"/>
                <a:chOff x="701040" y="5257800"/>
                <a:chExt cx="6156960" cy="2743200"/>
              </a:xfrm>
            </p:grpSpPr>
            <p:pic>
              <p:nvPicPr>
                <p:cNvPr id="55298" name="Picture 2" descr="C:\Users\Public\Documents\Adityas\Furniture\Educational\Reception\reception sitting1 red.jpg"/>
                <p:cNvPicPr>
                  <a:picLocks noChangeAspect="1" noChangeArrowheads="1"/>
                </p:cNvPicPr>
                <p:nvPr/>
              </p:nvPicPr>
              <p:blipFill>
                <a:blip r:embed="rId2" cstate="print"/>
                <a:srcRect/>
                <a:stretch>
                  <a:fillRect/>
                </a:stretch>
              </p:blipFill>
              <p:spPr bwMode="auto">
                <a:xfrm>
                  <a:off x="701040" y="5257800"/>
                  <a:ext cx="6156960" cy="2743200"/>
                </a:xfrm>
                <a:prstGeom prst="rect">
                  <a:avLst/>
                </a:prstGeom>
                <a:noFill/>
              </p:spPr>
            </p:pic>
            <p:sp>
              <p:nvSpPr>
                <p:cNvPr id="14" name="Rectangle 13"/>
                <p:cNvSpPr/>
                <p:nvPr/>
              </p:nvSpPr>
              <p:spPr>
                <a:xfrm rot="10800000" flipV="1">
                  <a:off x="5715001" y="76962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8103</a:t>
                  </a:r>
                  <a:endParaRPr lang="en-US" sz="1400" b="1" dirty="0">
                    <a:solidFill>
                      <a:schemeClr val="bg1">
                        <a:lumMod val="50000"/>
                      </a:schemeClr>
                    </a:solidFill>
                  </a:endParaRPr>
                </a:p>
              </p:txBody>
            </p:sp>
          </p:grpSp>
          <p:grpSp>
            <p:nvGrpSpPr>
              <p:cNvPr id="11" name="Group 22"/>
              <p:cNvGrpSpPr/>
              <p:nvPr/>
            </p:nvGrpSpPr>
            <p:grpSpPr>
              <a:xfrm>
                <a:off x="762000" y="5943600"/>
                <a:ext cx="4215793" cy="1371601"/>
                <a:chOff x="1219200" y="6705599"/>
                <a:chExt cx="4215793" cy="1371601"/>
              </a:xfrm>
            </p:grpSpPr>
            <p:pic>
              <p:nvPicPr>
                <p:cNvPr id="55300" name="Picture 4" descr="C:\Users\Public\Documents\Adityas\Furniture\Educational\Reception\reception table2 big.jpg"/>
                <p:cNvPicPr>
                  <a:picLocks noChangeAspect="1" noChangeArrowheads="1"/>
                </p:cNvPicPr>
                <p:nvPr/>
              </p:nvPicPr>
              <p:blipFill>
                <a:blip r:embed="rId3" cstate="print"/>
                <a:srcRect/>
                <a:stretch>
                  <a:fillRect/>
                </a:stretch>
              </p:blipFill>
              <p:spPr bwMode="auto">
                <a:xfrm>
                  <a:off x="1219200" y="6705599"/>
                  <a:ext cx="2749827" cy="1371600"/>
                </a:xfrm>
                <a:prstGeom prst="rect">
                  <a:avLst/>
                </a:prstGeom>
                <a:noFill/>
              </p:spPr>
            </p:pic>
            <p:pic>
              <p:nvPicPr>
                <p:cNvPr id="55303" name="Picture 7" descr="C:\Users\Public\Documents\Adityas\Furniture\Educational\Reception\reception table1 small.jpg"/>
                <p:cNvPicPr>
                  <a:picLocks noChangeAspect="1" noChangeArrowheads="1"/>
                </p:cNvPicPr>
                <p:nvPr/>
              </p:nvPicPr>
              <p:blipFill>
                <a:blip r:embed="rId4" cstate="print"/>
                <a:srcRect/>
                <a:stretch>
                  <a:fillRect/>
                </a:stretch>
              </p:blipFill>
              <p:spPr bwMode="auto">
                <a:xfrm>
                  <a:off x="3886200" y="6705600"/>
                  <a:ext cx="1548793" cy="1371600"/>
                </a:xfrm>
                <a:prstGeom prst="rect">
                  <a:avLst/>
                </a:prstGeom>
                <a:noFill/>
              </p:spPr>
            </p:pic>
          </p:grpSp>
        </p:grpSp>
        <p:sp>
          <p:nvSpPr>
            <p:cNvPr id="24" name="Rectangle 23"/>
            <p:cNvSpPr/>
            <p:nvPr/>
          </p:nvSpPr>
          <p:spPr>
            <a:xfrm rot="10800000" flipV="1">
              <a:off x="3429000" y="55626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RT 8111</a:t>
              </a:r>
              <a:endParaRPr lang="en-US" sz="1400" b="1" dirty="0">
                <a:solidFill>
                  <a:schemeClr val="bg1">
                    <a:lumMod val="50000"/>
                  </a:schemeClr>
                </a:solidFill>
              </a:endParaRPr>
            </a:p>
          </p:txBody>
        </p:sp>
        <p:sp>
          <p:nvSpPr>
            <p:cNvPr id="25" name="Rectangle 24"/>
            <p:cNvSpPr/>
            <p:nvPr/>
          </p:nvSpPr>
          <p:spPr>
            <a:xfrm rot="10800000" flipV="1">
              <a:off x="2743200" y="40386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RT 8112</a:t>
              </a:r>
              <a:endParaRPr lang="en-US" sz="1400" b="1" dirty="0">
                <a:solidFill>
                  <a:schemeClr val="bg1">
                    <a:lumMod val="50000"/>
                  </a:schemeClr>
                </a:solidFill>
              </a:endParaRPr>
            </a:p>
          </p:txBody>
        </p:sp>
        <p:sp>
          <p:nvSpPr>
            <p:cNvPr id="26" name="Rectangle 25"/>
            <p:cNvSpPr/>
            <p:nvPr/>
          </p:nvSpPr>
          <p:spPr>
            <a:xfrm rot="10800000" flipV="1">
              <a:off x="3581400" y="72390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RT 8114</a:t>
              </a:r>
              <a:endParaRPr lang="en-US" sz="1400" b="1" dirty="0">
                <a:solidFill>
                  <a:schemeClr val="bg1">
                    <a:lumMod val="50000"/>
                  </a:schemeClr>
                </a:solidFill>
              </a:endParaRPr>
            </a:p>
          </p:txBody>
        </p:sp>
        <p:sp>
          <p:nvSpPr>
            <p:cNvPr id="27" name="Rectangle 26"/>
            <p:cNvSpPr/>
            <p:nvPr/>
          </p:nvSpPr>
          <p:spPr>
            <a:xfrm rot="10800000" flipV="1">
              <a:off x="1295400" y="71628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RT 8113</a:t>
              </a:r>
              <a:endParaRPr lang="en-US" sz="1400" b="1" dirty="0">
                <a:solidFill>
                  <a:schemeClr val="bg1">
                    <a:lumMod val="50000"/>
                  </a:schemeClr>
                </a:solidFill>
              </a:endParaRPr>
            </a:p>
          </p:txBody>
        </p:sp>
        <p:sp>
          <p:nvSpPr>
            <p:cNvPr id="28" name="Rectangle 27"/>
            <p:cNvSpPr/>
            <p:nvPr/>
          </p:nvSpPr>
          <p:spPr>
            <a:xfrm rot="10800000" flipV="1">
              <a:off x="838199" y="5562601"/>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8102</a:t>
              </a:r>
              <a:endParaRPr lang="en-US" sz="1400" b="1" dirty="0">
                <a:solidFill>
                  <a:schemeClr val="bg1">
                    <a:lumMod val="50000"/>
                  </a:schemeClr>
                </a:solidFill>
              </a:endParaRPr>
            </a:p>
          </p:txBody>
        </p:sp>
        <p:sp>
          <p:nvSpPr>
            <p:cNvPr id="29" name="Rectangle 28"/>
            <p:cNvSpPr/>
            <p:nvPr/>
          </p:nvSpPr>
          <p:spPr>
            <a:xfrm rot="10800000" flipV="1">
              <a:off x="3981450" y="352425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8101</a:t>
              </a:r>
              <a:endParaRPr lang="en-US" sz="1400" b="1" dirty="0">
                <a:solidFill>
                  <a:schemeClr val="bg1">
                    <a:lumMod val="50000"/>
                  </a:schemeClr>
                </a:solidFill>
              </a:endParaRPr>
            </a:p>
          </p:txBody>
        </p:sp>
      </p:grpSp>
      <p:grpSp>
        <p:nvGrpSpPr>
          <p:cNvPr id="12" name="Group 48"/>
          <p:cNvGrpSpPr/>
          <p:nvPr/>
        </p:nvGrpSpPr>
        <p:grpSpPr>
          <a:xfrm>
            <a:off x="533400" y="8077200"/>
            <a:ext cx="6236970" cy="304800"/>
            <a:chOff x="533400" y="7829550"/>
            <a:chExt cx="6236970" cy="304800"/>
          </a:xfrm>
        </p:grpSpPr>
        <p:sp>
          <p:nvSpPr>
            <p:cNvPr id="45" name="Rounded Rectangle 44"/>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46" name="Rounded Rectangle 45"/>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 </a:t>
              </a:r>
              <a:r>
                <a:rPr lang="en-US" sz="1400" b="1" dirty="0" smtClean="0"/>
                <a:t>1 yr </a:t>
              </a:r>
              <a:r>
                <a:rPr lang="en-US" sz="1400" b="1" dirty="0" smtClean="0"/>
                <a:t>guarantee</a:t>
              </a:r>
              <a:endParaRPr lang="en-US" sz="1400" b="1" dirty="0"/>
            </a:p>
          </p:txBody>
        </p:sp>
        <p:sp>
          <p:nvSpPr>
            <p:cNvPr id="47" name="Rounded Rectangle 46"/>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4 weeks</a:t>
              </a:r>
              <a:endParaRPr lang="en-US" sz="1400" b="1" dirty="0"/>
            </a:p>
          </p:txBody>
        </p:sp>
        <p:sp>
          <p:nvSpPr>
            <p:cNvPr id="48" name="Rounded Rectangle 47"/>
            <p:cNvSpPr/>
            <p:nvPr/>
          </p:nvSpPr>
          <p:spPr>
            <a:xfrm>
              <a:off x="5124450" y="7829550"/>
              <a:ext cx="164592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upholstery options</a:t>
              </a:r>
              <a:endParaRPr lang="en-US" sz="1400" b="1" dirty="0"/>
            </a:p>
          </p:txBody>
        </p:sp>
      </p:grpSp>
      <p:sp>
        <p:nvSpPr>
          <p:cNvPr id="32" name="Rectangle 31"/>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33" name="Picture 2" descr="C:\Users\Public\Documents\Adityas\Profile\Logo_wpfur.jpg"/>
          <p:cNvPicPr>
            <a:picLocks noChangeAspect="1" noChangeArrowheads="1"/>
          </p:cNvPicPr>
          <p:nvPr/>
        </p:nvPicPr>
        <p:blipFill>
          <a:blip r:embed="rId5"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411" y="0"/>
            <a:ext cx="457200" cy="9144000"/>
            <a:chOff x="0" y="0"/>
            <a:chExt cx="457200" cy="9144000"/>
          </a:xfrm>
          <a:solidFill>
            <a:srgbClr val="6600CC"/>
          </a:solidFill>
        </p:grpSpPr>
        <p:sp>
          <p:nvSpPr>
            <p:cNvPr id="6" name="Rectangle 5"/>
            <p:cNvSpPr/>
            <p:nvPr/>
          </p:nvSpPr>
          <p:spPr>
            <a:xfrm>
              <a:off x="0" y="0"/>
              <a:ext cx="457200" cy="9144000"/>
            </a:xfrm>
            <a:prstGeom prst="rect">
              <a:avLst/>
            </a:prstGeom>
            <a:grpFill/>
            <a:ln>
              <a:solidFill>
                <a:srgbClr val="6600C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452485" y="1840817"/>
              <a:ext cx="1389996" cy="276999"/>
            </a:xfrm>
            <a:prstGeom prst="rect">
              <a:avLst/>
            </a:prstGeom>
            <a:grpFill/>
            <a:ln>
              <a:solidFill>
                <a:srgbClr val="6600CC"/>
              </a:solidFill>
            </a:ln>
          </p:spPr>
          <p:txBody>
            <a:bodyPr wrap="none" rtlCol="0">
              <a:spAutoFit/>
            </a:bodyPr>
            <a:lstStyle/>
            <a:p>
              <a:r>
                <a:rPr lang="en-US" sz="1200" b="1" dirty="0" smtClean="0">
                  <a:solidFill>
                    <a:schemeClr val="bg1"/>
                  </a:solidFill>
                </a:rPr>
                <a:t>Cafeteria Furniture</a:t>
              </a:r>
              <a:endParaRPr lang="en-US" sz="1200" b="1" dirty="0">
                <a:solidFill>
                  <a:schemeClr val="bg1"/>
                </a:solidFill>
              </a:endParaRPr>
            </a:p>
          </p:txBody>
        </p:sp>
      </p:grpSp>
      <p:sp>
        <p:nvSpPr>
          <p:cNvPr id="8" name="Rectangle 7"/>
          <p:cNvSpPr/>
          <p:nvPr/>
        </p:nvSpPr>
        <p:spPr>
          <a:xfrm>
            <a:off x="4190611" y="8698230"/>
            <a:ext cx="2209800" cy="274320"/>
          </a:xfrm>
          <a:prstGeom prst="rect">
            <a:avLst/>
          </a:prstGeom>
          <a:noFill/>
          <a:ln w="952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Cafeteria Furniture                           50</a:t>
            </a:r>
            <a:endParaRPr lang="en-US" sz="1050" b="1" dirty="0">
              <a:solidFill>
                <a:schemeClr val="tx1"/>
              </a:solidFill>
            </a:endParaRPr>
          </a:p>
        </p:txBody>
      </p:sp>
      <p:pic>
        <p:nvPicPr>
          <p:cNvPr id="63492" name="Picture 4" descr="C:\Users\Public\Documents\Adityas\Furniture\Educational\Cafeteria\Catalog\Chair29.jpg"/>
          <p:cNvPicPr>
            <a:picLocks noChangeAspect="1" noChangeArrowheads="1"/>
          </p:cNvPicPr>
          <p:nvPr/>
        </p:nvPicPr>
        <p:blipFill>
          <a:blip r:embed="rId2" cstate="print"/>
          <a:srcRect/>
          <a:stretch>
            <a:fillRect/>
          </a:stretch>
        </p:blipFill>
        <p:spPr bwMode="auto">
          <a:xfrm>
            <a:off x="3505200" y="609600"/>
            <a:ext cx="2743200" cy="3454400"/>
          </a:xfrm>
          <a:prstGeom prst="rect">
            <a:avLst/>
          </a:prstGeom>
          <a:ln>
            <a:noFill/>
          </a:ln>
          <a:effectLst>
            <a:softEdge rad="112500"/>
          </a:effectLst>
        </p:spPr>
      </p:pic>
      <p:sp>
        <p:nvSpPr>
          <p:cNvPr id="12" name="TextBox 11"/>
          <p:cNvSpPr txBox="1"/>
          <p:nvPr/>
        </p:nvSpPr>
        <p:spPr>
          <a:xfrm>
            <a:off x="0" y="0"/>
            <a:ext cx="3542765" cy="400110"/>
          </a:xfrm>
          <a:prstGeom prst="rect">
            <a:avLst/>
          </a:prstGeom>
          <a:noFill/>
        </p:spPr>
        <p:txBody>
          <a:bodyPr wrap="none" rtlCol="0">
            <a:spAutoFit/>
          </a:bodyPr>
          <a:lstStyle/>
          <a:p>
            <a:r>
              <a:rPr lang="en-US" sz="2000" b="1" dirty="0" smtClean="0"/>
              <a:t>3200 SERIES CAFETARIA CHAIR</a:t>
            </a:r>
            <a:endParaRPr lang="en-US" sz="2000" b="1" dirty="0"/>
          </a:p>
        </p:txBody>
      </p:sp>
      <p:sp>
        <p:nvSpPr>
          <p:cNvPr id="14" name="Rectangle 13"/>
          <p:cNvSpPr/>
          <p:nvPr/>
        </p:nvSpPr>
        <p:spPr>
          <a:xfrm rot="10800000" flipV="1">
            <a:off x="3657600" y="36576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solidFill>
              </a:rPr>
              <a:t>CC 3201</a:t>
            </a:r>
            <a:endParaRPr lang="en-US" sz="1400" b="1" dirty="0">
              <a:solidFill>
                <a:schemeClr val="bg1"/>
              </a:solidFill>
            </a:endParaRPr>
          </a:p>
        </p:txBody>
      </p:sp>
      <p:grpSp>
        <p:nvGrpSpPr>
          <p:cNvPr id="3" name="Group 20"/>
          <p:cNvGrpSpPr/>
          <p:nvPr/>
        </p:nvGrpSpPr>
        <p:grpSpPr>
          <a:xfrm>
            <a:off x="914400" y="4419600"/>
            <a:ext cx="4648200" cy="2992223"/>
            <a:chOff x="990600" y="5334000"/>
            <a:chExt cx="4648200" cy="2992223"/>
          </a:xfrm>
        </p:grpSpPr>
        <p:pic>
          <p:nvPicPr>
            <p:cNvPr id="63493" name="Picture 5" descr="C:\Users\Public\Documents\Adityas\Furniture\Educational\Cafeteria\Catalog\Chair29colour.jpg"/>
            <p:cNvPicPr>
              <a:picLocks noChangeAspect="1" noChangeArrowheads="1"/>
            </p:cNvPicPr>
            <p:nvPr/>
          </p:nvPicPr>
          <p:blipFill>
            <a:blip r:embed="rId3" cstate="print"/>
            <a:srcRect/>
            <a:stretch>
              <a:fillRect/>
            </a:stretch>
          </p:blipFill>
          <p:spPr bwMode="auto">
            <a:xfrm>
              <a:off x="990600" y="5334000"/>
              <a:ext cx="4648200" cy="2992223"/>
            </a:xfrm>
            <a:prstGeom prst="rect">
              <a:avLst/>
            </a:prstGeom>
            <a:noFill/>
          </p:spPr>
        </p:pic>
        <p:sp>
          <p:nvSpPr>
            <p:cNvPr id="16" name="Rectangle 15"/>
            <p:cNvSpPr/>
            <p:nvPr/>
          </p:nvSpPr>
          <p:spPr>
            <a:xfrm rot="10800000" flipV="1">
              <a:off x="1295400" y="53340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CC 3201</a:t>
              </a:r>
              <a:endParaRPr lang="en-US" sz="1400" b="1" dirty="0">
                <a:solidFill>
                  <a:schemeClr val="bg1">
                    <a:lumMod val="50000"/>
                  </a:schemeClr>
                </a:solidFill>
              </a:endParaRPr>
            </a:p>
          </p:txBody>
        </p:sp>
        <p:sp>
          <p:nvSpPr>
            <p:cNvPr id="17" name="Rectangle 16"/>
            <p:cNvSpPr/>
            <p:nvPr/>
          </p:nvSpPr>
          <p:spPr>
            <a:xfrm rot="10800000" flipV="1">
              <a:off x="2743201" y="53340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CC 3201</a:t>
              </a:r>
              <a:endParaRPr lang="en-US" sz="1400" b="1" dirty="0">
                <a:solidFill>
                  <a:schemeClr val="bg1">
                    <a:lumMod val="50000"/>
                  </a:schemeClr>
                </a:solidFill>
              </a:endParaRPr>
            </a:p>
          </p:txBody>
        </p:sp>
        <p:sp>
          <p:nvSpPr>
            <p:cNvPr id="18" name="Rectangle 17"/>
            <p:cNvSpPr/>
            <p:nvPr/>
          </p:nvSpPr>
          <p:spPr>
            <a:xfrm rot="10800000" flipV="1">
              <a:off x="4267201" y="53340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CC 3202</a:t>
              </a:r>
              <a:endParaRPr lang="en-US" sz="1400" b="1" dirty="0">
                <a:solidFill>
                  <a:schemeClr val="bg1">
                    <a:lumMod val="50000"/>
                  </a:schemeClr>
                </a:solidFill>
              </a:endParaRPr>
            </a:p>
          </p:txBody>
        </p:sp>
      </p:grpSp>
      <p:sp>
        <p:nvSpPr>
          <p:cNvPr id="20" name="Rectangle 19"/>
          <p:cNvSpPr/>
          <p:nvPr/>
        </p:nvSpPr>
        <p:spPr>
          <a:xfrm>
            <a:off x="0" y="1219200"/>
            <a:ext cx="3429000" cy="2031325"/>
          </a:xfrm>
          <a:prstGeom prst="rect">
            <a:avLst/>
          </a:prstGeom>
        </p:spPr>
        <p:txBody>
          <a:bodyPr>
            <a:spAutoFit/>
          </a:bodyPr>
          <a:lstStyle/>
          <a:p>
            <a:pPr>
              <a:lnSpc>
                <a:spcPct val="150000"/>
              </a:lnSpc>
              <a:buFont typeface="Arial" pitchFamily="34" charset="0"/>
              <a:buChar char="•"/>
            </a:pPr>
            <a:r>
              <a:rPr lang="en-US" sz="1400" dirty="0" smtClean="0"/>
              <a:t> Back and seat made in commercial ply</a:t>
            </a:r>
          </a:p>
          <a:p>
            <a:pPr>
              <a:lnSpc>
                <a:spcPct val="150000"/>
              </a:lnSpc>
              <a:buFont typeface="Arial" pitchFamily="34" charset="0"/>
              <a:buChar char="•"/>
            </a:pPr>
            <a:r>
              <a:rPr lang="en-US" sz="1400" dirty="0" smtClean="0"/>
              <a:t> Polished with </a:t>
            </a:r>
            <a:r>
              <a:rPr lang="en-US" sz="1400" dirty="0" err="1" smtClean="0"/>
              <a:t>Duco</a:t>
            </a:r>
            <a:r>
              <a:rPr lang="en-US" sz="1400" dirty="0" smtClean="0"/>
              <a:t> paint</a:t>
            </a:r>
          </a:p>
          <a:p>
            <a:pPr>
              <a:lnSpc>
                <a:spcPct val="150000"/>
              </a:lnSpc>
              <a:buFont typeface="Arial" pitchFamily="34" charset="0"/>
              <a:buChar char="•"/>
            </a:pPr>
            <a:r>
              <a:rPr lang="en-US" sz="1400" dirty="0" smtClean="0"/>
              <a:t> Legs and margins in </a:t>
            </a:r>
            <a:r>
              <a:rPr lang="en-US" sz="1400" dirty="0" err="1" smtClean="0"/>
              <a:t>borotik</a:t>
            </a:r>
            <a:r>
              <a:rPr lang="en-US" sz="1400" dirty="0" smtClean="0"/>
              <a:t>  wood with melamine polish.</a:t>
            </a:r>
          </a:p>
          <a:p>
            <a:pPr>
              <a:lnSpc>
                <a:spcPct val="150000"/>
              </a:lnSpc>
              <a:buFont typeface="Arial" pitchFamily="34" charset="0"/>
              <a:buChar char="•"/>
            </a:pPr>
            <a:r>
              <a:rPr lang="en-US" sz="1400" dirty="0" smtClean="0"/>
              <a:t> Available in two back shapes </a:t>
            </a:r>
          </a:p>
          <a:p>
            <a:pPr>
              <a:lnSpc>
                <a:spcPct val="150000"/>
              </a:lnSpc>
              <a:buFont typeface="Arial" pitchFamily="34" charset="0"/>
              <a:buChar char="•"/>
            </a:pPr>
            <a:r>
              <a:rPr lang="en-US" sz="1400" dirty="0" smtClean="0"/>
              <a:t> Various colour options	</a:t>
            </a:r>
          </a:p>
        </p:txBody>
      </p:sp>
      <p:grpSp>
        <p:nvGrpSpPr>
          <p:cNvPr id="4" name="Group 20"/>
          <p:cNvGrpSpPr/>
          <p:nvPr/>
        </p:nvGrpSpPr>
        <p:grpSpPr>
          <a:xfrm>
            <a:off x="1181100" y="8077200"/>
            <a:ext cx="4495800" cy="304800"/>
            <a:chOff x="533400" y="7829550"/>
            <a:chExt cx="4495800" cy="304800"/>
          </a:xfrm>
        </p:grpSpPr>
        <p:sp>
          <p:nvSpPr>
            <p:cNvPr id="23" name="Rounded Rectangle 22"/>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4" name="Rounded Rectangle 23"/>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5" name="Rounded Rectangle 24"/>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4 weeks</a:t>
              </a:r>
              <a:endParaRPr lang="en-US" sz="1400" b="1" dirty="0"/>
            </a:p>
          </p:txBody>
        </p:sp>
      </p:grpSp>
      <p:sp>
        <p:nvSpPr>
          <p:cNvPr id="21" name="Rectangle 20"/>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2" name="Picture 2" descr="C:\Users\Public\Documents\Adityas\Profile\Logo_wpfur.jpg"/>
          <p:cNvPicPr>
            <a:picLocks noChangeAspect="1" noChangeArrowheads="1"/>
          </p:cNvPicPr>
          <p:nvPr/>
        </p:nvPicPr>
        <p:blipFill>
          <a:blip r:embed="rId4"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rgbClr val="6600CC"/>
          </a:solidFill>
        </p:grpSpPr>
        <p:sp>
          <p:nvSpPr>
            <p:cNvPr id="6" name="Rectangle 5"/>
            <p:cNvSpPr/>
            <p:nvPr/>
          </p:nvSpPr>
          <p:spPr>
            <a:xfrm>
              <a:off x="0" y="0"/>
              <a:ext cx="457200" cy="9144000"/>
            </a:xfrm>
            <a:prstGeom prst="rect">
              <a:avLst/>
            </a:prstGeom>
            <a:grpFill/>
            <a:ln>
              <a:solidFill>
                <a:srgbClr val="6600C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452485" y="1870949"/>
              <a:ext cx="1389996" cy="276999"/>
            </a:xfrm>
            <a:prstGeom prst="rect">
              <a:avLst/>
            </a:prstGeom>
            <a:grpFill/>
            <a:ln>
              <a:solidFill>
                <a:srgbClr val="6600CC"/>
              </a:solidFill>
            </a:ln>
          </p:spPr>
          <p:txBody>
            <a:bodyPr wrap="none" rtlCol="0">
              <a:spAutoFit/>
            </a:bodyPr>
            <a:lstStyle/>
            <a:p>
              <a:r>
                <a:rPr lang="en-US" sz="1200" b="1" dirty="0" smtClean="0">
                  <a:solidFill>
                    <a:schemeClr val="bg1"/>
                  </a:solidFill>
                </a:rPr>
                <a:t>Cafeteria Furniture</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Cafeteria Furniture                           51</a:t>
            </a:r>
            <a:endParaRPr lang="en-US" sz="1050" b="1" dirty="0">
              <a:solidFill>
                <a:schemeClr val="tx1"/>
              </a:solidFill>
            </a:endParaRPr>
          </a:p>
        </p:txBody>
      </p:sp>
      <p:pic>
        <p:nvPicPr>
          <p:cNvPr id="22" name="Picture 2" descr="C:\Users\Public\Documents\Adityas\Furniture\Educational\Cafeteria\Catalog\Chair1.jpg"/>
          <p:cNvPicPr>
            <a:picLocks noChangeAspect="1" noChangeArrowheads="1"/>
          </p:cNvPicPr>
          <p:nvPr/>
        </p:nvPicPr>
        <p:blipFill>
          <a:blip r:embed="rId2" cstate="print"/>
          <a:srcRect/>
          <a:stretch>
            <a:fillRect/>
          </a:stretch>
        </p:blipFill>
        <p:spPr bwMode="auto">
          <a:xfrm>
            <a:off x="1002030" y="5181600"/>
            <a:ext cx="1894583" cy="2743200"/>
          </a:xfrm>
          <a:prstGeom prst="rect">
            <a:avLst/>
          </a:prstGeom>
          <a:noFill/>
        </p:spPr>
      </p:pic>
      <p:pic>
        <p:nvPicPr>
          <p:cNvPr id="23" name="Picture 3" descr="C:\Users\Public\Documents\Adityas\Furniture\Educational\Cafeteria\Catalog\Chair2.jpg"/>
          <p:cNvPicPr>
            <a:picLocks noChangeAspect="1" noChangeArrowheads="1"/>
          </p:cNvPicPr>
          <p:nvPr/>
        </p:nvPicPr>
        <p:blipFill>
          <a:blip r:embed="rId3" cstate="print"/>
          <a:srcRect/>
          <a:stretch>
            <a:fillRect/>
          </a:stretch>
        </p:blipFill>
        <p:spPr bwMode="auto">
          <a:xfrm flipH="1">
            <a:off x="4343400" y="838200"/>
            <a:ext cx="1779829" cy="2743200"/>
          </a:xfrm>
          <a:prstGeom prst="rect">
            <a:avLst/>
          </a:prstGeom>
          <a:noFill/>
        </p:spPr>
      </p:pic>
      <p:pic>
        <p:nvPicPr>
          <p:cNvPr id="24" name="Picture 4" descr="C:\Users\Public\Documents\Adityas\Furniture\Educational\Cafeteria\Catalog\Chair3.jpg"/>
          <p:cNvPicPr>
            <a:picLocks noChangeAspect="1" noChangeArrowheads="1"/>
          </p:cNvPicPr>
          <p:nvPr/>
        </p:nvPicPr>
        <p:blipFill>
          <a:blip r:embed="rId4" cstate="print"/>
          <a:srcRect/>
          <a:stretch>
            <a:fillRect/>
          </a:stretch>
        </p:blipFill>
        <p:spPr bwMode="auto">
          <a:xfrm>
            <a:off x="849629" y="609599"/>
            <a:ext cx="2142906" cy="2743200"/>
          </a:xfrm>
          <a:prstGeom prst="rect">
            <a:avLst/>
          </a:prstGeom>
          <a:noFill/>
        </p:spPr>
      </p:pic>
      <p:sp>
        <p:nvSpPr>
          <p:cNvPr id="25" name="TextBox 24"/>
          <p:cNvSpPr txBox="1"/>
          <p:nvPr/>
        </p:nvSpPr>
        <p:spPr>
          <a:xfrm>
            <a:off x="3445078" y="0"/>
            <a:ext cx="3412922" cy="400110"/>
          </a:xfrm>
          <a:prstGeom prst="rect">
            <a:avLst/>
          </a:prstGeom>
          <a:noFill/>
        </p:spPr>
        <p:txBody>
          <a:bodyPr wrap="none" rtlCol="0">
            <a:spAutoFit/>
          </a:bodyPr>
          <a:lstStyle/>
          <a:p>
            <a:pPr algn="r"/>
            <a:r>
              <a:rPr lang="en-US" sz="2000" b="1" dirty="0" smtClean="0"/>
              <a:t>3300 SERIES CAFETARIA CHAIR</a:t>
            </a:r>
            <a:endParaRPr lang="en-US" sz="2000" b="1" dirty="0"/>
          </a:p>
        </p:txBody>
      </p:sp>
      <p:sp>
        <p:nvSpPr>
          <p:cNvPr id="26" name="Rectangle 25"/>
          <p:cNvSpPr/>
          <p:nvPr/>
        </p:nvSpPr>
        <p:spPr>
          <a:xfrm>
            <a:off x="1752600" y="3720405"/>
            <a:ext cx="3429000" cy="1384995"/>
          </a:xfrm>
          <a:prstGeom prst="rect">
            <a:avLst/>
          </a:prstGeom>
        </p:spPr>
        <p:txBody>
          <a:bodyPr>
            <a:spAutoFit/>
          </a:bodyPr>
          <a:lstStyle/>
          <a:p>
            <a:pPr algn="ctr">
              <a:lnSpc>
                <a:spcPct val="150000"/>
              </a:lnSpc>
              <a:buFont typeface="Arial" pitchFamily="34" charset="0"/>
              <a:buChar char="•"/>
            </a:pPr>
            <a:r>
              <a:rPr lang="en-US" sz="1400" dirty="0" smtClean="0"/>
              <a:t> Cushioned back and seat</a:t>
            </a:r>
          </a:p>
          <a:p>
            <a:pPr algn="ctr">
              <a:lnSpc>
                <a:spcPct val="150000"/>
              </a:lnSpc>
              <a:buFont typeface="Arial" pitchFamily="34" charset="0"/>
              <a:buChar char="•"/>
            </a:pPr>
            <a:r>
              <a:rPr lang="en-US" sz="1400" dirty="0" smtClean="0"/>
              <a:t> Legs and frame made in stainless steel</a:t>
            </a:r>
          </a:p>
          <a:p>
            <a:pPr algn="ctr">
              <a:lnSpc>
                <a:spcPct val="150000"/>
              </a:lnSpc>
              <a:buFont typeface="Arial" pitchFamily="34" charset="0"/>
              <a:buChar char="•"/>
            </a:pPr>
            <a:r>
              <a:rPr lang="en-US" sz="1400" dirty="0" smtClean="0"/>
              <a:t> Available in various shapes and sizes</a:t>
            </a:r>
          </a:p>
          <a:p>
            <a:pPr algn="ctr">
              <a:lnSpc>
                <a:spcPct val="150000"/>
              </a:lnSpc>
              <a:buFont typeface="Arial" pitchFamily="34" charset="0"/>
              <a:buChar char="•"/>
            </a:pPr>
            <a:r>
              <a:rPr lang="en-US" sz="1400" dirty="0" smtClean="0"/>
              <a:t> Various upholstery options</a:t>
            </a:r>
          </a:p>
        </p:txBody>
      </p:sp>
      <p:grpSp>
        <p:nvGrpSpPr>
          <p:cNvPr id="3" name="Group 26"/>
          <p:cNvGrpSpPr/>
          <p:nvPr/>
        </p:nvGrpSpPr>
        <p:grpSpPr>
          <a:xfrm>
            <a:off x="544830" y="8077200"/>
            <a:ext cx="6236970" cy="304800"/>
            <a:chOff x="533400" y="7829550"/>
            <a:chExt cx="6236970" cy="304800"/>
          </a:xfrm>
        </p:grpSpPr>
        <p:sp>
          <p:nvSpPr>
            <p:cNvPr id="28" name="Rounded Rectangle 27"/>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9" name="Rounded Rectangle 28"/>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 </a:t>
              </a:r>
              <a:r>
                <a:rPr lang="en-US" sz="1400" b="1" dirty="0" smtClean="0"/>
                <a:t>yr guarantee</a:t>
              </a:r>
              <a:endParaRPr lang="en-US" sz="1400" b="1" dirty="0"/>
            </a:p>
          </p:txBody>
        </p:sp>
        <p:sp>
          <p:nvSpPr>
            <p:cNvPr id="30" name="Rounded Rectangle 29"/>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sp>
          <p:nvSpPr>
            <p:cNvPr id="31" name="Rounded Rectangle 30"/>
            <p:cNvSpPr/>
            <p:nvPr/>
          </p:nvSpPr>
          <p:spPr>
            <a:xfrm>
              <a:off x="5124450" y="7829550"/>
              <a:ext cx="164592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upholstery options</a:t>
              </a:r>
              <a:endParaRPr lang="en-US" sz="1400" b="1" dirty="0"/>
            </a:p>
          </p:txBody>
        </p:sp>
      </p:grpSp>
      <p:sp>
        <p:nvSpPr>
          <p:cNvPr id="32" name="Rectangle 31"/>
          <p:cNvSpPr/>
          <p:nvPr/>
        </p:nvSpPr>
        <p:spPr>
          <a:xfrm rot="10800000" flipV="1">
            <a:off x="1764030" y="28956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CC 3301</a:t>
            </a:r>
            <a:endParaRPr lang="en-US" sz="1400" b="1" dirty="0">
              <a:solidFill>
                <a:schemeClr val="bg1">
                  <a:lumMod val="50000"/>
                </a:schemeClr>
              </a:solidFill>
            </a:endParaRPr>
          </a:p>
        </p:txBody>
      </p:sp>
      <p:sp>
        <p:nvSpPr>
          <p:cNvPr id="33" name="Rectangle 32"/>
          <p:cNvSpPr/>
          <p:nvPr/>
        </p:nvSpPr>
        <p:spPr>
          <a:xfrm rot="10800000" flipV="1">
            <a:off x="4572000" y="29718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CC 3302</a:t>
            </a:r>
            <a:endParaRPr lang="en-US" sz="1400" b="1" dirty="0">
              <a:solidFill>
                <a:schemeClr val="bg1">
                  <a:lumMod val="50000"/>
                </a:schemeClr>
              </a:solidFill>
            </a:endParaRPr>
          </a:p>
        </p:txBody>
      </p:sp>
      <p:sp>
        <p:nvSpPr>
          <p:cNvPr id="34" name="Rectangle 33"/>
          <p:cNvSpPr/>
          <p:nvPr/>
        </p:nvSpPr>
        <p:spPr>
          <a:xfrm rot="10800000" flipV="1">
            <a:off x="1764030" y="74676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CC 3303</a:t>
            </a:r>
            <a:endParaRPr lang="en-US" sz="1400" b="1" dirty="0">
              <a:solidFill>
                <a:schemeClr val="bg1">
                  <a:lumMod val="50000"/>
                </a:schemeClr>
              </a:solidFill>
            </a:endParaRPr>
          </a:p>
        </p:txBody>
      </p:sp>
      <p:pic>
        <p:nvPicPr>
          <p:cNvPr id="86019" name="Picture 3" descr="C:\Users\Public\Documents\Adityas\Furniture\Educational\Cafeteria\Catalog\Chair5.jpg"/>
          <p:cNvPicPr>
            <a:picLocks noChangeAspect="1" noChangeArrowheads="1"/>
          </p:cNvPicPr>
          <p:nvPr/>
        </p:nvPicPr>
        <p:blipFill>
          <a:blip r:embed="rId5" cstate="print"/>
          <a:srcRect/>
          <a:stretch>
            <a:fillRect/>
          </a:stretch>
        </p:blipFill>
        <p:spPr bwMode="auto">
          <a:xfrm flipH="1">
            <a:off x="4114800" y="5196840"/>
            <a:ext cx="2062480" cy="2651760"/>
          </a:xfrm>
          <a:prstGeom prst="rect">
            <a:avLst/>
          </a:prstGeom>
          <a:noFill/>
        </p:spPr>
      </p:pic>
      <p:sp>
        <p:nvSpPr>
          <p:cNvPr id="36" name="Rectangle 35"/>
          <p:cNvSpPr/>
          <p:nvPr/>
        </p:nvSpPr>
        <p:spPr>
          <a:xfrm rot="10800000" flipV="1">
            <a:off x="4343401" y="74676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CC 3304</a:t>
            </a:r>
            <a:endParaRPr lang="en-US" sz="1400" b="1" dirty="0">
              <a:solidFill>
                <a:schemeClr val="bg1">
                  <a:lumMod val="50000"/>
                </a:schemeClr>
              </a:solidFill>
            </a:endParaRPr>
          </a:p>
        </p:txBody>
      </p:sp>
      <p:sp>
        <p:nvSpPr>
          <p:cNvPr id="35" name="Rectangle 34"/>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37" name="Picture 2" descr="C:\Users\Public\Documents\Adityas\Profile\Logo_wpfur.jpg"/>
          <p:cNvPicPr>
            <a:picLocks noChangeAspect="1" noChangeArrowheads="1"/>
          </p:cNvPicPr>
          <p:nvPr/>
        </p:nvPicPr>
        <p:blipFill>
          <a:blip r:embed="rId6"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5" name="Picture 5" descr="http://www.gvchairs.com/images/stories/cafeteria-chairs/cafeteria-chairs-8.jpg"/>
          <p:cNvPicPr>
            <a:picLocks noChangeAspect="1" noChangeArrowheads="1"/>
          </p:cNvPicPr>
          <p:nvPr/>
        </p:nvPicPr>
        <p:blipFill>
          <a:blip r:embed="rId2" cstate="print"/>
          <a:srcRect/>
          <a:stretch>
            <a:fillRect/>
          </a:stretch>
        </p:blipFill>
        <p:spPr bwMode="auto">
          <a:xfrm>
            <a:off x="3886200" y="4648200"/>
            <a:ext cx="2249033" cy="3108960"/>
          </a:xfrm>
          <a:prstGeom prst="rect">
            <a:avLst/>
          </a:prstGeom>
          <a:noFill/>
        </p:spPr>
      </p:pic>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411" y="0"/>
            <a:ext cx="457200" cy="9144000"/>
            <a:chOff x="0" y="0"/>
            <a:chExt cx="457200" cy="9144000"/>
          </a:xfrm>
          <a:solidFill>
            <a:srgbClr val="6600CC"/>
          </a:solidFill>
        </p:grpSpPr>
        <p:sp>
          <p:nvSpPr>
            <p:cNvPr id="6" name="Rectangle 5"/>
            <p:cNvSpPr/>
            <p:nvPr/>
          </p:nvSpPr>
          <p:spPr>
            <a:xfrm>
              <a:off x="0" y="0"/>
              <a:ext cx="457200" cy="9144000"/>
            </a:xfrm>
            <a:prstGeom prst="rect">
              <a:avLst/>
            </a:prstGeom>
            <a:grpFill/>
            <a:ln>
              <a:solidFill>
                <a:srgbClr val="6600C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452485" y="1840817"/>
              <a:ext cx="1389996" cy="276999"/>
            </a:xfrm>
            <a:prstGeom prst="rect">
              <a:avLst/>
            </a:prstGeom>
            <a:grpFill/>
            <a:ln>
              <a:solidFill>
                <a:srgbClr val="6600CC"/>
              </a:solidFill>
            </a:ln>
          </p:spPr>
          <p:txBody>
            <a:bodyPr wrap="none" rtlCol="0">
              <a:spAutoFit/>
            </a:bodyPr>
            <a:lstStyle/>
            <a:p>
              <a:r>
                <a:rPr lang="en-US" sz="1200" b="1" dirty="0" smtClean="0">
                  <a:solidFill>
                    <a:schemeClr val="bg1"/>
                  </a:solidFill>
                </a:rPr>
                <a:t>Cafeteria Furniture</a:t>
              </a:r>
              <a:endParaRPr lang="en-US" sz="1200" b="1" dirty="0">
                <a:solidFill>
                  <a:schemeClr val="bg1"/>
                </a:solidFill>
              </a:endParaRPr>
            </a:p>
          </p:txBody>
        </p:sp>
      </p:grpSp>
      <p:sp>
        <p:nvSpPr>
          <p:cNvPr id="8" name="Rectangle 7"/>
          <p:cNvSpPr/>
          <p:nvPr/>
        </p:nvSpPr>
        <p:spPr>
          <a:xfrm>
            <a:off x="4190611" y="8698230"/>
            <a:ext cx="2209800" cy="274320"/>
          </a:xfrm>
          <a:prstGeom prst="rect">
            <a:avLst/>
          </a:prstGeom>
          <a:noFill/>
          <a:ln w="952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Cafeteria Furniture                           52</a:t>
            </a:r>
            <a:endParaRPr lang="en-US" sz="1050" b="1" dirty="0">
              <a:solidFill>
                <a:schemeClr val="tx1"/>
              </a:solidFill>
            </a:endParaRPr>
          </a:p>
        </p:txBody>
      </p:sp>
      <p:sp>
        <p:nvSpPr>
          <p:cNvPr id="21" name="TextBox 20"/>
          <p:cNvSpPr txBox="1"/>
          <p:nvPr/>
        </p:nvSpPr>
        <p:spPr>
          <a:xfrm>
            <a:off x="16078" y="0"/>
            <a:ext cx="3412922" cy="400110"/>
          </a:xfrm>
          <a:prstGeom prst="rect">
            <a:avLst/>
          </a:prstGeom>
          <a:noFill/>
        </p:spPr>
        <p:txBody>
          <a:bodyPr wrap="none" rtlCol="0">
            <a:spAutoFit/>
          </a:bodyPr>
          <a:lstStyle/>
          <a:p>
            <a:pPr algn="r"/>
            <a:r>
              <a:rPr lang="en-US" sz="2000" b="1" dirty="0" smtClean="0"/>
              <a:t>3400 SERIES CAFETARIA CHAIR</a:t>
            </a:r>
            <a:endParaRPr lang="en-US" sz="2000" b="1" dirty="0"/>
          </a:p>
        </p:txBody>
      </p:sp>
      <p:sp>
        <p:nvSpPr>
          <p:cNvPr id="23" name="Rectangle 22"/>
          <p:cNvSpPr/>
          <p:nvPr/>
        </p:nvSpPr>
        <p:spPr>
          <a:xfrm>
            <a:off x="1676400" y="3720405"/>
            <a:ext cx="3429000" cy="1061829"/>
          </a:xfrm>
          <a:prstGeom prst="rect">
            <a:avLst/>
          </a:prstGeom>
        </p:spPr>
        <p:txBody>
          <a:bodyPr>
            <a:spAutoFit/>
          </a:bodyPr>
          <a:lstStyle/>
          <a:p>
            <a:pPr>
              <a:lnSpc>
                <a:spcPct val="150000"/>
              </a:lnSpc>
              <a:buFont typeface="Arial" pitchFamily="34" charset="0"/>
              <a:buChar char="•"/>
            </a:pPr>
            <a:r>
              <a:rPr lang="en-US" sz="1400" dirty="0" smtClean="0"/>
              <a:t>Polypropylene seat in a choice of 6 colours</a:t>
            </a:r>
          </a:p>
          <a:p>
            <a:pPr>
              <a:lnSpc>
                <a:spcPct val="150000"/>
              </a:lnSpc>
              <a:buFont typeface="Arial" pitchFamily="34" charset="0"/>
              <a:buChar char="•"/>
            </a:pPr>
            <a:r>
              <a:rPr lang="en-US" sz="1400" dirty="0" smtClean="0"/>
              <a:t> Legs and frame made in steel</a:t>
            </a:r>
          </a:p>
          <a:p>
            <a:pPr>
              <a:lnSpc>
                <a:spcPct val="150000"/>
              </a:lnSpc>
              <a:buFont typeface="Arial" pitchFamily="34" charset="0"/>
              <a:buChar char="•"/>
            </a:pPr>
            <a:r>
              <a:rPr lang="en-US" sz="1400" dirty="0" smtClean="0"/>
              <a:t> Available in various shapes and sizes	</a:t>
            </a:r>
          </a:p>
        </p:txBody>
      </p:sp>
      <p:grpSp>
        <p:nvGrpSpPr>
          <p:cNvPr id="3" name="Group 23"/>
          <p:cNvGrpSpPr/>
          <p:nvPr/>
        </p:nvGrpSpPr>
        <p:grpSpPr>
          <a:xfrm>
            <a:off x="1181100" y="8077200"/>
            <a:ext cx="4495800" cy="304800"/>
            <a:chOff x="533400" y="7829550"/>
            <a:chExt cx="4495800" cy="304800"/>
          </a:xfrm>
        </p:grpSpPr>
        <p:sp>
          <p:nvSpPr>
            <p:cNvPr id="25" name="Rounded Rectangle 24"/>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6" name="Rounded Rectangle 25"/>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7" name="Rounded Rectangle 26"/>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5 weeks</a:t>
              </a:r>
              <a:endParaRPr lang="en-US" sz="1400" b="1" dirty="0"/>
            </a:p>
          </p:txBody>
        </p:sp>
      </p:grpSp>
      <p:pic>
        <p:nvPicPr>
          <p:cNvPr id="33" name="Picture 6" descr="C:\Users\Public\Documents\Adityas\Furniture\Educational\Cafeteria\Catalog\Chair23.jpg"/>
          <p:cNvPicPr>
            <a:picLocks noChangeAspect="1" noChangeArrowheads="1"/>
          </p:cNvPicPr>
          <p:nvPr/>
        </p:nvPicPr>
        <p:blipFill>
          <a:blip r:embed="rId3" cstate="print"/>
          <a:srcRect/>
          <a:stretch>
            <a:fillRect/>
          </a:stretch>
        </p:blipFill>
        <p:spPr bwMode="auto">
          <a:xfrm>
            <a:off x="304799" y="685800"/>
            <a:ext cx="1803161" cy="2743200"/>
          </a:xfrm>
          <a:prstGeom prst="rect">
            <a:avLst/>
          </a:prstGeom>
          <a:noFill/>
        </p:spPr>
      </p:pic>
      <p:pic>
        <p:nvPicPr>
          <p:cNvPr id="87042" name="Picture 2" descr="http://www.lifeinteriors.com.au/images/products/chairs/chair-1022/Chair-1022.jpg"/>
          <p:cNvPicPr>
            <a:picLocks noChangeAspect="1" noChangeArrowheads="1"/>
          </p:cNvPicPr>
          <p:nvPr/>
        </p:nvPicPr>
        <p:blipFill>
          <a:blip r:embed="rId4" cstate="print"/>
          <a:srcRect/>
          <a:stretch>
            <a:fillRect/>
          </a:stretch>
        </p:blipFill>
        <p:spPr bwMode="auto">
          <a:xfrm>
            <a:off x="3886199" y="609600"/>
            <a:ext cx="2084836" cy="2743200"/>
          </a:xfrm>
          <a:prstGeom prst="rect">
            <a:avLst/>
          </a:prstGeom>
          <a:noFill/>
        </p:spPr>
      </p:pic>
      <p:pic>
        <p:nvPicPr>
          <p:cNvPr id="87043" name="Picture 3"/>
          <p:cNvPicPr>
            <a:picLocks noChangeAspect="1" noChangeArrowheads="1"/>
          </p:cNvPicPr>
          <p:nvPr/>
        </p:nvPicPr>
        <p:blipFill>
          <a:blip r:embed="rId5" cstate="print"/>
          <a:srcRect/>
          <a:stretch>
            <a:fillRect/>
          </a:stretch>
        </p:blipFill>
        <p:spPr bwMode="auto">
          <a:xfrm>
            <a:off x="457201" y="4876800"/>
            <a:ext cx="1883120" cy="2743200"/>
          </a:xfrm>
          <a:prstGeom prst="rect">
            <a:avLst/>
          </a:prstGeom>
          <a:noFill/>
          <a:ln w="9525">
            <a:noFill/>
            <a:miter lim="800000"/>
            <a:headEnd/>
            <a:tailEnd/>
          </a:ln>
        </p:spPr>
      </p:pic>
      <p:sp>
        <p:nvSpPr>
          <p:cNvPr id="35" name="Rectangle 34"/>
          <p:cNvSpPr/>
          <p:nvPr/>
        </p:nvSpPr>
        <p:spPr>
          <a:xfrm rot="10800000" flipV="1">
            <a:off x="1219200" y="31242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CC 3401</a:t>
            </a:r>
            <a:endParaRPr lang="en-US" sz="1400" b="1" dirty="0">
              <a:solidFill>
                <a:schemeClr val="bg1">
                  <a:lumMod val="50000"/>
                </a:schemeClr>
              </a:solidFill>
            </a:endParaRPr>
          </a:p>
        </p:txBody>
      </p:sp>
      <p:sp>
        <p:nvSpPr>
          <p:cNvPr id="36" name="Rectangle 35"/>
          <p:cNvSpPr/>
          <p:nvPr/>
        </p:nvSpPr>
        <p:spPr>
          <a:xfrm rot="10800000" flipV="1">
            <a:off x="4343400" y="31242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CC 3402</a:t>
            </a:r>
            <a:endParaRPr lang="en-US" sz="1400" b="1" dirty="0">
              <a:solidFill>
                <a:schemeClr val="bg1">
                  <a:lumMod val="50000"/>
                </a:schemeClr>
              </a:solidFill>
            </a:endParaRPr>
          </a:p>
        </p:txBody>
      </p:sp>
      <p:sp>
        <p:nvSpPr>
          <p:cNvPr id="37" name="Rectangle 36"/>
          <p:cNvSpPr/>
          <p:nvPr/>
        </p:nvSpPr>
        <p:spPr>
          <a:xfrm rot="10800000" flipV="1">
            <a:off x="1447800" y="7315201"/>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CC 3403</a:t>
            </a:r>
            <a:endParaRPr lang="en-US" sz="1400" b="1" dirty="0">
              <a:solidFill>
                <a:schemeClr val="bg1">
                  <a:lumMod val="50000"/>
                </a:schemeClr>
              </a:solidFill>
            </a:endParaRPr>
          </a:p>
        </p:txBody>
      </p:sp>
      <p:sp>
        <p:nvSpPr>
          <p:cNvPr id="38" name="Rectangle 37"/>
          <p:cNvSpPr/>
          <p:nvPr/>
        </p:nvSpPr>
        <p:spPr>
          <a:xfrm rot="10800000" flipV="1">
            <a:off x="3810000" y="73152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CC 3404</a:t>
            </a:r>
            <a:endParaRPr lang="en-US" sz="1400" b="1" dirty="0">
              <a:solidFill>
                <a:schemeClr val="bg1">
                  <a:lumMod val="50000"/>
                </a:schemeClr>
              </a:solidFill>
            </a:endParaRPr>
          </a:p>
        </p:txBody>
      </p:sp>
      <p:sp>
        <p:nvSpPr>
          <p:cNvPr id="22" name="Rectangle 21"/>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8" name="Picture 2" descr="C:\Users\Public\Documents\Adityas\Profile\Logo_wpfur.jpg"/>
          <p:cNvPicPr>
            <a:picLocks noChangeAspect="1" noChangeArrowheads="1"/>
          </p:cNvPicPr>
          <p:nvPr/>
        </p:nvPicPr>
        <p:blipFill>
          <a:blip r:embed="rId6"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p:nvPr/>
        </p:nvGrpSpPr>
        <p:grpSpPr>
          <a:xfrm>
            <a:off x="584371" y="228600"/>
            <a:ext cx="1854029" cy="2487929"/>
            <a:chOff x="279571" y="426720"/>
            <a:chExt cx="1854029" cy="2487929"/>
          </a:xfrm>
        </p:grpSpPr>
        <p:pic>
          <p:nvPicPr>
            <p:cNvPr id="18" name="Picture 4" descr="C:\Users\Public\Documents\Adityas\Furniture\Educational\Cafeteria\Catalog\Chair14.jpg"/>
            <p:cNvPicPr>
              <a:picLocks noChangeAspect="1" noChangeArrowheads="1"/>
            </p:cNvPicPr>
            <p:nvPr/>
          </p:nvPicPr>
          <p:blipFill>
            <a:blip r:embed="rId2" cstate="print"/>
            <a:srcRect/>
            <a:stretch>
              <a:fillRect/>
            </a:stretch>
          </p:blipFill>
          <p:spPr bwMode="auto">
            <a:xfrm>
              <a:off x="279571" y="426720"/>
              <a:ext cx="1701629" cy="2468880"/>
            </a:xfrm>
            <a:prstGeom prst="rect">
              <a:avLst/>
            </a:prstGeom>
            <a:noFill/>
          </p:spPr>
        </p:pic>
        <p:sp>
          <p:nvSpPr>
            <p:cNvPr id="19" name="Rectangle 18"/>
            <p:cNvSpPr/>
            <p:nvPr/>
          </p:nvSpPr>
          <p:spPr>
            <a:xfrm rot="10800000" flipV="1">
              <a:off x="1219200" y="268605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CC 3501</a:t>
              </a:r>
              <a:endParaRPr lang="en-US" sz="1400" b="1" dirty="0">
                <a:solidFill>
                  <a:schemeClr val="bg1">
                    <a:lumMod val="50000"/>
                  </a:schemeClr>
                </a:solidFill>
              </a:endParaRPr>
            </a:p>
          </p:txBody>
        </p:sp>
      </p:grpSp>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11"/>
          <p:cNvGrpSpPr/>
          <p:nvPr/>
        </p:nvGrpSpPr>
        <p:grpSpPr>
          <a:xfrm>
            <a:off x="0" y="0"/>
            <a:ext cx="457200" cy="9144000"/>
            <a:chOff x="0" y="0"/>
            <a:chExt cx="457200" cy="9144000"/>
          </a:xfrm>
          <a:solidFill>
            <a:srgbClr val="6600CC"/>
          </a:solidFill>
        </p:grpSpPr>
        <p:sp>
          <p:nvSpPr>
            <p:cNvPr id="6" name="Rectangle 5"/>
            <p:cNvSpPr/>
            <p:nvPr/>
          </p:nvSpPr>
          <p:spPr>
            <a:xfrm>
              <a:off x="0" y="0"/>
              <a:ext cx="457200" cy="9144000"/>
            </a:xfrm>
            <a:prstGeom prst="rect">
              <a:avLst/>
            </a:prstGeom>
            <a:grpFill/>
            <a:ln>
              <a:solidFill>
                <a:srgbClr val="6600C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452485" y="1870949"/>
              <a:ext cx="1389996" cy="276999"/>
            </a:xfrm>
            <a:prstGeom prst="rect">
              <a:avLst/>
            </a:prstGeom>
            <a:grpFill/>
            <a:ln>
              <a:solidFill>
                <a:srgbClr val="6600CC"/>
              </a:solidFill>
            </a:ln>
          </p:spPr>
          <p:txBody>
            <a:bodyPr wrap="none" rtlCol="0">
              <a:spAutoFit/>
            </a:bodyPr>
            <a:lstStyle/>
            <a:p>
              <a:r>
                <a:rPr lang="en-US" sz="1200" b="1" dirty="0" smtClean="0">
                  <a:solidFill>
                    <a:schemeClr val="bg1"/>
                  </a:solidFill>
                </a:rPr>
                <a:t>Cafeteria Furniture</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Cafeteria Furniture                           53</a:t>
            </a:r>
            <a:endParaRPr lang="en-US" sz="1050" b="1" dirty="0">
              <a:solidFill>
                <a:schemeClr val="tx1"/>
              </a:solidFill>
            </a:endParaRPr>
          </a:p>
        </p:txBody>
      </p:sp>
      <p:grpSp>
        <p:nvGrpSpPr>
          <p:cNvPr id="4" name="Group 11"/>
          <p:cNvGrpSpPr/>
          <p:nvPr/>
        </p:nvGrpSpPr>
        <p:grpSpPr>
          <a:xfrm>
            <a:off x="4657001" y="304800"/>
            <a:ext cx="1743799" cy="2468880"/>
            <a:chOff x="4199801" y="457200"/>
            <a:chExt cx="1743799" cy="2468880"/>
          </a:xfrm>
        </p:grpSpPr>
        <p:pic>
          <p:nvPicPr>
            <p:cNvPr id="13" name="Picture 5" descr="C:\Users\Public\Documents\Adityas\Furniture\Educational\Cafeteria\Catalog\Chair15.jpg"/>
            <p:cNvPicPr>
              <a:picLocks noChangeAspect="1" noChangeArrowheads="1"/>
            </p:cNvPicPr>
            <p:nvPr/>
          </p:nvPicPr>
          <p:blipFill>
            <a:blip r:embed="rId3" cstate="print"/>
            <a:srcRect/>
            <a:stretch>
              <a:fillRect/>
            </a:stretch>
          </p:blipFill>
          <p:spPr bwMode="auto">
            <a:xfrm>
              <a:off x="4580801" y="457200"/>
              <a:ext cx="1362799" cy="2468880"/>
            </a:xfrm>
            <a:prstGeom prst="rect">
              <a:avLst/>
            </a:prstGeom>
            <a:noFill/>
          </p:spPr>
        </p:pic>
        <p:sp>
          <p:nvSpPr>
            <p:cNvPr id="14" name="Rectangle 13"/>
            <p:cNvSpPr/>
            <p:nvPr/>
          </p:nvSpPr>
          <p:spPr>
            <a:xfrm rot="10800000" flipV="1">
              <a:off x="4199801" y="26670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CC 3502</a:t>
              </a:r>
              <a:endParaRPr lang="en-US" sz="1400" b="1" dirty="0">
                <a:solidFill>
                  <a:schemeClr val="bg1">
                    <a:lumMod val="50000"/>
                  </a:schemeClr>
                </a:solidFill>
              </a:endParaRPr>
            </a:p>
          </p:txBody>
        </p:sp>
      </p:grpSp>
      <p:sp>
        <p:nvSpPr>
          <p:cNvPr id="16" name="TextBox 15"/>
          <p:cNvSpPr txBox="1"/>
          <p:nvPr/>
        </p:nvSpPr>
        <p:spPr>
          <a:xfrm>
            <a:off x="3445078" y="0"/>
            <a:ext cx="3412922" cy="400110"/>
          </a:xfrm>
          <a:prstGeom prst="rect">
            <a:avLst/>
          </a:prstGeom>
          <a:noFill/>
        </p:spPr>
        <p:txBody>
          <a:bodyPr wrap="none" rtlCol="0">
            <a:spAutoFit/>
          </a:bodyPr>
          <a:lstStyle/>
          <a:p>
            <a:pPr algn="r"/>
            <a:r>
              <a:rPr lang="en-US" sz="2000" b="1" dirty="0" smtClean="0"/>
              <a:t>3500 SERIES CAFETARIA CHAIR</a:t>
            </a:r>
            <a:endParaRPr lang="en-US" sz="2000" b="1" dirty="0"/>
          </a:p>
        </p:txBody>
      </p:sp>
      <p:grpSp>
        <p:nvGrpSpPr>
          <p:cNvPr id="9" name="Group 19"/>
          <p:cNvGrpSpPr/>
          <p:nvPr/>
        </p:nvGrpSpPr>
        <p:grpSpPr>
          <a:xfrm>
            <a:off x="838200" y="2865120"/>
            <a:ext cx="1828800" cy="2468880"/>
            <a:chOff x="457200" y="3303270"/>
            <a:chExt cx="1828800" cy="2468880"/>
          </a:xfrm>
        </p:grpSpPr>
        <p:pic>
          <p:nvPicPr>
            <p:cNvPr id="21" name="Picture 6" descr="C:\Users\Public\Documents\Adityas\Furniture\Educational\Cafeteria\Catalog\Chair16.jpg"/>
            <p:cNvPicPr>
              <a:picLocks noChangeAspect="1" noChangeArrowheads="1"/>
            </p:cNvPicPr>
            <p:nvPr/>
          </p:nvPicPr>
          <p:blipFill>
            <a:blip r:embed="rId4" cstate="print"/>
            <a:srcRect/>
            <a:stretch>
              <a:fillRect/>
            </a:stretch>
          </p:blipFill>
          <p:spPr bwMode="auto">
            <a:xfrm>
              <a:off x="457200" y="3303270"/>
              <a:ext cx="1472959" cy="2468880"/>
            </a:xfrm>
            <a:prstGeom prst="rect">
              <a:avLst/>
            </a:prstGeom>
            <a:noFill/>
          </p:spPr>
        </p:pic>
        <p:sp>
          <p:nvSpPr>
            <p:cNvPr id="22" name="Rectangle 21"/>
            <p:cNvSpPr/>
            <p:nvPr/>
          </p:nvSpPr>
          <p:spPr>
            <a:xfrm rot="10800000" flipV="1">
              <a:off x="1371600" y="54102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CC 3503</a:t>
              </a:r>
              <a:endParaRPr lang="en-US" sz="1400" b="1" dirty="0">
                <a:solidFill>
                  <a:schemeClr val="bg1">
                    <a:lumMod val="50000"/>
                  </a:schemeClr>
                </a:solidFill>
              </a:endParaRPr>
            </a:p>
          </p:txBody>
        </p:sp>
      </p:grpSp>
      <p:grpSp>
        <p:nvGrpSpPr>
          <p:cNvPr id="10" name="Group 22"/>
          <p:cNvGrpSpPr/>
          <p:nvPr/>
        </p:nvGrpSpPr>
        <p:grpSpPr>
          <a:xfrm>
            <a:off x="762000" y="5360670"/>
            <a:ext cx="1905000" cy="2487930"/>
            <a:chOff x="533400" y="6046470"/>
            <a:chExt cx="1905000" cy="2487930"/>
          </a:xfrm>
        </p:grpSpPr>
        <p:pic>
          <p:nvPicPr>
            <p:cNvPr id="24" name="Picture 1" descr="C:\Users\Public\Documents\Adityas\Furniture\Educational\Cafeteria\Catalog\Chair19.jpg"/>
            <p:cNvPicPr>
              <a:picLocks noChangeAspect="1" noChangeArrowheads="1"/>
            </p:cNvPicPr>
            <p:nvPr/>
          </p:nvPicPr>
          <p:blipFill>
            <a:blip r:embed="rId5" cstate="print"/>
            <a:srcRect/>
            <a:stretch>
              <a:fillRect/>
            </a:stretch>
          </p:blipFill>
          <p:spPr bwMode="auto">
            <a:xfrm>
              <a:off x="533400" y="6046470"/>
              <a:ext cx="1661301" cy="2468880"/>
            </a:xfrm>
            <a:prstGeom prst="rect">
              <a:avLst/>
            </a:prstGeom>
            <a:noFill/>
          </p:spPr>
        </p:pic>
        <p:sp>
          <p:nvSpPr>
            <p:cNvPr id="25" name="Rectangle 24"/>
            <p:cNvSpPr/>
            <p:nvPr/>
          </p:nvSpPr>
          <p:spPr>
            <a:xfrm rot="10800000" flipV="1">
              <a:off x="1524000" y="8305801"/>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CC 3505</a:t>
              </a:r>
              <a:endParaRPr lang="en-US" sz="1400" b="1" dirty="0">
                <a:solidFill>
                  <a:schemeClr val="bg1">
                    <a:lumMod val="50000"/>
                  </a:schemeClr>
                </a:solidFill>
              </a:endParaRPr>
            </a:p>
          </p:txBody>
        </p:sp>
      </p:grpSp>
      <p:grpSp>
        <p:nvGrpSpPr>
          <p:cNvPr id="11" name="Group 25"/>
          <p:cNvGrpSpPr/>
          <p:nvPr/>
        </p:nvGrpSpPr>
        <p:grpSpPr>
          <a:xfrm>
            <a:off x="4648199" y="2788920"/>
            <a:ext cx="1752601" cy="2468880"/>
            <a:chOff x="4114800" y="3276600"/>
            <a:chExt cx="1752601" cy="2468880"/>
          </a:xfrm>
        </p:grpSpPr>
        <p:pic>
          <p:nvPicPr>
            <p:cNvPr id="27" name="Picture 2" descr="C:\Users\Public\Documents\Adityas\Furniture\Educational\Cafeteria\Catalog\Chair18.jpg"/>
            <p:cNvPicPr>
              <a:picLocks noChangeAspect="1" noChangeArrowheads="1"/>
            </p:cNvPicPr>
            <p:nvPr/>
          </p:nvPicPr>
          <p:blipFill>
            <a:blip r:embed="rId6" cstate="print"/>
            <a:srcRect/>
            <a:stretch>
              <a:fillRect/>
            </a:stretch>
          </p:blipFill>
          <p:spPr bwMode="auto">
            <a:xfrm flipH="1">
              <a:off x="4114800" y="3276600"/>
              <a:ext cx="1752601" cy="2468880"/>
            </a:xfrm>
            <a:prstGeom prst="rect">
              <a:avLst/>
            </a:prstGeom>
            <a:noFill/>
          </p:spPr>
        </p:pic>
        <p:sp>
          <p:nvSpPr>
            <p:cNvPr id="28" name="Rectangle 27"/>
            <p:cNvSpPr/>
            <p:nvPr/>
          </p:nvSpPr>
          <p:spPr>
            <a:xfrm rot="10800000" flipV="1">
              <a:off x="4114800" y="54864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CC 3504</a:t>
              </a:r>
              <a:endParaRPr lang="en-US" sz="1400" b="1" dirty="0">
                <a:solidFill>
                  <a:schemeClr val="bg1">
                    <a:lumMod val="50000"/>
                  </a:schemeClr>
                </a:solidFill>
              </a:endParaRPr>
            </a:p>
          </p:txBody>
        </p:sp>
      </p:grpSp>
      <p:grpSp>
        <p:nvGrpSpPr>
          <p:cNvPr id="12" name="Group 28"/>
          <p:cNvGrpSpPr/>
          <p:nvPr/>
        </p:nvGrpSpPr>
        <p:grpSpPr>
          <a:xfrm>
            <a:off x="4648200" y="5410201"/>
            <a:ext cx="1752600" cy="2514599"/>
            <a:chOff x="4114800" y="5943600"/>
            <a:chExt cx="1752600" cy="2514599"/>
          </a:xfrm>
        </p:grpSpPr>
        <p:pic>
          <p:nvPicPr>
            <p:cNvPr id="30" name="Picture 2" descr="C:\Users\Public\Documents\Adityas\Furniture\Educational\Cafeteria\Chrome Chairs\CC20_lrg.jpg"/>
            <p:cNvPicPr>
              <a:picLocks noChangeAspect="1" noChangeArrowheads="1"/>
            </p:cNvPicPr>
            <p:nvPr/>
          </p:nvPicPr>
          <p:blipFill>
            <a:blip r:embed="rId7" cstate="print"/>
            <a:srcRect/>
            <a:stretch>
              <a:fillRect/>
            </a:stretch>
          </p:blipFill>
          <p:spPr bwMode="auto">
            <a:xfrm flipH="1">
              <a:off x="4267200" y="5943600"/>
              <a:ext cx="1600200" cy="2468880"/>
            </a:xfrm>
            <a:prstGeom prst="rect">
              <a:avLst/>
            </a:prstGeom>
            <a:noFill/>
          </p:spPr>
        </p:pic>
        <p:sp>
          <p:nvSpPr>
            <p:cNvPr id="31" name="Rectangle 30"/>
            <p:cNvSpPr/>
            <p:nvPr/>
          </p:nvSpPr>
          <p:spPr>
            <a:xfrm rot="10800000" flipV="1">
              <a:off x="4114800" y="82296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CC 3506</a:t>
              </a:r>
              <a:endParaRPr lang="en-US" sz="1400" b="1" dirty="0">
                <a:solidFill>
                  <a:schemeClr val="bg1">
                    <a:lumMod val="50000"/>
                  </a:schemeClr>
                </a:solidFill>
              </a:endParaRPr>
            </a:p>
          </p:txBody>
        </p:sp>
      </p:grpSp>
      <p:grpSp>
        <p:nvGrpSpPr>
          <p:cNvPr id="15" name="Group 31"/>
          <p:cNvGrpSpPr/>
          <p:nvPr/>
        </p:nvGrpSpPr>
        <p:grpSpPr>
          <a:xfrm>
            <a:off x="1178128" y="8077200"/>
            <a:ext cx="4495800" cy="304800"/>
            <a:chOff x="533400" y="7829550"/>
            <a:chExt cx="4495800" cy="304800"/>
          </a:xfrm>
        </p:grpSpPr>
        <p:sp>
          <p:nvSpPr>
            <p:cNvPr id="33" name="Rounded Rectangle 32"/>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34" name="Rounded Rectangle 33"/>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35" name="Rounded Rectangle 34"/>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2 weeks</a:t>
              </a:r>
              <a:endParaRPr lang="en-US" sz="1400" b="1" dirty="0"/>
            </a:p>
          </p:txBody>
        </p:sp>
      </p:grpSp>
      <p:sp>
        <p:nvSpPr>
          <p:cNvPr id="36" name="Rectangle 35"/>
          <p:cNvSpPr/>
          <p:nvPr/>
        </p:nvSpPr>
        <p:spPr>
          <a:xfrm>
            <a:off x="2362200" y="3200400"/>
            <a:ext cx="2514600" cy="1384995"/>
          </a:xfrm>
          <a:prstGeom prst="rect">
            <a:avLst/>
          </a:prstGeom>
        </p:spPr>
        <p:txBody>
          <a:bodyPr wrap="square">
            <a:spAutoFit/>
          </a:bodyPr>
          <a:lstStyle/>
          <a:p>
            <a:pPr algn="ctr">
              <a:lnSpc>
                <a:spcPct val="150000"/>
              </a:lnSpc>
              <a:buFont typeface="Arial" pitchFamily="34" charset="0"/>
              <a:buChar char="•"/>
            </a:pPr>
            <a:r>
              <a:rPr lang="en-US" sz="1400" dirty="0" smtClean="0"/>
              <a:t>Legs and frame made in chrome finished steel</a:t>
            </a:r>
          </a:p>
          <a:p>
            <a:pPr algn="ctr">
              <a:lnSpc>
                <a:spcPct val="150000"/>
              </a:lnSpc>
              <a:buFont typeface="Arial" pitchFamily="34" charset="0"/>
              <a:buChar char="•"/>
            </a:pPr>
            <a:r>
              <a:rPr lang="en-US" sz="1400" dirty="0" smtClean="0"/>
              <a:t> Seat/ back in plywood</a:t>
            </a:r>
          </a:p>
          <a:p>
            <a:pPr algn="ctr">
              <a:lnSpc>
                <a:spcPct val="150000"/>
              </a:lnSpc>
              <a:buFont typeface="Arial" pitchFamily="34" charset="0"/>
              <a:buChar char="•"/>
            </a:pPr>
            <a:r>
              <a:rPr lang="en-US" sz="1400" dirty="0" smtClean="0"/>
              <a:t> Available in various designs</a:t>
            </a:r>
          </a:p>
        </p:txBody>
      </p:sp>
      <p:sp>
        <p:nvSpPr>
          <p:cNvPr id="37" name="Rectangle 36"/>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38" name="Picture 2" descr="C:\Users\Public\Documents\Adityas\Profile\Logo_wpfur.jpg"/>
          <p:cNvPicPr>
            <a:picLocks noChangeAspect="1" noChangeArrowheads="1"/>
          </p:cNvPicPr>
          <p:nvPr/>
        </p:nvPicPr>
        <p:blipFill>
          <a:blip r:embed="rId8"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411" y="0"/>
            <a:ext cx="457200" cy="9144000"/>
            <a:chOff x="0" y="0"/>
            <a:chExt cx="457200" cy="9144000"/>
          </a:xfrm>
          <a:solidFill>
            <a:srgbClr val="6600CC"/>
          </a:solidFill>
        </p:grpSpPr>
        <p:sp>
          <p:nvSpPr>
            <p:cNvPr id="6" name="Rectangle 5"/>
            <p:cNvSpPr/>
            <p:nvPr/>
          </p:nvSpPr>
          <p:spPr>
            <a:xfrm>
              <a:off x="0" y="0"/>
              <a:ext cx="457200" cy="9144000"/>
            </a:xfrm>
            <a:prstGeom prst="rect">
              <a:avLst/>
            </a:prstGeom>
            <a:grpFill/>
            <a:ln>
              <a:solidFill>
                <a:srgbClr val="6600C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452485" y="1840817"/>
              <a:ext cx="1389996" cy="276999"/>
            </a:xfrm>
            <a:prstGeom prst="rect">
              <a:avLst/>
            </a:prstGeom>
            <a:grpFill/>
            <a:ln>
              <a:solidFill>
                <a:srgbClr val="6600CC"/>
              </a:solidFill>
            </a:ln>
          </p:spPr>
          <p:txBody>
            <a:bodyPr wrap="none" rtlCol="0">
              <a:spAutoFit/>
            </a:bodyPr>
            <a:lstStyle/>
            <a:p>
              <a:r>
                <a:rPr lang="en-US" sz="1200" b="1" dirty="0" smtClean="0">
                  <a:solidFill>
                    <a:schemeClr val="bg1"/>
                  </a:solidFill>
                </a:rPr>
                <a:t>Cafeteria Furniture</a:t>
              </a:r>
              <a:endParaRPr lang="en-US" sz="1200" b="1" dirty="0">
                <a:solidFill>
                  <a:schemeClr val="bg1"/>
                </a:solidFill>
              </a:endParaRPr>
            </a:p>
          </p:txBody>
        </p:sp>
      </p:grpSp>
      <p:sp>
        <p:nvSpPr>
          <p:cNvPr id="8" name="Rectangle 7"/>
          <p:cNvSpPr/>
          <p:nvPr/>
        </p:nvSpPr>
        <p:spPr>
          <a:xfrm>
            <a:off x="4190611" y="8698230"/>
            <a:ext cx="2209800" cy="274320"/>
          </a:xfrm>
          <a:prstGeom prst="rect">
            <a:avLst/>
          </a:prstGeom>
          <a:noFill/>
          <a:ln w="952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Cafeteria Furniture                           54</a:t>
            </a:r>
            <a:endParaRPr lang="en-US" sz="1050" b="1" dirty="0">
              <a:solidFill>
                <a:schemeClr val="tx1"/>
              </a:solidFill>
            </a:endParaRPr>
          </a:p>
        </p:txBody>
      </p:sp>
      <p:pic>
        <p:nvPicPr>
          <p:cNvPr id="6150" name="Picture 6" descr="C:\Users\Public\Documents\Adityas\Furniture\Educational\Cafeteria\Catalog\PC15_lrg.jpg"/>
          <p:cNvPicPr>
            <a:picLocks noChangeAspect="1" noChangeArrowheads="1"/>
          </p:cNvPicPr>
          <p:nvPr/>
        </p:nvPicPr>
        <p:blipFill>
          <a:blip r:embed="rId2" cstate="print"/>
          <a:srcRect/>
          <a:stretch>
            <a:fillRect/>
          </a:stretch>
        </p:blipFill>
        <p:spPr bwMode="auto">
          <a:xfrm flipH="1">
            <a:off x="4495800" y="685800"/>
            <a:ext cx="1645921" cy="2468880"/>
          </a:xfrm>
          <a:prstGeom prst="rect">
            <a:avLst/>
          </a:prstGeom>
          <a:noFill/>
        </p:spPr>
      </p:pic>
      <p:pic>
        <p:nvPicPr>
          <p:cNvPr id="82945" name="Picture 1"/>
          <p:cNvPicPr>
            <a:picLocks noChangeAspect="1" noChangeArrowheads="1"/>
          </p:cNvPicPr>
          <p:nvPr/>
        </p:nvPicPr>
        <p:blipFill>
          <a:blip r:embed="rId3" cstate="print"/>
          <a:srcRect/>
          <a:stretch>
            <a:fillRect/>
          </a:stretch>
        </p:blipFill>
        <p:spPr bwMode="auto">
          <a:xfrm>
            <a:off x="381000" y="609600"/>
            <a:ext cx="1629294" cy="2560320"/>
          </a:xfrm>
          <a:prstGeom prst="rect">
            <a:avLst/>
          </a:prstGeom>
          <a:noFill/>
          <a:ln w="9525">
            <a:noFill/>
            <a:miter lim="800000"/>
            <a:headEnd/>
            <a:tailEnd/>
          </a:ln>
        </p:spPr>
      </p:pic>
      <p:sp>
        <p:nvSpPr>
          <p:cNvPr id="16" name="TextBox 15"/>
          <p:cNvSpPr txBox="1"/>
          <p:nvPr/>
        </p:nvSpPr>
        <p:spPr>
          <a:xfrm>
            <a:off x="16078" y="0"/>
            <a:ext cx="3412922" cy="400110"/>
          </a:xfrm>
          <a:prstGeom prst="rect">
            <a:avLst/>
          </a:prstGeom>
          <a:noFill/>
        </p:spPr>
        <p:txBody>
          <a:bodyPr wrap="none" rtlCol="0">
            <a:spAutoFit/>
          </a:bodyPr>
          <a:lstStyle/>
          <a:p>
            <a:pPr algn="r"/>
            <a:r>
              <a:rPr lang="en-US" sz="2000" b="1" dirty="0" smtClean="0"/>
              <a:t>3600 SERIES CAFETARIA CHAIR</a:t>
            </a:r>
            <a:endParaRPr lang="en-US" sz="2000" b="1" dirty="0"/>
          </a:p>
        </p:txBody>
      </p:sp>
      <p:sp>
        <p:nvSpPr>
          <p:cNvPr id="20" name="Rectangle 19"/>
          <p:cNvSpPr/>
          <p:nvPr/>
        </p:nvSpPr>
        <p:spPr>
          <a:xfrm rot="10800000" flipV="1">
            <a:off x="1066800" y="28956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CC 3601</a:t>
            </a:r>
            <a:endParaRPr lang="en-US" sz="1400" b="1" dirty="0">
              <a:solidFill>
                <a:schemeClr val="bg1">
                  <a:lumMod val="50000"/>
                </a:schemeClr>
              </a:solidFill>
            </a:endParaRPr>
          </a:p>
        </p:txBody>
      </p:sp>
      <p:sp>
        <p:nvSpPr>
          <p:cNvPr id="21" name="Rectangle 20"/>
          <p:cNvSpPr/>
          <p:nvPr/>
        </p:nvSpPr>
        <p:spPr>
          <a:xfrm rot="10800000" flipV="1">
            <a:off x="4648200" y="29718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CC 3602</a:t>
            </a:r>
            <a:endParaRPr lang="en-US" sz="1400" b="1" dirty="0">
              <a:solidFill>
                <a:schemeClr val="bg1">
                  <a:lumMod val="50000"/>
                </a:schemeClr>
              </a:solidFill>
            </a:endParaRPr>
          </a:p>
        </p:txBody>
      </p:sp>
      <p:grpSp>
        <p:nvGrpSpPr>
          <p:cNvPr id="3" name="Group 26"/>
          <p:cNvGrpSpPr/>
          <p:nvPr/>
        </p:nvGrpSpPr>
        <p:grpSpPr>
          <a:xfrm>
            <a:off x="2370327" y="2057400"/>
            <a:ext cx="1782573" cy="2514600"/>
            <a:chOff x="2522727" y="1905000"/>
            <a:chExt cx="1782573" cy="2514600"/>
          </a:xfrm>
        </p:grpSpPr>
        <p:pic>
          <p:nvPicPr>
            <p:cNvPr id="6149" name="Picture 5" descr="C:\Users\Public\Documents\Adityas\Furniture\Educational\Cafeteria\Catalog\ODoor Chair3.jpg"/>
            <p:cNvPicPr>
              <a:picLocks noChangeAspect="1" noChangeArrowheads="1"/>
            </p:cNvPicPr>
            <p:nvPr/>
          </p:nvPicPr>
          <p:blipFill>
            <a:blip r:embed="rId4" cstate="print"/>
            <a:srcRect/>
            <a:stretch>
              <a:fillRect/>
            </a:stretch>
          </p:blipFill>
          <p:spPr bwMode="auto">
            <a:xfrm>
              <a:off x="2522727" y="1905000"/>
              <a:ext cx="1782573" cy="2514600"/>
            </a:xfrm>
            <a:prstGeom prst="rect">
              <a:avLst/>
            </a:prstGeom>
            <a:noFill/>
          </p:spPr>
        </p:pic>
        <p:sp>
          <p:nvSpPr>
            <p:cNvPr id="22" name="Rectangle 21"/>
            <p:cNvSpPr/>
            <p:nvPr/>
          </p:nvSpPr>
          <p:spPr>
            <a:xfrm rot="10800000" flipV="1">
              <a:off x="3238501" y="40386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CC 3603</a:t>
              </a:r>
              <a:endParaRPr lang="en-US" sz="1400" b="1" dirty="0">
                <a:solidFill>
                  <a:schemeClr val="bg1">
                    <a:lumMod val="50000"/>
                  </a:schemeClr>
                </a:solidFill>
              </a:endParaRPr>
            </a:p>
          </p:txBody>
        </p:sp>
      </p:grpSp>
      <p:grpSp>
        <p:nvGrpSpPr>
          <p:cNvPr id="4" name="Group 24"/>
          <p:cNvGrpSpPr/>
          <p:nvPr/>
        </p:nvGrpSpPr>
        <p:grpSpPr>
          <a:xfrm>
            <a:off x="4174233" y="5410200"/>
            <a:ext cx="1921767" cy="2468880"/>
            <a:chOff x="4021833" y="5714999"/>
            <a:chExt cx="1921767" cy="2468880"/>
          </a:xfrm>
        </p:grpSpPr>
        <p:pic>
          <p:nvPicPr>
            <p:cNvPr id="6147" name="Picture 3" descr="C:\Users\Public\Documents\Adityas\Furniture\Educational\Cafeteria\Catalog\ODoor Chair1.jpg"/>
            <p:cNvPicPr>
              <a:picLocks noChangeAspect="1" noChangeArrowheads="1"/>
            </p:cNvPicPr>
            <p:nvPr/>
          </p:nvPicPr>
          <p:blipFill>
            <a:blip r:embed="rId5" cstate="print"/>
            <a:srcRect/>
            <a:stretch>
              <a:fillRect/>
            </a:stretch>
          </p:blipFill>
          <p:spPr bwMode="auto">
            <a:xfrm flipH="1">
              <a:off x="4021833" y="5714999"/>
              <a:ext cx="1921767" cy="2468880"/>
            </a:xfrm>
            <a:prstGeom prst="rect">
              <a:avLst/>
            </a:prstGeom>
            <a:noFill/>
          </p:spPr>
        </p:pic>
        <p:sp>
          <p:nvSpPr>
            <p:cNvPr id="24" name="Rectangle 23"/>
            <p:cNvSpPr/>
            <p:nvPr/>
          </p:nvSpPr>
          <p:spPr>
            <a:xfrm rot="10800000" flipV="1">
              <a:off x="4343400" y="7772399"/>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CC 3605</a:t>
              </a:r>
              <a:endParaRPr lang="en-US" sz="1400" b="1" dirty="0">
                <a:solidFill>
                  <a:schemeClr val="bg1">
                    <a:lumMod val="50000"/>
                  </a:schemeClr>
                </a:solidFill>
              </a:endParaRPr>
            </a:p>
          </p:txBody>
        </p:sp>
      </p:grpSp>
      <p:pic>
        <p:nvPicPr>
          <p:cNvPr id="82946" name="Picture 2" descr="C:\Users\Public\Documents\Adityas\Furniture\Educational\Cafeteria\Outdoor Chairs\AC13_lrg.jpg"/>
          <p:cNvPicPr>
            <a:picLocks noChangeAspect="1" noChangeArrowheads="1"/>
          </p:cNvPicPr>
          <p:nvPr/>
        </p:nvPicPr>
        <p:blipFill>
          <a:blip r:embed="rId6" cstate="print"/>
          <a:srcRect/>
          <a:stretch>
            <a:fillRect/>
          </a:stretch>
        </p:blipFill>
        <p:spPr bwMode="auto">
          <a:xfrm>
            <a:off x="381000" y="5379720"/>
            <a:ext cx="1991561" cy="2468880"/>
          </a:xfrm>
          <a:prstGeom prst="rect">
            <a:avLst/>
          </a:prstGeom>
          <a:noFill/>
        </p:spPr>
      </p:pic>
      <p:sp>
        <p:nvSpPr>
          <p:cNvPr id="29" name="Rectangle 28"/>
          <p:cNvSpPr/>
          <p:nvPr/>
        </p:nvSpPr>
        <p:spPr>
          <a:xfrm rot="10800000" flipV="1">
            <a:off x="1371600" y="74676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CC 3604</a:t>
            </a:r>
            <a:endParaRPr lang="en-US" sz="1400" b="1" dirty="0">
              <a:solidFill>
                <a:schemeClr val="bg1">
                  <a:lumMod val="50000"/>
                </a:schemeClr>
              </a:solidFill>
            </a:endParaRPr>
          </a:p>
        </p:txBody>
      </p:sp>
      <p:grpSp>
        <p:nvGrpSpPr>
          <p:cNvPr id="9" name="Group 29"/>
          <p:cNvGrpSpPr/>
          <p:nvPr/>
        </p:nvGrpSpPr>
        <p:grpSpPr>
          <a:xfrm>
            <a:off x="1178128" y="8077200"/>
            <a:ext cx="4495800" cy="304800"/>
            <a:chOff x="533400" y="7829550"/>
            <a:chExt cx="4495800" cy="304800"/>
          </a:xfrm>
        </p:grpSpPr>
        <p:sp>
          <p:nvSpPr>
            <p:cNvPr id="31" name="Rounded Rectangle 30"/>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32" name="Rounded Rectangle 31"/>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33" name="Rounded Rectangle 32"/>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3 weeks</a:t>
              </a:r>
              <a:endParaRPr lang="en-US" sz="1400" b="1" dirty="0"/>
            </a:p>
          </p:txBody>
        </p:sp>
      </p:grpSp>
      <p:sp>
        <p:nvSpPr>
          <p:cNvPr id="34" name="Rectangle 33"/>
          <p:cNvSpPr/>
          <p:nvPr/>
        </p:nvSpPr>
        <p:spPr>
          <a:xfrm>
            <a:off x="1847850" y="4876800"/>
            <a:ext cx="2895600" cy="1384995"/>
          </a:xfrm>
          <a:prstGeom prst="rect">
            <a:avLst/>
          </a:prstGeom>
        </p:spPr>
        <p:txBody>
          <a:bodyPr wrap="square">
            <a:spAutoFit/>
          </a:bodyPr>
          <a:lstStyle/>
          <a:p>
            <a:pPr algn="ctr">
              <a:lnSpc>
                <a:spcPct val="150000"/>
              </a:lnSpc>
              <a:buFont typeface="Arial" pitchFamily="34" charset="0"/>
              <a:buChar char="•"/>
            </a:pPr>
            <a:r>
              <a:rPr lang="en-US" sz="1400" dirty="0" smtClean="0"/>
              <a:t> Lightweight and strong all weather outdoor chairs</a:t>
            </a:r>
          </a:p>
          <a:p>
            <a:pPr algn="ctr">
              <a:lnSpc>
                <a:spcPct val="150000"/>
              </a:lnSpc>
              <a:buFont typeface="Arial" pitchFamily="34" charset="0"/>
              <a:buChar char="•"/>
            </a:pPr>
            <a:r>
              <a:rPr lang="en-US" sz="1400" dirty="0" smtClean="0"/>
              <a:t> Chrome/ weave legs</a:t>
            </a:r>
          </a:p>
          <a:p>
            <a:pPr algn="ctr">
              <a:lnSpc>
                <a:spcPct val="150000"/>
              </a:lnSpc>
              <a:buFont typeface="Arial" pitchFamily="34" charset="0"/>
              <a:buChar char="•"/>
            </a:pPr>
            <a:endParaRPr lang="en-US" sz="1400" dirty="0"/>
          </a:p>
        </p:txBody>
      </p:sp>
      <p:sp>
        <p:nvSpPr>
          <p:cNvPr id="26" name="Rectangle 25"/>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8" name="Picture 2" descr="C:\Users\Public\Documents\Adityas\Profile\Logo_wpfur.jpg"/>
          <p:cNvPicPr>
            <a:picLocks noChangeAspect="1" noChangeArrowheads="1"/>
          </p:cNvPicPr>
          <p:nvPr/>
        </p:nvPicPr>
        <p:blipFill>
          <a:blip r:embed="rId7"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descr="C:\Users\Public\Documents\Adityas\Furniture\Educational\Cafeteria\Catalog\Stool13.jpg"/>
          <p:cNvPicPr>
            <a:picLocks noChangeAspect="1" noChangeArrowheads="1"/>
          </p:cNvPicPr>
          <p:nvPr/>
        </p:nvPicPr>
        <p:blipFill>
          <a:blip r:embed="rId2" cstate="print"/>
          <a:srcRect/>
          <a:stretch>
            <a:fillRect/>
          </a:stretch>
        </p:blipFill>
        <p:spPr bwMode="auto">
          <a:xfrm>
            <a:off x="5108447" y="5181600"/>
            <a:ext cx="1444753" cy="2743200"/>
          </a:xfrm>
          <a:prstGeom prst="rect">
            <a:avLst/>
          </a:prstGeom>
          <a:noFill/>
        </p:spPr>
      </p:pic>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rgbClr val="6600CC"/>
          </a:solidFill>
        </p:grpSpPr>
        <p:sp>
          <p:nvSpPr>
            <p:cNvPr id="6" name="Rectangle 5"/>
            <p:cNvSpPr/>
            <p:nvPr/>
          </p:nvSpPr>
          <p:spPr>
            <a:xfrm>
              <a:off x="0" y="0"/>
              <a:ext cx="457200" cy="9144000"/>
            </a:xfrm>
            <a:prstGeom prst="rect">
              <a:avLst/>
            </a:prstGeom>
            <a:grpFill/>
            <a:ln>
              <a:solidFill>
                <a:srgbClr val="6600C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452485" y="1870949"/>
              <a:ext cx="1389996" cy="276999"/>
            </a:xfrm>
            <a:prstGeom prst="rect">
              <a:avLst/>
            </a:prstGeom>
            <a:grpFill/>
            <a:ln>
              <a:solidFill>
                <a:srgbClr val="6600CC"/>
              </a:solidFill>
            </a:ln>
          </p:spPr>
          <p:txBody>
            <a:bodyPr wrap="none" rtlCol="0">
              <a:spAutoFit/>
            </a:bodyPr>
            <a:lstStyle/>
            <a:p>
              <a:r>
                <a:rPr lang="en-US" sz="1200" b="1" dirty="0" smtClean="0">
                  <a:solidFill>
                    <a:schemeClr val="bg1"/>
                  </a:solidFill>
                </a:rPr>
                <a:t>Cafeteria Furniture</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Cafeteria Furniture                          55</a:t>
            </a:r>
            <a:endParaRPr lang="en-US" sz="1050" b="1" dirty="0">
              <a:solidFill>
                <a:schemeClr val="tx1"/>
              </a:solidFill>
            </a:endParaRPr>
          </a:p>
        </p:txBody>
      </p:sp>
      <p:grpSp>
        <p:nvGrpSpPr>
          <p:cNvPr id="3" name="Group 28"/>
          <p:cNvGrpSpPr/>
          <p:nvPr/>
        </p:nvGrpSpPr>
        <p:grpSpPr>
          <a:xfrm>
            <a:off x="685799" y="5105400"/>
            <a:ext cx="1600201" cy="2838449"/>
            <a:chOff x="685799" y="5467350"/>
            <a:chExt cx="1600201" cy="2838449"/>
          </a:xfrm>
        </p:grpSpPr>
        <p:pic>
          <p:nvPicPr>
            <p:cNvPr id="14" name="Picture 2" descr="C:\Users\Public\Documents\Adityas\Furniture\Educational\Cafeteria\Catalog\Stool18.jpg"/>
            <p:cNvPicPr>
              <a:picLocks noChangeAspect="1" noChangeArrowheads="1"/>
            </p:cNvPicPr>
            <p:nvPr/>
          </p:nvPicPr>
          <p:blipFill>
            <a:blip r:embed="rId3" cstate="print"/>
            <a:srcRect/>
            <a:stretch>
              <a:fillRect/>
            </a:stretch>
          </p:blipFill>
          <p:spPr bwMode="auto">
            <a:xfrm>
              <a:off x="685799" y="5467350"/>
              <a:ext cx="1426464" cy="2743200"/>
            </a:xfrm>
            <a:prstGeom prst="rect">
              <a:avLst/>
            </a:prstGeom>
            <a:noFill/>
          </p:spPr>
        </p:pic>
        <p:sp>
          <p:nvSpPr>
            <p:cNvPr id="17" name="Rectangle 16"/>
            <p:cNvSpPr/>
            <p:nvPr/>
          </p:nvSpPr>
          <p:spPr>
            <a:xfrm rot="10800000" flipV="1">
              <a:off x="1371600" y="80772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CS 3105</a:t>
              </a:r>
              <a:endParaRPr lang="en-US" sz="1400" b="1" dirty="0">
                <a:solidFill>
                  <a:schemeClr val="bg1">
                    <a:lumMod val="50000"/>
                  </a:schemeClr>
                </a:solidFill>
              </a:endParaRPr>
            </a:p>
          </p:txBody>
        </p:sp>
      </p:grpSp>
      <p:grpSp>
        <p:nvGrpSpPr>
          <p:cNvPr id="4" name="Group 27"/>
          <p:cNvGrpSpPr/>
          <p:nvPr/>
        </p:nvGrpSpPr>
        <p:grpSpPr>
          <a:xfrm>
            <a:off x="2895600" y="5105400"/>
            <a:ext cx="1600200" cy="2838449"/>
            <a:chOff x="2628900" y="5467350"/>
            <a:chExt cx="1600200" cy="2838449"/>
          </a:xfrm>
        </p:grpSpPr>
        <p:pic>
          <p:nvPicPr>
            <p:cNvPr id="16" name="Picture 4" descr="C:\Users\Public\Documents\Adityas\Furniture\Educational\Cafeteria\Catalog\Stool15.jpg"/>
            <p:cNvPicPr>
              <a:picLocks noChangeAspect="1" noChangeArrowheads="1"/>
            </p:cNvPicPr>
            <p:nvPr/>
          </p:nvPicPr>
          <p:blipFill>
            <a:blip r:embed="rId4" cstate="print"/>
            <a:srcRect/>
            <a:stretch>
              <a:fillRect/>
            </a:stretch>
          </p:blipFill>
          <p:spPr bwMode="auto">
            <a:xfrm>
              <a:off x="2628900" y="5467350"/>
              <a:ext cx="1426464" cy="2743200"/>
            </a:xfrm>
            <a:prstGeom prst="rect">
              <a:avLst/>
            </a:prstGeom>
            <a:noFill/>
          </p:spPr>
        </p:pic>
        <p:sp>
          <p:nvSpPr>
            <p:cNvPr id="18" name="Rectangle 17"/>
            <p:cNvSpPr/>
            <p:nvPr/>
          </p:nvSpPr>
          <p:spPr>
            <a:xfrm rot="10800000" flipV="1">
              <a:off x="3314700" y="80772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CS 3106</a:t>
              </a:r>
              <a:endParaRPr lang="en-US" sz="1400" b="1" dirty="0">
                <a:solidFill>
                  <a:schemeClr val="bg1">
                    <a:lumMod val="50000"/>
                  </a:schemeClr>
                </a:solidFill>
              </a:endParaRPr>
            </a:p>
          </p:txBody>
        </p:sp>
      </p:grpSp>
      <p:sp>
        <p:nvSpPr>
          <p:cNvPr id="19" name="Rectangle 18"/>
          <p:cNvSpPr/>
          <p:nvPr/>
        </p:nvSpPr>
        <p:spPr>
          <a:xfrm rot="10800000" flipV="1">
            <a:off x="5791201" y="77724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CS 3107</a:t>
            </a:r>
            <a:endParaRPr lang="en-US" sz="1400" b="1" dirty="0">
              <a:solidFill>
                <a:schemeClr val="bg1">
                  <a:lumMod val="50000"/>
                </a:schemeClr>
              </a:solidFill>
            </a:endParaRPr>
          </a:p>
        </p:txBody>
      </p:sp>
      <p:sp>
        <p:nvSpPr>
          <p:cNvPr id="21" name="TextBox 20"/>
          <p:cNvSpPr txBox="1"/>
          <p:nvPr/>
        </p:nvSpPr>
        <p:spPr>
          <a:xfrm>
            <a:off x="3451147" y="0"/>
            <a:ext cx="3440429" cy="400110"/>
          </a:xfrm>
          <a:prstGeom prst="rect">
            <a:avLst/>
          </a:prstGeom>
          <a:noFill/>
        </p:spPr>
        <p:txBody>
          <a:bodyPr wrap="none" rtlCol="0">
            <a:spAutoFit/>
          </a:bodyPr>
          <a:lstStyle/>
          <a:p>
            <a:pPr algn="r"/>
            <a:r>
              <a:rPr lang="en-US" sz="2000" b="1" dirty="0" smtClean="0"/>
              <a:t>3100 SERIES CAFETARIA STOOL</a:t>
            </a:r>
            <a:endParaRPr lang="en-US" sz="2000" b="1" dirty="0"/>
          </a:p>
        </p:txBody>
      </p:sp>
      <p:grpSp>
        <p:nvGrpSpPr>
          <p:cNvPr id="9" name="Group 25"/>
          <p:cNvGrpSpPr/>
          <p:nvPr/>
        </p:nvGrpSpPr>
        <p:grpSpPr>
          <a:xfrm>
            <a:off x="533400" y="838200"/>
            <a:ext cx="2304285" cy="2743200"/>
            <a:chOff x="533400" y="2438400"/>
            <a:chExt cx="2304285" cy="2743200"/>
          </a:xfrm>
        </p:grpSpPr>
        <p:pic>
          <p:nvPicPr>
            <p:cNvPr id="81921" name="Picture 1" descr="C:\Users\Public\Documents\Adityas\Furniture\Educational\Cafeteria\Stools\without Back\HLWB15_lrg.jpg"/>
            <p:cNvPicPr>
              <a:picLocks noChangeAspect="1" noChangeArrowheads="1"/>
            </p:cNvPicPr>
            <p:nvPr/>
          </p:nvPicPr>
          <p:blipFill>
            <a:blip r:embed="rId5" cstate="print"/>
            <a:srcRect/>
            <a:stretch>
              <a:fillRect/>
            </a:stretch>
          </p:blipFill>
          <p:spPr bwMode="auto">
            <a:xfrm>
              <a:off x="533400" y="2438400"/>
              <a:ext cx="2304285" cy="2743200"/>
            </a:xfrm>
            <a:prstGeom prst="rect">
              <a:avLst/>
            </a:prstGeom>
            <a:noFill/>
          </p:spPr>
        </p:pic>
        <p:sp>
          <p:nvSpPr>
            <p:cNvPr id="22" name="Rectangle 21"/>
            <p:cNvSpPr/>
            <p:nvPr/>
          </p:nvSpPr>
          <p:spPr>
            <a:xfrm rot="10800000" flipV="1">
              <a:off x="609600" y="4724401"/>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CS 3101</a:t>
              </a:r>
              <a:endParaRPr lang="en-US" sz="1400" b="1" dirty="0">
                <a:solidFill>
                  <a:schemeClr val="bg1">
                    <a:lumMod val="50000"/>
                  </a:schemeClr>
                </a:solidFill>
              </a:endParaRPr>
            </a:p>
          </p:txBody>
        </p:sp>
        <p:sp>
          <p:nvSpPr>
            <p:cNvPr id="23" name="Rectangle 22"/>
            <p:cNvSpPr/>
            <p:nvPr/>
          </p:nvSpPr>
          <p:spPr>
            <a:xfrm rot="10800000" flipV="1">
              <a:off x="1524000" y="4953001"/>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CS 3102</a:t>
              </a:r>
              <a:endParaRPr lang="en-US" sz="1400" b="1" dirty="0">
                <a:solidFill>
                  <a:schemeClr val="bg1">
                    <a:lumMod val="50000"/>
                  </a:schemeClr>
                </a:solidFill>
              </a:endParaRPr>
            </a:p>
          </p:txBody>
        </p:sp>
      </p:grpSp>
      <p:grpSp>
        <p:nvGrpSpPr>
          <p:cNvPr id="10" name="Group 26"/>
          <p:cNvGrpSpPr/>
          <p:nvPr/>
        </p:nvGrpSpPr>
        <p:grpSpPr>
          <a:xfrm>
            <a:off x="4038600" y="838200"/>
            <a:ext cx="2779607" cy="2524125"/>
            <a:chOff x="4038600" y="2581275"/>
            <a:chExt cx="2779607" cy="2524125"/>
          </a:xfrm>
        </p:grpSpPr>
        <p:grpSp>
          <p:nvGrpSpPr>
            <p:cNvPr id="11" name="Group 19"/>
            <p:cNvGrpSpPr/>
            <p:nvPr/>
          </p:nvGrpSpPr>
          <p:grpSpPr>
            <a:xfrm>
              <a:off x="4038600" y="2581275"/>
              <a:ext cx="2779607" cy="2524125"/>
              <a:chOff x="3829050" y="2743200"/>
              <a:chExt cx="2779607" cy="2524125"/>
            </a:xfrm>
          </p:grpSpPr>
          <p:pic>
            <p:nvPicPr>
              <p:cNvPr id="7172" name="Picture 4" descr="C:\Users\Public\Documents\Adityas\Furniture\Educational\Cafeteria\Catalog\Stool10.jpg"/>
              <p:cNvPicPr>
                <a:picLocks noChangeAspect="1" noChangeArrowheads="1"/>
              </p:cNvPicPr>
              <p:nvPr/>
            </p:nvPicPr>
            <p:blipFill>
              <a:blip r:embed="rId6" cstate="print"/>
              <a:srcRect/>
              <a:stretch>
                <a:fillRect/>
              </a:stretch>
            </p:blipFill>
            <p:spPr bwMode="auto">
              <a:xfrm>
                <a:off x="5105400" y="2743200"/>
                <a:ext cx="1503257" cy="2524125"/>
              </a:xfrm>
              <a:prstGeom prst="rect">
                <a:avLst/>
              </a:prstGeom>
              <a:noFill/>
            </p:spPr>
          </p:pic>
          <p:pic>
            <p:nvPicPr>
              <p:cNvPr id="7171" name="Picture 3" descr="C:\Users\Public\Documents\Adityas\Furniture\Educational\Cafeteria\Catalog\Stool9.jpg"/>
              <p:cNvPicPr>
                <a:picLocks noChangeAspect="1" noChangeArrowheads="1"/>
              </p:cNvPicPr>
              <p:nvPr/>
            </p:nvPicPr>
            <p:blipFill>
              <a:blip r:embed="rId7" cstate="print"/>
              <a:srcRect/>
              <a:stretch>
                <a:fillRect/>
              </a:stretch>
            </p:blipFill>
            <p:spPr bwMode="auto">
              <a:xfrm>
                <a:off x="3829050" y="3657600"/>
                <a:ext cx="1329944" cy="1554480"/>
              </a:xfrm>
              <a:prstGeom prst="rect">
                <a:avLst/>
              </a:prstGeom>
              <a:noFill/>
            </p:spPr>
          </p:pic>
        </p:grpSp>
        <p:sp>
          <p:nvSpPr>
            <p:cNvPr id="24" name="Rectangle 23"/>
            <p:cNvSpPr/>
            <p:nvPr/>
          </p:nvSpPr>
          <p:spPr>
            <a:xfrm rot="10800000" flipV="1">
              <a:off x="4572000" y="4876801"/>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CS 3103</a:t>
              </a:r>
              <a:endParaRPr lang="en-US" sz="1400" b="1" dirty="0">
                <a:solidFill>
                  <a:schemeClr val="bg1">
                    <a:lumMod val="50000"/>
                  </a:schemeClr>
                </a:solidFill>
              </a:endParaRPr>
            </a:p>
          </p:txBody>
        </p:sp>
        <p:sp>
          <p:nvSpPr>
            <p:cNvPr id="25" name="Rectangle 24"/>
            <p:cNvSpPr/>
            <p:nvPr/>
          </p:nvSpPr>
          <p:spPr>
            <a:xfrm rot="10800000" flipV="1">
              <a:off x="5886451" y="4867276"/>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CS 3104</a:t>
              </a:r>
              <a:endParaRPr lang="en-US" sz="1400" b="1" dirty="0">
                <a:solidFill>
                  <a:schemeClr val="bg1">
                    <a:lumMod val="50000"/>
                  </a:schemeClr>
                </a:solidFill>
              </a:endParaRPr>
            </a:p>
          </p:txBody>
        </p:sp>
      </p:grpSp>
      <p:sp>
        <p:nvSpPr>
          <p:cNvPr id="30" name="Rectangle 29"/>
          <p:cNvSpPr/>
          <p:nvPr/>
        </p:nvSpPr>
        <p:spPr>
          <a:xfrm>
            <a:off x="1524000" y="3581400"/>
            <a:ext cx="3962400" cy="1384995"/>
          </a:xfrm>
          <a:prstGeom prst="rect">
            <a:avLst/>
          </a:prstGeom>
        </p:spPr>
        <p:txBody>
          <a:bodyPr wrap="square">
            <a:spAutoFit/>
          </a:bodyPr>
          <a:lstStyle/>
          <a:p>
            <a:pPr algn="ctr">
              <a:lnSpc>
                <a:spcPct val="150000"/>
              </a:lnSpc>
              <a:buFont typeface="Arial" pitchFamily="34" charset="0"/>
              <a:buChar char="•"/>
            </a:pPr>
            <a:r>
              <a:rPr lang="en-US" sz="1400" dirty="0" smtClean="0"/>
              <a:t> Cushioned back and seat made in commercial ply</a:t>
            </a:r>
          </a:p>
          <a:p>
            <a:pPr algn="ctr">
              <a:lnSpc>
                <a:spcPct val="150000"/>
              </a:lnSpc>
              <a:buFont typeface="Arial" pitchFamily="34" charset="0"/>
              <a:buChar char="•"/>
            </a:pPr>
            <a:r>
              <a:rPr lang="en-US" sz="1400" dirty="0" smtClean="0"/>
              <a:t> Polished in desired finish</a:t>
            </a:r>
          </a:p>
          <a:p>
            <a:pPr algn="ctr">
              <a:lnSpc>
                <a:spcPct val="150000"/>
              </a:lnSpc>
              <a:buFont typeface="Arial" pitchFamily="34" charset="0"/>
              <a:buChar char="•"/>
            </a:pPr>
            <a:r>
              <a:rPr lang="en-US" sz="1400" dirty="0" smtClean="0"/>
              <a:t> Legs and frame made in solid wood</a:t>
            </a:r>
          </a:p>
          <a:p>
            <a:pPr algn="ctr">
              <a:lnSpc>
                <a:spcPct val="150000"/>
              </a:lnSpc>
              <a:buFont typeface="Arial" pitchFamily="34" charset="0"/>
              <a:buChar char="•"/>
            </a:pPr>
            <a:r>
              <a:rPr lang="en-US" sz="1400" dirty="0" smtClean="0"/>
              <a:t> Available in various shapes and sizes</a:t>
            </a:r>
          </a:p>
        </p:txBody>
      </p:sp>
      <p:grpSp>
        <p:nvGrpSpPr>
          <p:cNvPr id="12" name="Group 30"/>
          <p:cNvGrpSpPr/>
          <p:nvPr/>
        </p:nvGrpSpPr>
        <p:grpSpPr>
          <a:xfrm>
            <a:off x="1219200" y="8077200"/>
            <a:ext cx="4495800" cy="304800"/>
            <a:chOff x="533400" y="7829550"/>
            <a:chExt cx="4495800" cy="304800"/>
          </a:xfrm>
        </p:grpSpPr>
        <p:sp>
          <p:nvSpPr>
            <p:cNvPr id="32" name="Rounded Rectangle 31"/>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33" name="Rounded Rectangle 32"/>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34" name="Rounded Rectangle 33"/>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3 weeks</a:t>
              </a:r>
              <a:endParaRPr lang="en-US" sz="1400" b="1" dirty="0"/>
            </a:p>
          </p:txBody>
        </p:sp>
      </p:grpSp>
      <p:sp>
        <p:nvSpPr>
          <p:cNvPr id="35" name="Rectangle 34"/>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36" name="Picture 2" descr="C:\Users\Public\Documents\Adityas\Profile\Logo_wpfur.jpg"/>
          <p:cNvPicPr>
            <a:picLocks noChangeAspect="1" noChangeArrowheads="1"/>
          </p:cNvPicPr>
          <p:nvPr/>
        </p:nvPicPr>
        <p:blipFill>
          <a:blip r:embed="rId8"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411" y="0"/>
            <a:ext cx="457200" cy="9144000"/>
            <a:chOff x="0" y="0"/>
            <a:chExt cx="457200" cy="9144000"/>
          </a:xfrm>
          <a:solidFill>
            <a:srgbClr val="6600CC"/>
          </a:solidFill>
        </p:grpSpPr>
        <p:sp>
          <p:nvSpPr>
            <p:cNvPr id="6" name="Rectangle 5"/>
            <p:cNvSpPr/>
            <p:nvPr/>
          </p:nvSpPr>
          <p:spPr>
            <a:xfrm>
              <a:off x="0" y="0"/>
              <a:ext cx="457200" cy="9144000"/>
            </a:xfrm>
            <a:prstGeom prst="rect">
              <a:avLst/>
            </a:prstGeom>
            <a:grpFill/>
            <a:ln>
              <a:solidFill>
                <a:srgbClr val="6600C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452485" y="1840817"/>
              <a:ext cx="1389996" cy="276999"/>
            </a:xfrm>
            <a:prstGeom prst="rect">
              <a:avLst/>
            </a:prstGeom>
            <a:grpFill/>
            <a:ln>
              <a:solidFill>
                <a:srgbClr val="6600CC"/>
              </a:solidFill>
            </a:ln>
          </p:spPr>
          <p:txBody>
            <a:bodyPr wrap="none" rtlCol="0">
              <a:spAutoFit/>
            </a:bodyPr>
            <a:lstStyle/>
            <a:p>
              <a:r>
                <a:rPr lang="en-US" sz="1200" b="1" dirty="0" smtClean="0">
                  <a:solidFill>
                    <a:schemeClr val="bg1"/>
                  </a:solidFill>
                </a:rPr>
                <a:t>Cafeteria Furniture</a:t>
              </a:r>
              <a:endParaRPr lang="en-US" sz="1200" b="1" dirty="0">
                <a:solidFill>
                  <a:schemeClr val="bg1"/>
                </a:solidFill>
              </a:endParaRPr>
            </a:p>
          </p:txBody>
        </p:sp>
      </p:grpSp>
      <p:sp>
        <p:nvSpPr>
          <p:cNvPr id="8" name="Rectangle 7"/>
          <p:cNvSpPr/>
          <p:nvPr/>
        </p:nvSpPr>
        <p:spPr>
          <a:xfrm>
            <a:off x="4190611" y="8698230"/>
            <a:ext cx="2209800" cy="274320"/>
          </a:xfrm>
          <a:prstGeom prst="rect">
            <a:avLst/>
          </a:prstGeom>
          <a:noFill/>
          <a:ln w="952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Cafeteria Furniture                           56</a:t>
            </a:r>
            <a:endParaRPr lang="en-US" sz="1050" b="1" dirty="0">
              <a:solidFill>
                <a:schemeClr val="tx1"/>
              </a:solidFill>
            </a:endParaRPr>
          </a:p>
        </p:txBody>
      </p:sp>
      <p:pic>
        <p:nvPicPr>
          <p:cNvPr id="11" name="Picture 2" descr="C:\Users\Public\Documents\Adityas\Furniture\Educational\Cafeteria\Catalog\Stool4.jpg"/>
          <p:cNvPicPr>
            <a:picLocks noChangeAspect="1" noChangeArrowheads="1"/>
          </p:cNvPicPr>
          <p:nvPr/>
        </p:nvPicPr>
        <p:blipFill>
          <a:blip r:embed="rId2" cstate="print"/>
          <a:srcRect/>
          <a:stretch>
            <a:fillRect/>
          </a:stretch>
        </p:blipFill>
        <p:spPr bwMode="auto">
          <a:xfrm>
            <a:off x="2362200" y="5105400"/>
            <a:ext cx="1712351" cy="2560320"/>
          </a:xfrm>
          <a:prstGeom prst="rect">
            <a:avLst/>
          </a:prstGeom>
          <a:noFill/>
        </p:spPr>
      </p:pic>
      <p:pic>
        <p:nvPicPr>
          <p:cNvPr id="12" name="Picture 3" descr="C:\Users\Public\Documents\Adityas\Furniture\Educational\Cafeteria\Catalog\Stool1.jpg"/>
          <p:cNvPicPr>
            <a:picLocks noChangeAspect="1" noChangeArrowheads="1"/>
          </p:cNvPicPr>
          <p:nvPr/>
        </p:nvPicPr>
        <p:blipFill>
          <a:blip r:embed="rId3" cstate="print"/>
          <a:srcRect/>
          <a:stretch>
            <a:fillRect/>
          </a:stretch>
        </p:blipFill>
        <p:spPr bwMode="auto">
          <a:xfrm>
            <a:off x="513569" y="5116830"/>
            <a:ext cx="1467631" cy="2560320"/>
          </a:xfrm>
          <a:prstGeom prst="rect">
            <a:avLst/>
          </a:prstGeom>
          <a:noFill/>
        </p:spPr>
      </p:pic>
      <p:pic>
        <p:nvPicPr>
          <p:cNvPr id="13" name="Picture 4" descr="C:\Users\Public\Documents\Adityas\Furniture\Educational\Cafeteria\Catalog\Stool2.jpg"/>
          <p:cNvPicPr>
            <a:picLocks noChangeAspect="1" noChangeArrowheads="1"/>
          </p:cNvPicPr>
          <p:nvPr/>
        </p:nvPicPr>
        <p:blipFill>
          <a:blip r:embed="rId4" cstate="print"/>
          <a:srcRect/>
          <a:stretch>
            <a:fillRect/>
          </a:stretch>
        </p:blipFill>
        <p:spPr bwMode="auto">
          <a:xfrm flipH="1">
            <a:off x="4191000" y="5105400"/>
            <a:ext cx="1904999" cy="2560320"/>
          </a:xfrm>
          <a:prstGeom prst="rect">
            <a:avLst/>
          </a:prstGeom>
          <a:noFill/>
        </p:spPr>
      </p:pic>
      <p:pic>
        <p:nvPicPr>
          <p:cNvPr id="16" name="Picture 6" descr="C:\Users\Public\Documents\Adityas\Furniture\Educational\Cafeteria\Catalog\Stool8.jpg"/>
          <p:cNvPicPr>
            <a:picLocks noChangeAspect="1" noChangeArrowheads="1"/>
          </p:cNvPicPr>
          <p:nvPr/>
        </p:nvPicPr>
        <p:blipFill>
          <a:blip r:embed="rId5" cstate="print"/>
          <a:srcRect/>
          <a:stretch>
            <a:fillRect/>
          </a:stretch>
        </p:blipFill>
        <p:spPr bwMode="auto">
          <a:xfrm>
            <a:off x="4695713" y="533400"/>
            <a:ext cx="1247887" cy="2560320"/>
          </a:xfrm>
          <a:prstGeom prst="rect">
            <a:avLst/>
          </a:prstGeom>
          <a:noFill/>
        </p:spPr>
      </p:pic>
      <p:grpSp>
        <p:nvGrpSpPr>
          <p:cNvPr id="3" name="Group 17"/>
          <p:cNvGrpSpPr/>
          <p:nvPr/>
        </p:nvGrpSpPr>
        <p:grpSpPr>
          <a:xfrm>
            <a:off x="1143000" y="8077200"/>
            <a:ext cx="4495800" cy="304800"/>
            <a:chOff x="533400" y="7829550"/>
            <a:chExt cx="4495800" cy="304800"/>
          </a:xfrm>
        </p:grpSpPr>
        <p:sp>
          <p:nvSpPr>
            <p:cNvPr id="19" name="Rounded Rectangle 18"/>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0" name="Rounded Rectangle 19"/>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1" name="Rounded Rectangle 20"/>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3 weeks</a:t>
              </a:r>
              <a:endParaRPr lang="en-US" sz="1400" b="1" dirty="0"/>
            </a:p>
          </p:txBody>
        </p:sp>
      </p:grpSp>
      <p:sp>
        <p:nvSpPr>
          <p:cNvPr id="22" name="TextBox 21"/>
          <p:cNvSpPr txBox="1"/>
          <p:nvPr/>
        </p:nvSpPr>
        <p:spPr>
          <a:xfrm>
            <a:off x="0" y="0"/>
            <a:ext cx="3440429" cy="400110"/>
          </a:xfrm>
          <a:prstGeom prst="rect">
            <a:avLst/>
          </a:prstGeom>
          <a:noFill/>
        </p:spPr>
        <p:txBody>
          <a:bodyPr wrap="none" rtlCol="0">
            <a:spAutoFit/>
          </a:bodyPr>
          <a:lstStyle/>
          <a:p>
            <a:pPr algn="r"/>
            <a:r>
              <a:rPr lang="en-US" sz="2000" b="1" dirty="0" smtClean="0"/>
              <a:t>3300 SERIES CAFETARIA STOOL</a:t>
            </a:r>
            <a:endParaRPr lang="en-US" sz="2000" b="1" dirty="0"/>
          </a:p>
        </p:txBody>
      </p:sp>
      <p:grpSp>
        <p:nvGrpSpPr>
          <p:cNvPr id="4" name="Group 28"/>
          <p:cNvGrpSpPr/>
          <p:nvPr/>
        </p:nvGrpSpPr>
        <p:grpSpPr>
          <a:xfrm>
            <a:off x="76200" y="533400"/>
            <a:ext cx="2010870" cy="2743199"/>
            <a:chOff x="76200" y="914400"/>
            <a:chExt cx="2010870" cy="2743199"/>
          </a:xfrm>
        </p:grpSpPr>
        <p:pic>
          <p:nvPicPr>
            <p:cNvPr id="17" name="Picture 9" descr="C:\Users\Public\Documents\Adityas\Furniture\Educational\Cafeteria\Catalog\Stool7.jpg"/>
            <p:cNvPicPr>
              <a:picLocks noChangeAspect="1" noChangeArrowheads="1"/>
            </p:cNvPicPr>
            <p:nvPr/>
          </p:nvPicPr>
          <p:blipFill>
            <a:blip r:embed="rId6" cstate="print"/>
            <a:srcRect/>
            <a:stretch>
              <a:fillRect/>
            </a:stretch>
          </p:blipFill>
          <p:spPr bwMode="auto">
            <a:xfrm>
              <a:off x="76200" y="914400"/>
              <a:ext cx="2010870" cy="2560320"/>
            </a:xfrm>
            <a:prstGeom prst="rect">
              <a:avLst/>
            </a:prstGeom>
            <a:noFill/>
          </p:spPr>
        </p:pic>
        <p:sp>
          <p:nvSpPr>
            <p:cNvPr id="23" name="Rectangle 22"/>
            <p:cNvSpPr/>
            <p:nvPr/>
          </p:nvSpPr>
          <p:spPr>
            <a:xfrm rot="10800000" flipV="1">
              <a:off x="838200" y="34290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CS 3301</a:t>
              </a:r>
              <a:endParaRPr lang="en-US" sz="1400" b="1" dirty="0">
                <a:solidFill>
                  <a:schemeClr val="bg1">
                    <a:lumMod val="50000"/>
                  </a:schemeClr>
                </a:solidFill>
              </a:endParaRPr>
            </a:p>
          </p:txBody>
        </p:sp>
      </p:grpSp>
      <p:grpSp>
        <p:nvGrpSpPr>
          <p:cNvPr id="9" name="Group 29"/>
          <p:cNvGrpSpPr/>
          <p:nvPr/>
        </p:nvGrpSpPr>
        <p:grpSpPr>
          <a:xfrm>
            <a:off x="2228850" y="506730"/>
            <a:ext cx="1794709" cy="2731769"/>
            <a:chOff x="2209800" y="944880"/>
            <a:chExt cx="1794709" cy="2731769"/>
          </a:xfrm>
        </p:grpSpPr>
        <p:pic>
          <p:nvPicPr>
            <p:cNvPr id="14" name="Picture 5" descr="C:\Users\Public\Documents\Adityas\Furniture\Educational\Cafeteria\Catalog\Stool3.jpg"/>
            <p:cNvPicPr>
              <a:picLocks noChangeAspect="1" noChangeArrowheads="1"/>
            </p:cNvPicPr>
            <p:nvPr/>
          </p:nvPicPr>
          <p:blipFill>
            <a:blip r:embed="rId7" cstate="print"/>
            <a:srcRect/>
            <a:stretch>
              <a:fillRect/>
            </a:stretch>
          </p:blipFill>
          <p:spPr bwMode="auto">
            <a:xfrm>
              <a:off x="2209800" y="944880"/>
              <a:ext cx="1794709" cy="2560320"/>
            </a:xfrm>
            <a:prstGeom prst="rect">
              <a:avLst/>
            </a:prstGeom>
            <a:noFill/>
          </p:spPr>
        </p:pic>
        <p:sp>
          <p:nvSpPr>
            <p:cNvPr id="24" name="Rectangle 23"/>
            <p:cNvSpPr/>
            <p:nvPr/>
          </p:nvSpPr>
          <p:spPr>
            <a:xfrm rot="10800000" flipV="1">
              <a:off x="2781300" y="344805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CS 3302</a:t>
              </a:r>
              <a:endParaRPr lang="en-US" sz="1400" b="1" dirty="0">
                <a:solidFill>
                  <a:schemeClr val="bg1">
                    <a:lumMod val="50000"/>
                  </a:schemeClr>
                </a:solidFill>
              </a:endParaRPr>
            </a:p>
          </p:txBody>
        </p:sp>
      </p:grpSp>
      <p:sp>
        <p:nvSpPr>
          <p:cNvPr id="25" name="Rectangle 24"/>
          <p:cNvSpPr/>
          <p:nvPr/>
        </p:nvSpPr>
        <p:spPr>
          <a:xfrm rot="10800000" flipV="1">
            <a:off x="4572000" y="30480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CS 3303</a:t>
            </a:r>
            <a:endParaRPr lang="en-US" sz="1400" b="1" dirty="0">
              <a:solidFill>
                <a:schemeClr val="bg1">
                  <a:lumMod val="50000"/>
                </a:schemeClr>
              </a:solidFill>
            </a:endParaRPr>
          </a:p>
        </p:txBody>
      </p:sp>
      <p:sp>
        <p:nvSpPr>
          <p:cNvPr id="26" name="Rectangle 25"/>
          <p:cNvSpPr/>
          <p:nvPr/>
        </p:nvSpPr>
        <p:spPr>
          <a:xfrm rot="10800000" flipV="1">
            <a:off x="952500" y="7677151"/>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CS 3304</a:t>
            </a:r>
            <a:endParaRPr lang="en-US" sz="1400" b="1" dirty="0">
              <a:solidFill>
                <a:schemeClr val="bg1">
                  <a:lumMod val="50000"/>
                </a:schemeClr>
              </a:solidFill>
            </a:endParaRPr>
          </a:p>
        </p:txBody>
      </p:sp>
      <p:sp>
        <p:nvSpPr>
          <p:cNvPr id="27" name="Rectangle 26"/>
          <p:cNvSpPr/>
          <p:nvPr/>
        </p:nvSpPr>
        <p:spPr>
          <a:xfrm rot="10800000" flipV="1">
            <a:off x="2895600" y="76581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CS 3305</a:t>
            </a:r>
            <a:endParaRPr lang="en-US" sz="1400" b="1" dirty="0">
              <a:solidFill>
                <a:schemeClr val="bg1">
                  <a:lumMod val="50000"/>
                </a:schemeClr>
              </a:solidFill>
            </a:endParaRPr>
          </a:p>
        </p:txBody>
      </p:sp>
      <p:sp>
        <p:nvSpPr>
          <p:cNvPr id="28" name="Rectangle 27"/>
          <p:cNvSpPr/>
          <p:nvPr/>
        </p:nvSpPr>
        <p:spPr>
          <a:xfrm rot="10800000" flipV="1">
            <a:off x="4762501" y="76581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CS 3306</a:t>
            </a:r>
            <a:endParaRPr lang="en-US" sz="1400" b="1" dirty="0">
              <a:solidFill>
                <a:schemeClr val="bg1">
                  <a:lumMod val="50000"/>
                </a:schemeClr>
              </a:solidFill>
            </a:endParaRPr>
          </a:p>
        </p:txBody>
      </p:sp>
      <p:sp>
        <p:nvSpPr>
          <p:cNvPr id="31" name="Rectangle 30"/>
          <p:cNvSpPr/>
          <p:nvPr/>
        </p:nvSpPr>
        <p:spPr>
          <a:xfrm>
            <a:off x="1524000" y="3505200"/>
            <a:ext cx="3429000" cy="1384995"/>
          </a:xfrm>
          <a:prstGeom prst="rect">
            <a:avLst/>
          </a:prstGeom>
        </p:spPr>
        <p:txBody>
          <a:bodyPr>
            <a:spAutoFit/>
          </a:bodyPr>
          <a:lstStyle/>
          <a:p>
            <a:pPr algn="ctr">
              <a:lnSpc>
                <a:spcPct val="150000"/>
              </a:lnSpc>
              <a:buFont typeface="Arial" pitchFamily="34" charset="0"/>
              <a:buChar char="•"/>
            </a:pPr>
            <a:r>
              <a:rPr lang="en-US" sz="1400" dirty="0" smtClean="0"/>
              <a:t> Cushioned back and seat with hydraulic</a:t>
            </a:r>
          </a:p>
          <a:p>
            <a:pPr algn="ctr">
              <a:lnSpc>
                <a:spcPct val="150000"/>
              </a:lnSpc>
              <a:buFont typeface="Arial" pitchFamily="34" charset="0"/>
              <a:buChar char="•"/>
            </a:pPr>
            <a:r>
              <a:rPr lang="en-US" sz="1400" dirty="0" smtClean="0"/>
              <a:t> Legs and frame made in steel</a:t>
            </a:r>
          </a:p>
          <a:p>
            <a:pPr algn="ctr">
              <a:lnSpc>
                <a:spcPct val="150000"/>
              </a:lnSpc>
              <a:buFont typeface="Arial" pitchFamily="34" charset="0"/>
              <a:buChar char="•"/>
            </a:pPr>
            <a:r>
              <a:rPr lang="en-US" sz="1400" dirty="0" smtClean="0"/>
              <a:t> Available in various shapes and sizes</a:t>
            </a:r>
          </a:p>
          <a:p>
            <a:pPr algn="ctr">
              <a:lnSpc>
                <a:spcPct val="150000"/>
              </a:lnSpc>
              <a:buFont typeface="Arial" pitchFamily="34" charset="0"/>
              <a:buChar char="•"/>
            </a:pPr>
            <a:r>
              <a:rPr lang="en-US" sz="1400" dirty="0" smtClean="0"/>
              <a:t> Various upholstery options</a:t>
            </a:r>
          </a:p>
        </p:txBody>
      </p:sp>
      <p:sp>
        <p:nvSpPr>
          <p:cNvPr id="32" name="Rectangle 31"/>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33" name="Picture 2" descr="C:\Users\Public\Documents\Adityas\Profile\Logo_wpfur.jpg"/>
          <p:cNvPicPr>
            <a:picLocks noChangeAspect="1" noChangeArrowheads="1"/>
          </p:cNvPicPr>
          <p:nvPr/>
        </p:nvPicPr>
        <p:blipFill>
          <a:blip r:embed="rId8"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C:\Users\Public\Documents\Adityas\Furniture\Educational\Cafeteria\Catalog\Square Table1.jpg"/>
          <p:cNvPicPr>
            <a:picLocks noChangeAspect="1" noChangeArrowheads="1"/>
          </p:cNvPicPr>
          <p:nvPr/>
        </p:nvPicPr>
        <p:blipFill>
          <a:blip r:embed="rId2" cstate="print"/>
          <a:srcRect/>
          <a:stretch>
            <a:fillRect/>
          </a:stretch>
        </p:blipFill>
        <p:spPr bwMode="auto">
          <a:xfrm rot="414624">
            <a:off x="3474713" y="993231"/>
            <a:ext cx="3241364" cy="2554853"/>
          </a:xfrm>
          <a:prstGeom prst="rect">
            <a:avLst/>
          </a:prstGeom>
          <a:noFill/>
        </p:spPr>
      </p:pic>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rgbClr val="6600CC"/>
          </a:solidFill>
        </p:grpSpPr>
        <p:sp>
          <p:nvSpPr>
            <p:cNvPr id="6" name="Rectangle 5"/>
            <p:cNvSpPr/>
            <p:nvPr/>
          </p:nvSpPr>
          <p:spPr>
            <a:xfrm>
              <a:off x="0" y="0"/>
              <a:ext cx="457200" cy="9144000"/>
            </a:xfrm>
            <a:prstGeom prst="rect">
              <a:avLst/>
            </a:prstGeom>
            <a:grpFill/>
            <a:ln>
              <a:solidFill>
                <a:srgbClr val="6600C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452485" y="1870949"/>
              <a:ext cx="1389996" cy="276999"/>
            </a:xfrm>
            <a:prstGeom prst="rect">
              <a:avLst/>
            </a:prstGeom>
            <a:grpFill/>
            <a:ln>
              <a:solidFill>
                <a:srgbClr val="6600CC"/>
              </a:solidFill>
            </a:ln>
          </p:spPr>
          <p:txBody>
            <a:bodyPr wrap="none" rtlCol="0">
              <a:spAutoFit/>
            </a:bodyPr>
            <a:lstStyle/>
            <a:p>
              <a:r>
                <a:rPr lang="en-US" sz="1200" b="1" dirty="0" smtClean="0">
                  <a:solidFill>
                    <a:schemeClr val="bg1"/>
                  </a:solidFill>
                </a:rPr>
                <a:t>Cafeteria Furniture</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Cafeteria Furniture                           57</a:t>
            </a:r>
            <a:endParaRPr lang="en-US" sz="1050" b="1" dirty="0">
              <a:solidFill>
                <a:schemeClr val="tx1"/>
              </a:solidFill>
            </a:endParaRPr>
          </a:p>
        </p:txBody>
      </p:sp>
      <p:pic>
        <p:nvPicPr>
          <p:cNvPr id="13" name="Picture 5" descr="C:\Users\Public\Documents\Adityas\Furniture\Educational\Cafeteria\Catalog\Square Table3.jpg"/>
          <p:cNvPicPr>
            <a:picLocks noChangeAspect="1" noChangeArrowheads="1"/>
          </p:cNvPicPr>
          <p:nvPr/>
        </p:nvPicPr>
        <p:blipFill>
          <a:blip r:embed="rId3" cstate="print"/>
          <a:srcRect/>
          <a:stretch>
            <a:fillRect/>
          </a:stretch>
        </p:blipFill>
        <p:spPr bwMode="auto">
          <a:xfrm>
            <a:off x="735176" y="1539240"/>
            <a:ext cx="2770024" cy="2194560"/>
          </a:xfrm>
          <a:prstGeom prst="rect">
            <a:avLst/>
          </a:prstGeom>
          <a:noFill/>
        </p:spPr>
      </p:pic>
      <p:pic>
        <p:nvPicPr>
          <p:cNvPr id="14" name="Picture 6" descr="C:\Users\Public\Documents\Adityas\Furniture\Educational\Cafeteria\Catalog\Square Table4.jpg"/>
          <p:cNvPicPr>
            <a:picLocks noChangeAspect="1" noChangeArrowheads="1"/>
          </p:cNvPicPr>
          <p:nvPr/>
        </p:nvPicPr>
        <p:blipFill>
          <a:blip r:embed="rId4" cstate="print"/>
          <a:srcRect/>
          <a:stretch>
            <a:fillRect/>
          </a:stretch>
        </p:blipFill>
        <p:spPr bwMode="auto">
          <a:xfrm>
            <a:off x="3905840" y="4191000"/>
            <a:ext cx="2723560" cy="2194560"/>
          </a:xfrm>
          <a:prstGeom prst="rect">
            <a:avLst/>
          </a:prstGeom>
          <a:noFill/>
        </p:spPr>
      </p:pic>
      <p:sp>
        <p:nvSpPr>
          <p:cNvPr id="16" name="TextBox 15"/>
          <p:cNvSpPr txBox="1"/>
          <p:nvPr/>
        </p:nvSpPr>
        <p:spPr>
          <a:xfrm>
            <a:off x="3471624" y="0"/>
            <a:ext cx="3386376" cy="400110"/>
          </a:xfrm>
          <a:prstGeom prst="rect">
            <a:avLst/>
          </a:prstGeom>
          <a:noFill/>
        </p:spPr>
        <p:txBody>
          <a:bodyPr wrap="none" rtlCol="0">
            <a:spAutoFit/>
          </a:bodyPr>
          <a:lstStyle/>
          <a:p>
            <a:pPr algn="r"/>
            <a:r>
              <a:rPr lang="en-US" sz="2000" b="1" dirty="0" smtClean="0"/>
              <a:t>3400 SERIES CAFETARIA TABLE</a:t>
            </a:r>
            <a:endParaRPr lang="en-US" sz="2000" b="1" dirty="0"/>
          </a:p>
        </p:txBody>
      </p:sp>
      <p:pic>
        <p:nvPicPr>
          <p:cNvPr id="117762" name="Picture 2" descr="C:\Users\Public\Documents\Adityas\Furniture\Educational\Cafeteria\Powder Coating Tables\BEB04_lrg.jpg"/>
          <p:cNvPicPr>
            <a:picLocks noChangeAspect="1" noChangeArrowheads="1"/>
          </p:cNvPicPr>
          <p:nvPr/>
        </p:nvPicPr>
        <p:blipFill>
          <a:blip r:embed="rId5" cstate="print"/>
          <a:srcRect/>
          <a:stretch>
            <a:fillRect/>
          </a:stretch>
        </p:blipFill>
        <p:spPr bwMode="auto">
          <a:xfrm>
            <a:off x="507183" y="4495800"/>
            <a:ext cx="3150417" cy="2194560"/>
          </a:xfrm>
          <a:prstGeom prst="rect">
            <a:avLst/>
          </a:prstGeom>
          <a:noFill/>
        </p:spPr>
      </p:pic>
      <p:sp>
        <p:nvSpPr>
          <p:cNvPr id="17" name="Rectangle 16"/>
          <p:cNvSpPr/>
          <p:nvPr/>
        </p:nvSpPr>
        <p:spPr>
          <a:xfrm rot="10800000" flipV="1">
            <a:off x="4572000" y="3093515"/>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CT 3402</a:t>
            </a:r>
            <a:endParaRPr lang="en-US" sz="1400" b="1" dirty="0">
              <a:solidFill>
                <a:schemeClr val="bg1">
                  <a:lumMod val="50000"/>
                </a:schemeClr>
              </a:solidFill>
            </a:endParaRPr>
          </a:p>
        </p:txBody>
      </p:sp>
      <p:sp>
        <p:nvSpPr>
          <p:cNvPr id="18" name="Rectangle 17"/>
          <p:cNvSpPr/>
          <p:nvPr/>
        </p:nvSpPr>
        <p:spPr>
          <a:xfrm rot="10800000" flipV="1">
            <a:off x="1039976" y="2819401"/>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CT 3401</a:t>
            </a:r>
            <a:endParaRPr lang="en-US" sz="1400" b="1" dirty="0">
              <a:solidFill>
                <a:schemeClr val="bg1">
                  <a:lumMod val="50000"/>
                </a:schemeClr>
              </a:solidFill>
            </a:endParaRPr>
          </a:p>
        </p:txBody>
      </p:sp>
      <p:sp>
        <p:nvSpPr>
          <p:cNvPr id="19" name="Rectangle 18"/>
          <p:cNvSpPr/>
          <p:nvPr/>
        </p:nvSpPr>
        <p:spPr>
          <a:xfrm rot="10800000" flipV="1">
            <a:off x="4267200" y="54864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CT 3403</a:t>
            </a:r>
            <a:endParaRPr lang="en-US" sz="1400" b="1" dirty="0">
              <a:solidFill>
                <a:schemeClr val="bg1">
                  <a:lumMod val="50000"/>
                </a:schemeClr>
              </a:solidFill>
            </a:endParaRPr>
          </a:p>
        </p:txBody>
      </p:sp>
      <p:sp>
        <p:nvSpPr>
          <p:cNvPr id="20" name="Rectangle 19"/>
          <p:cNvSpPr/>
          <p:nvPr/>
        </p:nvSpPr>
        <p:spPr>
          <a:xfrm rot="10800000" flipV="1">
            <a:off x="1600200" y="61722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CT 3404</a:t>
            </a:r>
            <a:endParaRPr lang="en-US" sz="1400" b="1" dirty="0">
              <a:solidFill>
                <a:schemeClr val="bg1">
                  <a:lumMod val="50000"/>
                </a:schemeClr>
              </a:solidFill>
            </a:endParaRPr>
          </a:p>
        </p:txBody>
      </p:sp>
      <p:grpSp>
        <p:nvGrpSpPr>
          <p:cNvPr id="3" name="Group 20"/>
          <p:cNvGrpSpPr/>
          <p:nvPr/>
        </p:nvGrpSpPr>
        <p:grpSpPr>
          <a:xfrm>
            <a:off x="1181100" y="8077200"/>
            <a:ext cx="4495800" cy="304800"/>
            <a:chOff x="533400" y="7829550"/>
            <a:chExt cx="4495800" cy="304800"/>
          </a:xfrm>
        </p:grpSpPr>
        <p:sp>
          <p:nvSpPr>
            <p:cNvPr id="22" name="Rounded Rectangle 21"/>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3" name="Rounded Rectangle 22"/>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 </a:t>
              </a:r>
              <a:r>
                <a:rPr lang="en-US" sz="1400" b="1" dirty="0" smtClean="0"/>
                <a:t>yr guarantee</a:t>
              </a:r>
              <a:endParaRPr lang="en-US" sz="1400" b="1" dirty="0"/>
            </a:p>
          </p:txBody>
        </p:sp>
        <p:sp>
          <p:nvSpPr>
            <p:cNvPr id="24" name="Rounded Rectangle 23"/>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3 weeks</a:t>
              </a:r>
              <a:endParaRPr lang="en-US" sz="1400" b="1" dirty="0"/>
            </a:p>
          </p:txBody>
        </p:sp>
      </p:grpSp>
      <p:sp>
        <p:nvSpPr>
          <p:cNvPr id="25" name="Rectangle 24"/>
          <p:cNvSpPr/>
          <p:nvPr/>
        </p:nvSpPr>
        <p:spPr>
          <a:xfrm>
            <a:off x="914400" y="6781800"/>
            <a:ext cx="5638800" cy="1061829"/>
          </a:xfrm>
          <a:prstGeom prst="rect">
            <a:avLst/>
          </a:prstGeom>
        </p:spPr>
        <p:txBody>
          <a:bodyPr wrap="square">
            <a:spAutoFit/>
          </a:bodyPr>
          <a:lstStyle/>
          <a:p>
            <a:pPr>
              <a:lnSpc>
                <a:spcPct val="150000"/>
              </a:lnSpc>
              <a:buFont typeface="Arial" pitchFamily="34" charset="0"/>
              <a:buChar char="•"/>
            </a:pPr>
            <a:r>
              <a:rPr lang="en-US" sz="1400" dirty="0" smtClean="0"/>
              <a:t> Legs and frame made in chrome/ powder coated finished steel </a:t>
            </a:r>
          </a:p>
          <a:p>
            <a:pPr>
              <a:lnSpc>
                <a:spcPct val="150000"/>
              </a:lnSpc>
              <a:buFont typeface="Arial" pitchFamily="34" charset="0"/>
              <a:buChar char="•"/>
            </a:pPr>
            <a:r>
              <a:rPr lang="en-US" sz="1400" dirty="0" smtClean="0"/>
              <a:t> Top made in laminated 18mm commercial plywood</a:t>
            </a:r>
          </a:p>
          <a:p>
            <a:pPr>
              <a:lnSpc>
                <a:spcPct val="150000"/>
              </a:lnSpc>
              <a:buFont typeface="Arial" pitchFamily="34" charset="0"/>
              <a:buChar char="•"/>
            </a:pPr>
            <a:r>
              <a:rPr lang="en-US" sz="1400" dirty="0" smtClean="0"/>
              <a:t>Available in various shapes and sizes</a:t>
            </a:r>
          </a:p>
        </p:txBody>
      </p:sp>
      <p:sp>
        <p:nvSpPr>
          <p:cNvPr id="26" name="Rectangle 25"/>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7" name="Picture 2" descr="C:\Users\Public\Documents\Adityas\Profile\Logo_wpfur.jpg"/>
          <p:cNvPicPr>
            <a:picLocks noChangeAspect="1" noChangeArrowheads="1"/>
          </p:cNvPicPr>
          <p:nvPr/>
        </p:nvPicPr>
        <p:blipFill>
          <a:blip r:embed="rId6"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ADITYA\Desktop\office-in-nature-thumb3256171.jpg"/>
          <p:cNvPicPr>
            <a:picLocks noChangeAspect="1" noChangeArrowheads="1"/>
          </p:cNvPicPr>
          <p:nvPr/>
        </p:nvPicPr>
        <p:blipFill>
          <a:blip r:embed="rId2" cstate="print"/>
          <a:srcRect/>
          <a:stretch>
            <a:fillRect/>
          </a:stretch>
        </p:blipFill>
        <p:spPr bwMode="auto">
          <a:xfrm>
            <a:off x="0" y="0"/>
            <a:ext cx="6858000" cy="9144000"/>
          </a:xfrm>
          <a:prstGeom prst="rect">
            <a:avLst/>
          </a:prstGeom>
          <a:noFill/>
        </p:spPr>
      </p:pic>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648200" y="8698230"/>
            <a:ext cx="2209800" cy="274320"/>
          </a:xfrm>
          <a:prstGeom prst="rect">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bg1"/>
                </a:solidFill>
              </a:rPr>
              <a:t>Office Furniture                                 58</a:t>
            </a:r>
            <a:endParaRPr lang="en-US" sz="1050" b="1" dirty="0">
              <a:solidFill>
                <a:schemeClr val="bg1"/>
              </a:solidFill>
            </a:endParaRPr>
          </a:p>
        </p:txBody>
      </p:sp>
      <p:grpSp>
        <p:nvGrpSpPr>
          <p:cNvPr id="3" name="Group 9"/>
          <p:cNvGrpSpPr/>
          <p:nvPr/>
        </p:nvGrpSpPr>
        <p:grpSpPr>
          <a:xfrm>
            <a:off x="228600" y="3733800"/>
            <a:ext cx="4572000" cy="1371600"/>
            <a:chOff x="152400" y="6172200"/>
            <a:chExt cx="4572000" cy="1371600"/>
          </a:xfrm>
        </p:grpSpPr>
        <p:sp>
          <p:nvSpPr>
            <p:cNvPr id="12" name="TextBox 11"/>
            <p:cNvSpPr txBox="1"/>
            <p:nvPr/>
          </p:nvSpPr>
          <p:spPr>
            <a:xfrm>
              <a:off x="174978" y="6172200"/>
              <a:ext cx="4549422" cy="769441"/>
            </a:xfrm>
            <a:prstGeom prst="rect">
              <a:avLst/>
            </a:prstGeom>
            <a:noFill/>
            <a:effectLst>
              <a:glow rad="63500">
                <a:schemeClr val="accent1">
                  <a:satMod val="175000"/>
                  <a:alpha val="40000"/>
                </a:schemeClr>
              </a:glow>
            </a:effectLst>
          </p:spPr>
          <p:txBody>
            <a:bodyPr wrap="square" rtlCol="0">
              <a:spAutoFit/>
            </a:bodyPr>
            <a:lstStyle/>
            <a:p>
              <a:r>
                <a:rPr lang="en-US" sz="4400" spc="-150" dirty="0" smtClean="0">
                  <a:solidFill>
                    <a:schemeClr val="bg1"/>
                  </a:solidFill>
                  <a:effectLst>
                    <a:outerShdw blurRad="38100" dist="38100" dir="2700000" algn="tl">
                      <a:srgbClr val="000000">
                        <a:alpha val="43137"/>
                      </a:srgbClr>
                    </a:outerShdw>
                  </a:effectLst>
                </a:rPr>
                <a:t>FOR  THE  </a:t>
              </a:r>
              <a:r>
                <a:rPr lang="en-US" sz="4400" b="1" spc="-150" dirty="0" smtClean="0">
                  <a:solidFill>
                    <a:schemeClr val="bg1"/>
                  </a:solidFill>
                  <a:effectLst>
                    <a:outerShdw blurRad="38100" dist="38100" dir="2700000" algn="tl">
                      <a:srgbClr val="000000">
                        <a:alpha val="43137"/>
                      </a:srgbClr>
                    </a:outerShdw>
                  </a:effectLst>
                </a:rPr>
                <a:t>ROAD </a:t>
              </a:r>
            </a:p>
          </p:txBody>
        </p:sp>
        <p:sp>
          <p:nvSpPr>
            <p:cNvPr id="13" name="Rectangle 12"/>
            <p:cNvSpPr/>
            <p:nvPr/>
          </p:nvSpPr>
          <p:spPr>
            <a:xfrm>
              <a:off x="152400" y="6620470"/>
              <a:ext cx="2131737" cy="923330"/>
            </a:xfrm>
            <a:prstGeom prst="rect">
              <a:avLst/>
            </a:prstGeom>
          </p:spPr>
          <p:txBody>
            <a:bodyPr wrap="none">
              <a:spAutoFit/>
            </a:bodyPr>
            <a:lstStyle/>
            <a:p>
              <a:r>
                <a:rPr lang="en-US" sz="4400" spc="-150" dirty="0" smtClean="0">
                  <a:solidFill>
                    <a:schemeClr val="bg1"/>
                  </a:solidFill>
                  <a:effectLst>
                    <a:outerShdw blurRad="38100" dist="38100" dir="2700000" algn="tl">
                      <a:srgbClr val="000000">
                        <a:alpha val="43137"/>
                      </a:srgbClr>
                    </a:outerShdw>
                  </a:effectLst>
                </a:rPr>
                <a:t>BEYOND</a:t>
              </a:r>
              <a:r>
                <a:rPr lang="en-US" sz="5400" spc="-150" dirty="0" smtClean="0">
                  <a:solidFill>
                    <a:schemeClr val="bg1"/>
                  </a:solidFill>
                  <a:effectLst>
                    <a:outerShdw blurRad="38100" dist="38100" dir="2700000" algn="tl">
                      <a:srgbClr val="000000">
                        <a:alpha val="43137"/>
                      </a:srgbClr>
                    </a:outerShdw>
                  </a:effectLst>
                </a:rPr>
                <a:t> </a:t>
              </a:r>
            </a:p>
          </p:txBody>
        </p:sp>
      </p:grpSp>
      <p:sp>
        <p:nvSpPr>
          <p:cNvPr id="11" name="Rectangle 10"/>
          <p:cNvSpPr/>
          <p:nvPr/>
        </p:nvSpPr>
        <p:spPr>
          <a:xfrm>
            <a:off x="1137075" y="4800600"/>
            <a:ext cx="2825325" cy="1015663"/>
          </a:xfrm>
          <a:prstGeom prst="rect">
            <a:avLst/>
          </a:prstGeom>
        </p:spPr>
        <p:txBody>
          <a:bodyPr wrap="none">
            <a:spAutoFit/>
          </a:bodyPr>
          <a:lstStyle/>
          <a:p>
            <a:r>
              <a:rPr lang="en-US" sz="6000" b="1" spc="-150" dirty="0" smtClean="0">
                <a:solidFill>
                  <a:schemeClr val="bg1"/>
                </a:solidFill>
                <a:effectLst>
                  <a:outerShdw blurRad="38100" dist="38100" dir="2700000" algn="tl">
                    <a:srgbClr val="000000">
                      <a:alpha val="43137"/>
                    </a:srgbClr>
                  </a:outerShdw>
                </a:effectLst>
              </a:rPr>
              <a:t>SUCCESS</a:t>
            </a:r>
          </a:p>
        </p:txBody>
      </p:sp>
      <p:sp>
        <p:nvSpPr>
          <p:cNvPr id="14" name="Rectangle 13"/>
          <p:cNvSpPr/>
          <p:nvPr/>
        </p:nvSpPr>
        <p:spPr>
          <a:xfrm>
            <a:off x="76200" y="8763000"/>
            <a:ext cx="1373517" cy="276999"/>
          </a:xfrm>
          <a:prstGeom prst="rect">
            <a:avLst/>
          </a:prstGeom>
        </p:spPr>
        <p:txBody>
          <a:bodyPr wrap="none">
            <a:spAutoFit/>
          </a:bodyPr>
          <a:lstStyle/>
          <a:p>
            <a:pPr algn="ctr"/>
            <a:r>
              <a:rPr lang="en-US" sz="1200" b="1" dirty="0" smtClean="0">
                <a:solidFill>
                  <a:schemeClr val="bg1"/>
                </a:solidFill>
              </a:rPr>
              <a:t>www.adityas.co.in</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chemeClr val="tx1">
              <a:lumMod val="65000"/>
              <a:lumOff val="35000"/>
            </a:schemeClr>
          </a:solidFill>
        </p:grpSpPr>
        <p:sp>
          <p:nvSpPr>
            <p:cNvPr id="6" name="Rectangle 5"/>
            <p:cNvSpPr/>
            <p:nvPr/>
          </p:nvSpPr>
          <p:spPr>
            <a:xfrm>
              <a:off x="0" y="0"/>
              <a:ext cx="457200" cy="9144000"/>
            </a:xfrm>
            <a:prstGeom prst="rect">
              <a:avLst/>
            </a:prstGeom>
            <a:grp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355506" y="1985249"/>
              <a:ext cx="1196033" cy="276999"/>
            </a:xfrm>
            <a:prstGeom prst="rect">
              <a:avLst/>
            </a:prstGeom>
            <a:grpFill/>
            <a:ln>
              <a:solidFill>
                <a:schemeClr val="tx1">
                  <a:lumMod val="65000"/>
                  <a:lumOff val="35000"/>
                </a:schemeClr>
              </a:solidFill>
            </a:ln>
          </p:spPr>
          <p:txBody>
            <a:bodyPr wrap="none" rtlCol="0">
              <a:spAutoFit/>
            </a:bodyPr>
            <a:lstStyle/>
            <a:p>
              <a:r>
                <a:rPr lang="en-US" sz="1200" b="1" dirty="0" smtClean="0">
                  <a:solidFill>
                    <a:schemeClr val="bg1"/>
                  </a:solidFill>
                </a:rPr>
                <a:t>Office Furniture</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Office Furniture               	 59</a:t>
            </a:r>
            <a:endParaRPr lang="en-US" sz="1050" b="1" dirty="0">
              <a:solidFill>
                <a:schemeClr val="tx1"/>
              </a:solidFill>
            </a:endParaRPr>
          </a:p>
        </p:txBody>
      </p:sp>
      <p:pic>
        <p:nvPicPr>
          <p:cNvPr id="1031" name="Picture 7" descr="C:\Users\Public\Documents\Adityas\Furniture\Office\Catalog\D9.jpg"/>
          <p:cNvPicPr>
            <a:picLocks noChangeAspect="1" noChangeArrowheads="1"/>
          </p:cNvPicPr>
          <p:nvPr/>
        </p:nvPicPr>
        <p:blipFill>
          <a:blip r:embed="rId2" cstate="print"/>
          <a:srcRect/>
          <a:stretch>
            <a:fillRect/>
          </a:stretch>
        </p:blipFill>
        <p:spPr bwMode="auto">
          <a:xfrm flipH="1">
            <a:off x="4602693" y="533400"/>
            <a:ext cx="1645707" cy="2560320"/>
          </a:xfrm>
          <a:prstGeom prst="rect">
            <a:avLst/>
          </a:prstGeom>
          <a:noFill/>
        </p:spPr>
      </p:pic>
      <p:sp>
        <p:nvSpPr>
          <p:cNvPr id="13" name="TextBox 12"/>
          <p:cNvSpPr txBox="1"/>
          <p:nvPr/>
        </p:nvSpPr>
        <p:spPr>
          <a:xfrm>
            <a:off x="1314259" y="3121223"/>
            <a:ext cx="797013" cy="307777"/>
          </a:xfrm>
          <a:prstGeom prst="rect">
            <a:avLst/>
          </a:prstGeom>
          <a:noFill/>
        </p:spPr>
        <p:txBody>
          <a:bodyPr wrap="none" rtlCol="0">
            <a:spAutoFit/>
          </a:bodyPr>
          <a:lstStyle/>
          <a:p>
            <a:r>
              <a:rPr lang="en-US" sz="1400" b="1" dirty="0" smtClean="0">
                <a:solidFill>
                  <a:schemeClr val="tx1">
                    <a:lumMod val="50000"/>
                    <a:lumOff val="50000"/>
                  </a:schemeClr>
                </a:solidFill>
              </a:rPr>
              <a:t>DC 9101</a:t>
            </a:r>
            <a:endParaRPr lang="en-US" sz="1400" b="1" dirty="0">
              <a:solidFill>
                <a:schemeClr val="tx1">
                  <a:lumMod val="50000"/>
                  <a:lumOff val="50000"/>
                </a:schemeClr>
              </a:solidFill>
            </a:endParaRPr>
          </a:p>
        </p:txBody>
      </p:sp>
      <p:sp>
        <p:nvSpPr>
          <p:cNvPr id="14" name="TextBox 13"/>
          <p:cNvSpPr txBox="1"/>
          <p:nvPr/>
        </p:nvSpPr>
        <p:spPr>
          <a:xfrm>
            <a:off x="3538502" y="0"/>
            <a:ext cx="3319498" cy="400110"/>
          </a:xfrm>
          <a:prstGeom prst="rect">
            <a:avLst/>
          </a:prstGeom>
          <a:noFill/>
        </p:spPr>
        <p:txBody>
          <a:bodyPr wrap="none" rtlCol="0">
            <a:spAutoFit/>
          </a:bodyPr>
          <a:lstStyle/>
          <a:p>
            <a:pPr algn="r"/>
            <a:r>
              <a:rPr lang="en-US" sz="2000" b="1" dirty="0" smtClean="0"/>
              <a:t>9100 SERIES DIRECTOR CHAIR</a:t>
            </a:r>
            <a:endParaRPr lang="en-US" sz="2000" b="1" dirty="0"/>
          </a:p>
        </p:txBody>
      </p:sp>
      <p:pic>
        <p:nvPicPr>
          <p:cNvPr id="73729" name="Picture 1"/>
          <p:cNvPicPr>
            <a:picLocks noChangeAspect="1" noChangeArrowheads="1"/>
          </p:cNvPicPr>
          <p:nvPr/>
        </p:nvPicPr>
        <p:blipFill>
          <a:blip r:embed="rId3" cstate="print"/>
          <a:srcRect/>
          <a:stretch>
            <a:fillRect/>
          </a:stretch>
        </p:blipFill>
        <p:spPr bwMode="auto">
          <a:xfrm>
            <a:off x="822118" y="652343"/>
            <a:ext cx="1834188" cy="2560320"/>
          </a:xfrm>
          <a:prstGeom prst="rect">
            <a:avLst/>
          </a:prstGeom>
          <a:noFill/>
          <a:ln w="9525">
            <a:noFill/>
            <a:miter lim="800000"/>
            <a:headEnd/>
            <a:tailEnd/>
          </a:ln>
        </p:spPr>
      </p:pic>
      <p:sp>
        <p:nvSpPr>
          <p:cNvPr id="16" name="TextBox 15"/>
          <p:cNvSpPr txBox="1"/>
          <p:nvPr/>
        </p:nvSpPr>
        <p:spPr>
          <a:xfrm>
            <a:off x="4648200" y="2895600"/>
            <a:ext cx="798617" cy="307777"/>
          </a:xfrm>
          <a:prstGeom prst="rect">
            <a:avLst/>
          </a:prstGeom>
          <a:noFill/>
        </p:spPr>
        <p:txBody>
          <a:bodyPr wrap="none" rtlCol="0">
            <a:spAutoFit/>
          </a:bodyPr>
          <a:lstStyle/>
          <a:p>
            <a:r>
              <a:rPr lang="en-US" sz="1400" b="1" dirty="0" smtClean="0">
                <a:solidFill>
                  <a:schemeClr val="tx1">
                    <a:lumMod val="50000"/>
                    <a:lumOff val="50000"/>
                  </a:schemeClr>
                </a:solidFill>
              </a:rPr>
              <a:t>DC 9102</a:t>
            </a:r>
            <a:endParaRPr lang="en-US" sz="1400" b="1" dirty="0">
              <a:solidFill>
                <a:schemeClr val="tx1">
                  <a:lumMod val="50000"/>
                  <a:lumOff val="50000"/>
                </a:schemeClr>
              </a:solidFill>
            </a:endParaRPr>
          </a:p>
        </p:txBody>
      </p:sp>
      <p:grpSp>
        <p:nvGrpSpPr>
          <p:cNvPr id="3" name="Group 25"/>
          <p:cNvGrpSpPr/>
          <p:nvPr/>
        </p:nvGrpSpPr>
        <p:grpSpPr>
          <a:xfrm>
            <a:off x="3000376" y="3121223"/>
            <a:ext cx="1419224" cy="2898577"/>
            <a:chOff x="2971800" y="2819400"/>
            <a:chExt cx="1419224" cy="2898577"/>
          </a:xfrm>
        </p:grpSpPr>
        <p:pic>
          <p:nvPicPr>
            <p:cNvPr id="1027" name="Picture 3" descr="C:\Users\Public\Documents\Adityas\Furniture\Office\Catalog\D1.jpg"/>
            <p:cNvPicPr>
              <a:picLocks noChangeAspect="1" noChangeArrowheads="1"/>
            </p:cNvPicPr>
            <p:nvPr/>
          </p:nvPicPr>
          <p:blipFill>
            <a:blip r:embed="rId4" cstate="print"/>
            <a:srcRect/>
            <a:stretch>
              <a:fillRect/>
            </a:stretch>
          </p:blipFill>
          <p:spPr bwMode="auto">
            <a:xfrm flipH="1">
              <a:off x="2971800" y="2819400"/>
              <a:ext cx="1419224" cy="2560320"/>
            </a:xfrm>
            <a:prstGeom prst="rect">
              <a:avLst/>
            </a:prstGeom>
            <a:noFill/>
          </p:spPr>
        </p:pic>
        <p:sp>
          <p:nvSpPr>
            <p:cNvPr id="17" name="TextBox 16"/>
            <p:cNvSpPr txBox="1"/>
            <p:nvPr/>
          </p:nvSpPr>
          <p:spPr>
            <a:xfrm>
              <a:off x="3187576" y="5410200"/>
              <a:ext cx="798617" cy="307777"/>
            </a:xfrm>
            <a:prstGeom prst="rect">
              <a:avLst/>
            </a:prstGeom>
            <a:noFill/>
          </p:spPr>
          <p:txBody>
            <a:bodyPr wrap="none" rtlCol="0">
              <a:spAutoFit/>
            </a:bodyPr>
            <a:lstStyle/>
            <a:p>
              <a:r>
                <a:rPr lang="en-US" sz="1400" b="1" dirty="0" smtClean="0">
                  <a:solidFill>
                    <a:schemeClr val="tx1">
                      <a:lumMod val="50000"/>
                      <a:lumOff val="50000"/>
                    </a:schemeClr>
                  </a:solidFill>
                </a:rPr>
                <a:t>DC 9103</a:t>
              </a:r>
              <a:endParaRPr lang="en-US" sz="1400" b="1" dirty="0">
                <a:solidFill>
                  <a:schemeClr val="tx1">
                    <a:lumMod val="50000"/>
                    <a:lumOff val="50000"/>
                  </a:schemeClr>
                </a:solidFill>
              </a:endParaRPr>
            </a:p>
          </p:txBody>
        </p:sp>
      </p:grpSp>
      <p:grpSp>
        <p:nvGrpSpPr>
          <p:cNvPr id="4" name="Group 24"/>
          <p:cNvGrpSpPr/>
          <p:nvPr/>
        </p:nvGrpSpPr>
        <p:grpSpPr>
          <a:xfrm>
            <a:off x="741818" y="5334000"/>
            <a:ext cx="1620382" cy="2743200"/>
            <a:chOff x="685800" y="4953000"/>
            <a:chExt cx="1620382" cy="2743200"/>
          </a:xfrm>
        </p:grpSpPr>
        <p:pic>
          <p:nvPicPr>
            <p:cNvPr id="1030" name="Picture 6" descr="C:\Users\Public\Documents\Adityas\Furniture\Office\Catalog\D7.jpg"/>
            <p:cNvPicPr>
              <a:picLocks noChangeAspect="1" noChangeArrowheads="1"/>
            </p:cNvPicPr>
            <p:nvPr/>
          </p:nvPicPr>
          <p:blipFill>
            <a:blip r:embed="rId5" cstate="print"/>
            <a:srcRect/>
            <a:stretch>
              <a:fillRect/>
            </a:stretch>
          </p:blipFill>
          <p:spPr bwMode="auto">
            <a:xfrm flipH="1">
              <a:off x="685800" y="4953000"/>
              <a:ext cx="1620382" cy="2560320"/>
            </a:xfrm>
            <a:prstGeom prst="rect">
              <a:avLst/>
            </a:prstGeom>
            <a:noFill/>
          </p:spPr>
        </p:pic>
        <p:sp>
          <p:nvSpPr>
            <p:cNvPr id="18" name="TextBox 17"/>
            <p:cNvSpPr txBox="1"/>
            <p:nvPr/>
          </p:nvSpPr>
          <p:spPr>
            <a:xfrm>
              <a:off x="685800" y="7388423"/>
              <a:ext cx="798617" cy="307777"/>
            </a:xfrm>
            <a:prstGeom prst="rect">
              <a:avLst/>
            </a:prstGeom>
            <a:noFill/>
          </p:spPr>
          <p:txBody>
            <a:bodyPr wrap="none" rtlCol="0">
              <a:spAutoFit/>
            </a:bodyPr>
            <a:lstStyle/>
            <a:p>
              <a:r>
                <a:rPr lang="en-US" sz="1400" b="1" dirty="0" smtClean="0">
                  <a:solidFill>
                    <a:schemeClr val="tx1">
                      <a:lumMod val="50000"/>
                      <a:lumOff val="50000"/>
                    </a:schemeClr>
                  </a:solidFill>
                </a:rPr>
                <a:t>DC 9104</a:t>
              </a:r>
              <a:endParaRPr lang="en-US" sz="1400" b="1" dirty="0">
                <a:solidFill>
                  <a:schemeClr val="tx1">
                    <a:lumMod val="50000"/>
                    <a:lumOff val="50000"/>
                  </a:schemeClr>
                </a:solidFill>
              </a:endParaRPr>
            </a:p>
          </p:txBody>
        </p:sp>
      </p:grpSp>
      <p:grpSp>
        <p:nvGrpSpPr>
          <p:cNvPr id="9" name="Group 23"/>
          <p:cNvGrpSpPr/>
          <p:nvPr/>
        </p:nvGrpSpPr>
        <p:grpSpPr>
          <a:xfrm>
            <a:off x="4927487" y="5254823"/>
            <a:ext cx="1625713" cy="2898577"/>
            <a:chOff x="4572000" y="4876800"/>
            <a:chExt cx="1625713" cy="2898577"/>
          </a:xfrm>
        </p:grpSpPr>
        <p:pic>
          <p:nvPicPr>
            <p:cNvPr id="1028" name="Picture 4" descr="C:\Users\Public\Documents\Adityas\Furniture\Office\Catalog\D2.jpg"/>
            <p:cNvPicPr>
              <a:picLocks noChangeAspect="1" noChangeArrowheads="1"/>
            </p:cNvPicPr>
            <p:nvPr/>
          </p:nvPicPr>
          <p:blipFill>
            <a:blip r:embed="rId6" cstate="print"/>
            <a:srcRect/>
            <a:stretch>
              <a:fillRect/>
            </a:stretch>
          </p:blipFill>
          <p:spPr bwMode="auto">
            <a:xfrm flipH="1">
              <a:off x="4572000" y="4876800"/>
              <a:ext cx="1625713" cy="2560320"/>
            </a:xfrm>
            <a:prstGeom prst="rect">
              <a:avLst/>
            </a:prstGeom>
            <a:noFill/>
          </p:spPr>
        </p:pic>
        <p:sp>
          <p:nvSpPr>
            <p:cNvPr id="19" name="TextBox 18"/>
            <p:cNvSpPr txBox="1"/>
            <p:nvPr/>
          </p:nvSpPr>
          <p:spPr>
            <a:xfrm>
              <a:off x="4992583" y="7467600"/>
              <a:ext cx="798617" cy="307777"/>
            </a:xfrm>
            <a:prstGeom prst="rect">
              <a:avLst/>
            </a:prstGeom>
            <a:noFill/>
          </p:spPr>
          <p:txBody>
            <a:bodyPr wrap="none" rtlCol="0">
              <a:spAutoFit/>
            </a:bodyPr>
            <a:lstStyle/>
            <a:p>
              <a:r>
                <a:rPr lang="en-US" sz="1400" b="1" dirty="0" smtClean="0">
                  <a:solidFill>
                    <a:schemeClr val="tx1">
                      <a:lumMod val="50000"/>
                      <a:lumOff val="50000"/>
                    </a:schemeClr>
                  </a:solidFill>
                </a:rPr>
                <a:t>DC 9105</a:t>
              </a:r>
              <a:endParaRPr lang="en-US" sz="1400" b="1" dirty="0">
                <a:solidFill>
                  <a:schemeClr val="tx1">
                    <a:lumMod val="50000"/>
                    <a:lumOff val="50000"/>
                  </a:schemeClr>
                </a:solidFill>
              </a:endParaRPr>
            </a:p>
          </p:txBody>
        </p:sp>
      </p:grpSp>
      <p:sp>
        <p:nvSpPr>
          <p:cNvPr id="22" name="Rectangle 21"/>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3" name="Picture 2" descr="C:\Users\Public\Documents\Adityas\Profile\Logo_wpfur.jpg"/>
          <p:cNvPicPr>
            <a:picLocks noChangeAspect="1" noChangeArrowheads="1"/>
          </p:cNvPicPr>
          <p:nvPr/>
        </p:nvPicPr>
        <p:blipFill>
          <a:blip r:embed="rId7"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0" y="4648200"/>
            <a:ext cx="5867400" cy="2667000"/>
            <a:chOff x="0" y="4648200"/>
            <a:chExt cx="5867400" cy="2667000"/>
          </a:xfrm>
        </p:grpSpPr>
        <p:pic>
          <p:nvPicPr>
            <p:cNvPr id="96261" name="Picture 5" descr="http://www.morleys.co.uk/imagestore/products/688main_image.jpg"/>
            <p:cNvPicPr>
              <a:picLocks noChangeAspect="1" noChangeArrowheads="1"/>
            </p:cNvPicPr>
            <p:nvPr/>
          </p:nvPicPr>
          <p:blipFill>
            <a:blip r:embed="rId2" cstate="print"/>
            <a:srcRect/>
            <a:stretch>
              <a:fillRect/>
            </a:stretch>
          </p:blipFill>
          <p:spPr bwMode="auto">
            <a:xfrm>
              <a:off x="0" y="4648200"/>
              <a:ext cx="3733800" cy="2605655"/>
            </a:xfrm>
            <a:prstGeom prst="rect">
              <a:avLst/>
            </a:prstGeom>
            <a:noFill/>
          </p:spPr>
        </p:pic>
        <p:pic>
          <p:nvPicPr>
            <p:cNvPr id="96262" name="Picture 6"/>
            <p:cNvPicPr>
              <a:picLocks noChangeAspect="1" noChangeArrowheads="1"/>
            </p:cNvPicPr>
            <p:nvPr/>
          </p:nvPicPr>
          <p:blipFill>
            <a:blip r:embed="rId3" cstate="print"/>
            <a:srcRect/>
            <a:stretch>
              <a:fillRect/>
            </a:stretch>
          </p:blipFill>
          <p:spPr bwMode="auto">
            <a:xfrm>
              <a:off x="3657600" y="6049564"/>
              <a:ext cx="2133600" cy="1265636"/>
            </a:xfrm>
            <a:prstGeom prst="rect">
              <a:avLst/>
            </a:prstGeom>
            <a:noFill/>
            <a:ln w="9525">
              <a:noFill/>
              <a:miter lim="800000"/>
              <a:headEnd/>
              <a:tailEnd/>
            </a:ln>
          </p:spPr>
        </p:pic>
        <p:sp>
          <p:nvSpPr>
            <p:cNvPr id="33" name="Rectangle 32"/>
            <p:cNvSpPr/>
            <p:nvPr/>
          </p:nvSpPr>
          <p:spPr>
            <a:xfrm rot="10800000" flipV="1">
              <a:off x="4953000" y="58674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RT 8202</a:t>
              </a:r>
              <a:endParaRPr lang="en-US" sz="1400" b="1" dirty="0">
                <a:solidFill>
                  <a:schemeClr val="bg1">
                    <a:lumMod val="50000"/>
                  </a:schemeClr>
                </a:solidFill>
              </a:endParaRPr>
            </a:p>
          </p:txBody>
        </p:sp>
        <p:sp>
          <p:nvSpPr>
            <p:cNvPr id="34" name="Rectangle 33"/>
            <p:cNvSpPr/>
            <p:nvPr/>
          </p:nvSpPr>
          <p:spPr>
            <a:xfrm rot="10800000" flipV="1">
              <a:off x="228600" y="51816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8204</a:t>
              </a:r>
              <a:endParaRPr lang="en-US" sz="1400" b="1" dirty="0">
                <a:solidFill>
                  <a:schemeClr val="bg1">
                    <a:lumMod val="50000"/>
                  </a:schemeClr>
                </a:solidFill>
              </a:endParaRPr>
            </a:p>
          </p:txBody>
        </p:sp>
        <p:sp>
          <p:nvSpPr>
            <p:cNvPr id="35" name="Rectangle 34"/>
            <p:cNvSpPr/>
            <p:nvPr/>
          </p:nvSpPr>
          <p:spPr>
            <a:xfrm rot="10800000" flipV="1">
              <a:off x="3200401" y="516255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8203</a:t>
              </a:r>
              <a:endParaRPr lang="en-US" sz="1400" b="1" dirty="0">
                <a:solidFill>
                  <a:schemeClr val="bg1">
                    <a:lumMod val="50000"/>
                  </a:schemeClr>
                </a:solidFill>
              </a:endParaRPr>
            </a:p>
          </p:txBody>
        </p:sp>
      </p:grpSp>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411" y="0"/>
            <a:ext cx="457200" cy="9144000"/>
            <a:chOff x="0" y="0"/>
            <a:chExt cx="457200" cy="9144000"/>
          </a:xfrm>
          <a:solidFill>
            <a:schemeClr val="accent2">
              <a:lumMod val="75000"/>
            </a:schemeClr>
          </a:solidFill>
        </p:grpSpPr>
        <p:sp>
          <p:nvSpPr>
            <p:cNvPr id="6" name="Rectangle 5"/>
            <p:cNvSpPr/>
            <p:nvPr/>
          </p:nvSpPr>
          <p:spPr>
            <a:xfrm>
              <a:off x="0" y="0"/>
              <a:ext cx="457200" cy="9144000"/>
            </a:xfrm>
            <a:prstGeom prst="rect">
              <a:avLst/>
            </a:prstGeom>
            <a:grpFill/>
            <a:ln>
              <a:solidFill>
                <a:schemeClr val="accent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487144" y="1875045"/>
              <a:ext cx="1459310" cy="276999"/>
            </a:xfrm>
            <a:prstGeom prst="rect">
              <a:avLst/>
            </a:prstGeom>
            <a:grpFill/>
            <a:ln>
              <a:solidFill>
                <a:schemeClr val="accent2">
                  <a:lumMod val="75000"/>
                </a:schemeClr>
              </a:solidFill>
            </a:ln>
          </p:spPr>
          <p:txBody>
            <a:bodyPr wrap="none" rtlCol="0">
              <a:spAutoFit/>
            </a:bodyPr>
            <a:lstStyle/>
            <a:p>
              <a:r>
                <a:rPr lang="en-US" sz="1200" b="1" dirty="0" smtClean="0">
                  <a:solidFill>
                    <a:schemeClr val="bg1"/>
                  </a:solidFill>
                </a:rPr>
                <a:t>Reception Furniture</a:t>
              </a:r>
              <a:endParaRPr lang="en-US" sz="1200" b="1" dirty="0">
                <a:solidFill>
                  <a:schemeClr val="bg1"/>
                </a:solidFill>
              </a:endParaRPr>
            </a:p>
          </p:txBody>
        </p:sp>
      </p:grpSp>
      <p:sp>
        <p:nvSpPr>
          <p:cNvPr id="8" name="Rectangle 7"/>
          <p:cNvSpPr/>
          <p:nvPr/>
        </p:nvSpPr>
        <p:spPr>
          <a:xfrm>
            <a:off x="4190611" y="8698230"/>
            <a:ext cx="2209800" cy="274320"/>
          </a:xfrm>
          <a:prstGeom prst="rect">
            <a:avLst/>
          </a:prstGeom>
          <a:noFill/>
          <a:ln w="95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6                            Reception Furniture</a:t>
            </a:r>
            <a:endParaRPr lang="en-US" sz="1050" b="1" dirty="0">
              <a:solidFill>
                <a:schemeClr val="tx1"/>
              </a:solidFill>
            </a:endParaRPr>
          </a:p>
        </p:txBody>
      </p:sp>
      <p:sp>
        <p:nvSpPr>
          <p:cNvPr id="18" name="TextBox 17"/>
          <p:cNvSpPr txBox="1"/>
          <p:nvPr/>
        </p:nvSpPr>
        <p:spPr>
          <a:xfrm>
            <a:off x="76200" y="76200"/>
            <a:ext cx="3687420" cy="400110"/>
          </a:xfrm>
          <a:prstGeom prst="rect">
            <a:avLst/>
          </a:prstGeom>
          <a:noFill/>
        </p:spPr>
        <p:txBody>
          <a:bodyPr wrap="none" rtlCol="0">
            <a:spAutoFit/>
          </a:bodyPr>
          <a:lstStyle/>
          <a:p>
            <a:r>
              <a:rPr lang="en-US" sz="2000" b="1" dirty="0" smtClean="0"/>
              <a:t>8200 SERIES RECEPTION SEATING</a:t>
            </a:r>
            <a:endParaRPr lang="en-US" sz="2000" b="1" dirty="0"/>
          </a:p>
        </p:txBody>
      </p:sp>
      <p:sp>
        <p:nvSpPr>
          <p:cNvPr id="19" name="Rectangle 18"/>
          <p:cNvSpPr/>
          <p:nvPr/>
        </p:nvSpPr>
        <p:spPr>
          <a:xfrm>
            <a:off x="152400" y="3720405"/>
            <a:ext cx="5486400" cy="1384995"/>
          </a:xfrm>
          <a:prstGeom prst="rect">
            <a:avLst/>
          </a:prstGeom>
        </p:spPr>
        <p:txBody>
          <a:bodyPr wrap="square">
            <a:spAutoFit/>
          </a:bodyPr>
          <a:lstStyle/>
          <a:p>
            <a:pPr>
              <a:lnSpc>
                <a:spcPct val="150000"/>
              </a:lnSpc>
              <a:buFont typeface="Arial" pitchFamily="34" charset="0"/>
              <a:buChar char="•"/>
            </a:pPr>
            <a:r>
              <a:rPr lang="en-US" sz="1400" dirty="0" smtClean="0"/>
              <a:t> Fully upholstered range of unit chairs, with or without arms</a:t>
            </a:r>
          </a:p>
          <a:p>
            <a:pPr>
              <a:lnSpc>
                <a:spcPct val="150000"/>
              </a:lnSpc>
              <a:buFont typeface="Arial" pitchFamily="34" charset="0"/>
              <a:buChar char="•"/>
            </a:pPr>
            <a:r>
              <a:rPr lang="en-US" sz="1400" dirty="0" smtClean="0"/>
              <a:t> Perfect for setting the right impression in your reception area.</a:t>
            </a:r>
          </a:p>
          <a:p>
            <a:pPr>
              <a:lnSpc>
                <a:spcPct val="150000"/>
              </a:lnSpc>
              <a:buFont typeface="Arial" pitchFamily="34" charset="0"/>
              <a:buChar char="•"/>
            </a:pPr>
            <a:r>
              <a:rPr lang="en-US" sz="1400" dirty="0" smtClean="0"/>
              <a:t> Each seat is attractively quilted to add that finishing touch.</a:t>
            </a:r>
          </a:p>
          <a:p>
            <a:pPr>
              <a:lnSpc>
                <a:spcPct val="150000"/>
              </a:lnSpc>
              <a:buFont typeface="Arial" pitchFamily="34" charset="0"/>
              <a:buChar char="•"/>
            </a:pPr>
            <a:r>
              <a:rPr lang="en-US" sz="1400" dirty="0" smtClean="0"/>
              <a:t> An upholstered table with a Beech laminate top is also available.</a:t>
            </a:r>
            <a:endParaRPr lang="en-US" sz="1400" dirty="0"/>
          </a:p>
        </p:txBody>
      </p:sp>
      <p:grpSp>
        <p:nvGrpSpPr>
          <p:cNvPr id="29" name="Group 28"/>
          <p:cNvGrpSpPr/>
          <p:nvPr/>
        </p:nvGrpSpPr>
        <p:grpSpPr>
          <a:xfrm>
            <a:off x="76200" y="495300"/>
            <a:ext cx="6019800" cy="3252787"/>
            <a:chOff x="76200" y="495300"/>
            <a:chExt cx="6019800" cy="3252787"/>
          </a:xfrm>
        </p:grpSpPr>
        <p:pic>
          <p:nvPicPr>
            <p:cNvPr id="96259" name="Picture 3"/>
            <p:cNvPicPr>
              <a:picLocks noChangeAspect="1" noChangeArrowheads="1"/>
            </p:cNvPicPr>
            <p:nvPr/>
          </p:nvPicPr>
          <p:blipFill>
            <a:blip r:embed="rId4" cstate="print"/>
            <a:srcRect/>
            <a:stretch>
              <a:fillRect/>
            </a:stretch>
          </p:blipFill>
          <p:spPr bwMode="auto">
            <a:xfrm>
              <a:off x="76200" y="495300"/>
              <a:ext cx="5873407" cy="3252787"/>
            </a:xfrm>
            <a:prstGeom prst="rect">
              <a:avLst/>
            </a:prstGeom>
            <a:noFill/>
            <a:ln w="9525">
              <a:noFill/>
              <a:miter lim="800000"/>
              <a:headEnd/>
              <a:tailEnd/>
            </a:ln>
          </p:spPr>
        </p:pic>
        <p:sp>
          <p:nvSpPr>
            <p:cNvPr id="20" name="Rectangle 19"/>
            <p:cNvSpPr/>
            <p:nvPr/>
          </p:nvSpPr>
          <p:spPr>
            <a:xfrm rot="10800000" flipV="1">
              <a:off x="609600" y="27432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8202</a:t>
              </a:r>
              <a:endParaRPr lang="en-US" sz="1400" b="1" dirty="0">
                <a:solidFill>
                  <a:schemeClr val="bg1">
                    <a:lumMod val="50000"/>
                  </a:schemeClr>
                </a:solidFill>
              </a:endParaRPr>
            </a:p>
          </p:txBody>
        </p:sp>
        <p:sp>
          <p:nvSpPr>
            <p:cNvPr id="21" name="Rectangle 20"/>
            <p:cNvSpPr/>
            <p:nvPr/>
          </p:nvSpPr>
          <p:spPr>
            <a:xfrm rot="10800000" flipV="1">
              <a:off x="5181600" y="27432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8201</a:t>
              </a:r>
              <a:endParaRPr lang="en-US" sz="1400" b="1" dirty="0">
                <a:solidFill>
                  <a:schemeClr val="bg1">
                    <a:lumMod val="50000"/>
                  </a:schemeClr>
                </a:solidFill>
              </a:endParaRPr>
            </a:p>
          </p:txBody>
        </p:sp>
        <p:sp>
          <p:nvSpPr>
            <p:cNvPr id="22" name="Rectangle 21"/>
            <p:cNvSpPr/>
            <p:nvPr/>
          </p:nvSpPr>
          <p:spPr>
            <a:xfrm rot="10800000" flipV="1">
              <a:off x="3505200" y="35052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RT 8201</a:t>
              </a:r>
              <a:endParaRPr lang="en-US" sz="1400" b="1" dirty="0">
                <a:solidFill>
                  <a:schemeClr val="bg1">
                    <a:lumMod val="50000"/>
                  </a:schemeClr>
                </a:solidFill>
              </a:endParaRPr>
            </a:p>
          </p:txBody>
        </p:sp>
      </p:grpSp>
      <p:grpSp>
        <p:nvGrpSpPr>
          <p:cNvPr id="3" name="Group 27"/>
          <p:cNvGrpSpPr/>
          <p:nvPr/>
        </p:nvGrpSpPr>
        <p:grpSpPr>
          <a:xfrm>
            <a:off x="30480" y="8115300"/>
            <a:ext cx="6256020" cy="304800"/>
            <a:chOff x="49530" y="5829300"/>
            <a:chExt cx="6256020" cy="304800"/>
          </a:xfrm>
        </p:grpSpPr>
        <p:sp>
          <p:nvSpPr>
            <p:cNvPr id="23" name="Rounded Rectangle 22"/>
            <p:cNvSpPr/>
            <p:nvPr/>
          </p:nvSpPr>
          <p:spPr>
            <a:xfrm>
              <a:off x="49530" y="582930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4" name="Rounded Rectangle 23"/>
            <p:cNvSpPr/>
            <p:nvPr/>
          </p:nvSpPr>
          <p:spPr>
            <a:xfrm>
              <a:off x="1592580" y="582930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 </a:t>
              </a:r>
              <a:r>
                <a:rPr lang="en-US" sz="1400" b="1" dirty="0" smtClean="0"/>
                <a:t>yr guarantee</a:t>
              </a:r>
              <a:endParaRPr lang="en-US" sz="1400" b="1" dirty="0"/>
            </a:p>
          </p:txBody>
        </p:sp>
        <p:sp>
          <p:nvSpPr>
            <p:cNvPr id="25" name="Rounded Rectangle 24"/>
            <p:cNvSpPr/>
            <p:nvPr/>
          </p:nvSpPr>
          <p:spPr>
            <a:xfrm>
              <a:off x="3116580" y="582930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4 weeks</a:t>
              </a:r>
              <a:endParaRPr lang="en-US" sz="1400" b="1" dirty="0"/>
            </a:p>
          </p:txBody>
        </p:sp>
        <p:sp>
          <p:nvSpPr>
            <p:cNvPr id="26" name="Rounded Rectangle 25"/>
            <p:cNvSpPr/>
            <p:nvPr/>
          </p:nvSpPr>
          <p:spPr>
            <a:xfrm>
              <a:off x="4659630" y="5829300"/>
              <a:ext cx="164592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upholstery options</a:t>
              </a:r>
              <a:endParaRPr lang="en-US" sz="1400" b="1" dirty="0"/>
            </a:p>
          </p:txBody>
        </p:sp>
      </p:grpSp>
      <p:cxnSp>
        <p:nvCxnSpPr>
          <p:cNvPr id="30" name="Straight Connector 29"/>
          <p:cNvCxnSpPr/>
          <p:nvPr/>
        </p:nvCxnSpPr>
        <p:spPr>
          <a:xfrm>
            <a:off x="68580" y="5105400"/>
            <a:ext cx="62179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 y="7186136"/>
            <a:ext cx="5638800" cy="738664"/>
          </a:xfrm>
          <a:prstGeom prst="rect">
            <a:avLst/>
          </a:prstGeom>
        </p:spPr>
        <p:txBody>
          <a:bodyPr wrap="square">
            <a:spAutoFit/>
          </a:bodyPr>
          <a:lstStyle/>
          <a:p>
            <a:pPr>
              <a:lnSpc>
                <a:spcPct val="150000"/>
              </a:lnSpc>
              <a:buFont typeface="Arial" pitchFamily="34" charset="0"/>
              <a:buChar char="•"/>
            </a:pPr>
            <a:r>
              <a:rPr lang="en-US" sz="1400" dirty="0" smtClean="0"/>
              <a:t> Versatile but simple modular solution </a:t>
            </a:r>
          </a:p>
          <a:p>
            <a:pPr>
              <a:lnSpc>
                <a:spcPct val="150000"/>
              </a:lnSpc>
              <a:buFont typeface="Arial" pitchFamily="34" charset="0"/>
              <a:buChar char="•"/>
            </a:pPr>
            <a:r>
              <a:rPr lang="en-US" sz="1400" dirty="0" smtClean="0"/>
              <a:t> Wide choice of fabrics and a matching upholstered table</a:t>
            </a:r>
            <a:endParaRPr lang="en-US" sz="1400" dirty="0"/>
          </a:p>
        </p:txBody>
      </p:sp>
      <p:sp>
        <p:nvSpPr>
          <p:cNvPr id="27" name="Rectangle 26"/>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32" name="Picture 2" descr="C:\Users\Public\Documents\Adityas\Profile\Logo_wpfur.jpg"/>
          <p:cNvPicPr>
            <a:picLocks noChangeAspect="1" noChangeArrowheads="1"/>
          </p:cNvPicPr>
          <p:nvPr/>
        </p:nvPicPr>
        <p:blipFill>
          <a:blip r:embed="rId5" cstate="print"/>
          <a:srcRect/>
          <a:stretch>
            <a:fillRect/>
          </a:stretch>
        </p:blipFill>
        <p:spPr bwMode="auto">
          <a:xfrm>
            <a:off x="3194712" y="8427720"/>
            <a:ext cx="414033" cy="64008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800" y="0"/>
            <a:ext cx="457200" cy="9144000"/>
            <a:chOff x="0" y="0"/>
            <a:chExt cx="457200" cy="9144000"/>
          </a:xfrm>
          <a:solidFill>
            <a:schemeClr val="tx1">
              <a:lumMod val="65000"/>
              <a:lumOff val="35000"/>
            </a:schemeClr>
          </a:solidFill>
        </p:grpSpPr>
        <p:sp>
          <p:nvSpPr>
            <p:cNvPr id="6" name="Rectangle 5"/>
            <p:cNvSpPr/>
            <p:nvPr/>
          </p:nvSpPr>
          <p:spPr>
            <a:xfrm>
              <a:off x="0" y="0"/>
              <a:ext cx="457200" cy="9144000"/>
            </a:xfrm>
            <a:prstGeom prst="rect">
              <a:avLst/>
            </a:prstGeom>
            <a:grp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355504" y="1974810"/>
              <a:ext cx="1196033" cy="276999"/>
            </a:xfrm>
            <a:prstGeom prst="rect">
              <a:avLst/>
            </a:prstGeom>
            <a:grpFill/>
            <a:ln>
              <a:solidFill>
                <a:schemeClr val="tx1">
                  <a:lumMod val="65000"/>
                  <a:lumOff val="35000"/>
                </a:schemeClr>
              </a:solidFill>
            </a:ln>
          </p:spPr>
          <p:txBody>
            <a:bodyPr wrap="none" rtlCol="0">
              <a:spAutoFit/>
            </a:bodyPr>
            <a:lstStyle/>
            <a:p>
              <a:r>
                <a:rPr lang="en-US" sz="1200" b="1" dirty="0" smtClean="0">
                  <a:solidFill>
                    <a:schemeClr val="bg1"/>
                  </a:solidFill>
                </a:rPr>
                <a:t>Office Furniture</a:t>
              </a:r>
              <a:endParaRPr lang="en-US" sz="1200" b="1" dirty="0">
                <a:solidFill>
                  <a:schemeClr val="bg1"/>
                </a:solidFill>
              </a:endParaRPr>
            </a:p>
          </p:txBody>
        </p:sp>
      </p:grpSp>
      <p:sp>
        <p:nvSpPr>
          <p:cNvPr id="8" name="Rectangle 7"/>
          <p:cNvSpPr/>
          <p:nvPr/>
        </p:nvSpPr>
        <p:spPr>
          <a:xfrm>
            <a:off x="4190611" y="8698230"/>
            <a:ext cx="2209800" cy="274320"/>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60                              Office Furniture</a:t>
            </a:r>
            <a:endParaRPr lang="en-US" sz="1050" b="1" dirty="0">
              <a:solidFill>
                <a:schemeClr val="tx1"/>
              </a:solidFill>
            </a:endParaRPr>
          </a:p>
        </p:txBody>
      </p:sp>
      <p:pic>
        <p:nvPicPr>
          <p:cNvPr id="2050" name="Picture 2" descr="C:\Users\Public\Documents\Adityas\Furniture\Office\Catalog\D19.jpg"/>
          <p:cNvPicPr>
            <a:picLocks noChangeAspect="1" noChangeArrowheads="1"/>
          </p:cNvPicPr>
          <p:nvPr/>
        </p:nvPicPr>
        <p:blipFill>
          <a:blip r:embed="rId2" cstate="print"/>
          <a:srcRect/>
          <a:stretch>
            <a:fillRect/>
          </a:stretch>
        </p:blipFill>
        <p:spPr bwMode="auto">
          <a:xfrm>
            <a:off x="381001" y="838200"/>
            <a:ext cx="1668467" cy="2560320"/>
          </a:xfrm>
          <a:prstGeom prst="rect">
            <a:avLst/>
          </a:prstGeom>
          <a:noFill/>
        </p:spPr>
      </p:pic>
      <p:pic>
        <p:nvPicPr>
          <p:cNvPr id="2051" name="Picture 3" descr="C:\Users\Public\Documents\Adityas\Furniture\Office\Catalog\D12.jpg"/>
          <p:cNvPicPr>
            <a:picLocks noChangeAspect="1" noChangeArrowheads="1"/>
          </p:cNvPicPr>
          <p:nvPr/>
        </p:nvPicPr>
        <p:blipFill>
          <a:blip r:embed="rId3" cstate="print"/>
          <a:srcRect/>
          <a:stretch>
            <a:fillRect/>
          </a:stretch>
        </p:blipFill>
        <p:spPr bwMode="auto">
          <a:xfrm>
            <a:off x="2286001" y="3124200"/>
            <a:ext cx="1666623" cy="2560320"/>
          </a:xfrm>
          <a:prstGeom prst="rect">
            <a:avLst/>
          </a:prstGeom>
          <a:noFill/>
        </p:spPr>
      </p:pic>
      <p:pic>
        <p:nvPicPr>
          <p:cNvPr id="2052" name="Picture 4" descr="C:\Users\Public\Documents\Adityas\Furniture\Office\Catalog\D14.jpg"/>
          <p:cNvPicPr>
            <a:picLocks noChangeAspect="1" noChangeArrowheads="1"/>
          </p:cNvPicPr>
          <p:nvPr/>
        </p:nvPicPr>
        <p:blipFill>
          <a:blip r:embed="rId4" cstate="print"/>
          <a:srcRect/>
          <a:stretch>
            <a:fillRect/>
          </a:stretch>
        </p:blipFill>
        <p:spPr bwMode="auto">
          <a:xfrm>
            <a:off x="609601" y="5638800"/>
            <a:ext cx="1630185" cy="2560320"/>
          </a:xfrm>
          <a:prstGeom prst="rect">
            <a:avLst/>
          </a:prstGeom>
          <a:noFill/>
        </p:spPr>
      </p:pic>
      <p:pic>
        <p:nvPicPr>
          <p:cNvPr id="2053" name="Picture 5" descr="C:\Users\Public\Documents\Adityas\Furniture\Office\Catalog\D15.jpg"/>
          <p:cNvPicPr>
            <a:picLocks noChangeAspect="1" noChangeArrowheads="1"/>
          </p:cNvPicPr>
          <p:nvPr/>
        </p:nvPicPr>
        <p:blipFill>
          <a:blip r:embed="rId5" cstate="print"/>
          <a:srcRect/>
          <a:stretch>
            <a:fillRect/>
          </a:stretch>
        </p:blipFill>
        <p:spPr bwMode="auto">
          <a:xfrm>
            <a:off x="4495800" y="5638800"/>
            <a:ext cx="1490491" cy="2560320"/>
          </a:xfrm>
          <a:prstGeom prst="rect">
            <a:avLst/>
          </a:prstGeom>
          <a:noFill/>
        </p:spPr>
      </p:pic>
      <p:pic>
        <p:nvPicPr>
          <p:cNvPr id="2054" name="Picture 6" descr="C:\Users\Public\Documents\Adityas\Furniture\Office\Catalog\D16.jpg"/>
          <p:cNvPicPr>
            <a:picLocks noChangeAspect="1" noChangeArrowheads="1"/>
          </p:cNvPicPr>
          <p:nvPr/>
        </p:nvPicPr>
        <p:blipFill>
          <a:blip r:embed="rId6" cstate="print"/>
          <a:srcRect/>
          <a:stretch>
            <a:fillRect/>
          </a:stretch>
        </p:blipFill>
        <p:spPr bwMode="auto">
          <a:xfrm>
            <a:off x="4038600" y="762000"/>
            <a:ext cx="1674243" cy="2560320"/>
          </a:xfrm>
          <a:prstGeom prst="rect">
            <a:avLst/>
          </a:prstGeom>
          <a:noFill/>
        </p:spPr>
      </p:pic>
      <p:sp>
        <p:nvSpPr>
          <p:cNvPr id="13" name="TextBox 12"/>
          <p:cNvSpPr txBox="1"/>
          <p:nvPr/>
        </p:nvSpPr>
        <p:spPr>
          <a:xfrm>
            <a:off x="33302" y="0"/>
            <a:ext cx="3319498" cy="400110"/>
          </a:xfrm>
          <a:prstGeom prst="rect">
            <a:avLst/>
          </a:prstGeom>
          <a:noFill/>
        </p:spPr>
        <p:txBody>
          <a:bodyPr wrap="none" rtlCol="0">
            <a:spAutoFit/>
          </a:bodyPr>
          <a:lstStyle/>
          <a:p>
            <a:pPr algn="r"/>
            <a:r>
              <a:rPr lang="en-US" sz="2000" b="1" dirty="0" smtClean="0"/>
              <a:t>9100 SERIES DIRECTOR CHAIR</a:t>
            </a:r>
            <a:endParaRPr lang="en-US" sz="2000" b="1" dirty="0"/>
          </a:p>
        </p:txBody>
      </p:sp>
      <p:sp>
        <p:nvSpPr>
          <p:cNvPr id="14" name="TextBox 13"/>
          <p:cNvSpPr txBox="1"/>
          <p:nvPr/>
        </p:nvSpPr>
        <p:spPr>
          <a:xfrm>
            <a:off x="609600" y="3276600"/>
            <a:ext cx="798617" cy="307777"/>
          </a:xfrm>
          <a:prstGeom prst="rect">
            <a:avLst/>
          </a:prstGeom>
          <a:noFill/>
        </p:spPr>
        <p:txBody>
          <a:bodyPr wrap="none" rtlCol="0">
            <a:spAutoFit/>
          </a:bodyPr>
          <a:lstStyle/>
          <a:p>
            <a:r>
              <a:rPr lang="en-US" sz="1400" b="1" dirty="0" smtClean="0">
                <a:solidFill>
                  <a:schemeClr val="tx1">
                    <a:lumMod val="50000"/>
                    <a:lumOff val="50000"/>
                  </a:schemeClr>
                </a:solidFill>
              </a:rPr>
              <a:t>DC 9106</a:t>
            </a:r>
            <a:endParaRPr lang="en-US" sz="1400" b="1" dirty="0">
              <a:solidFill>
                <a:schemeClr val="tx1">
                  <a:lumMod val="50000"/>
                  <a:lumOff val="50000"/>
                </a:schemeClr>
              </a:solidFill>
            </a:endParaRPr>
          </a:p>
        </p:txBody>
      </p:sp>
      <p:sp>
        <p:nvSpPr>
          <p:cNvPr id="16" name="TextBox 15"/>
          <p:cNvSpPr txBox="1"/>
          <p:nvPr/>
        </p:nvSpPr>
        <p:spPr>
          <a:xfrm>
            <a:off x="4916383" y="3254573"/>
            <a:ext cx="798617" cy="307777"/>
          </a:xfrm>
          <a:prstGeom prst="rect">
            <a:avLst/>
          </a:prstGeom>
          <a:noFill/>
        </p:spPr>
        <p:txBody>
          <a:bodyPr wrap="none" rtlCol="0">
            <a:spAutoFit/>
          </a:bodyPr>
          <a:lstStyle/>
          <a:p>
            <a:r>
              <a:rPr lang="en-US" sz="1400" b="1" dirty="0" smtClean="0">
                <a:solidFill>
                  <a:schemeClr val="tx1">
                    <a:lumMod val="50000"/>
                    <a:lumOff val="50000"/>
                  </a:schemeClr>
                </a:solidFill>
              </a:rPr>
              <a:t>DC 9107</a:t>
            </a:r>
            <a:endParaRPr lang="en-US" sz="1400" b="1" dirty="0">
              <a:solidFill>
                <a:schemeClr val="tx1">
                  <a:lumMod val="50000"/>
                  <a:lumOff val="50000"/>
                </a:schemeClr>
              </a:solidFill>
            </a:endParaRPr>
          </a:p>
        </p:txBody>
      </p:sp>
      <p:sp>
        <p:nvSpPr>
          <p:cNvPr id="17" name="TextBox 16"/>
          <p:cNvSpPr txBox="1"/>
          <p:nvPr/>
        </p:nvSpPr>
        <p:spPr>
          <a:xfrm>
            <a:off x="3201883" y="5445323"/>
            <a:ext cx="798617" cy="307777"/>
          </a:xfrm>
          <a:prstGeom prst="rect">
            <a:avLst/>
          </a:prstGeom>
          <a:noFill/>
        </p:spPr>
        <p:txBody>
          <a:bodyPr wrap="none" rtlCol="0">
            <a:spAutoFit/>
          </a:bodyPr>
          <a:lstStyle/>
          <a:p>
            <a:r>
              <a:rPr lang="en-US" sz="1400" b="1" dirty="0" smtClean="0">
                <a:solidFill>
                  <a:schemeClr val="tx1">
                    <a:lumMod val="50000"/>
                    <a:lumOff val="50000"/>
                  </a:schemeClr>
                </a:solidFill>
              </a:rPr>
              <a:t>DC 9108</a:t>
            </a:r>
            <a:endParaRPr lang="en-US" sz="1400" b="1" dirty="0">
              <a:solidFill>
                <a:schemeClr val="tx1">
                  <a:lumMod val="50000"/>
                  <a:lumOff val="50000"/>
                </a:schemeClr>
              </a:solidFill>
            </a:endParaRPr>
          </a:p>
        </p:txBody>
      </p:sp>
      <p:sp>
        <p:nvSpPr>
          <p:cNvPr id="18" name="TextBox 17"/>
          <p:cNvSpPr txBox="1"/>
          <p:nvPr/>
        </p:nvSpPr>
        <p:spPr>
          <a:xfrm>
            <a:off x="1487383" y="8074223"/>
            <a:ext cx="798617" cy="307777"/>
          </a:xfrm>
          <a:prstGeom prst="rect">
            <a:avLst/>
          </a:prstGeom>
          <a:noFill/>
        </p:spPr>
        <p:txBody>
          <a:bodyPr wrap="none" rtlCol="0">
            <a:spAutoFit/>
          </a:bodyPr>
          <a:lstStyle/>
          <a:p>
            <a:r>
              <a:rPr lang="en-US" sz="1400" b="1" dirty="0" smtClean="0">
                <a:solidFill>
                  <a:schemeClr val="tx1">
                    <a:lumMod val="50000"/>
                    <a:lumOff val="50000"/>
                  </a:schemeClr>
                </a:solidFill>
              </a:rPr>
              <a:t>DC 9109</a:t>
            </a:r>
            <a:endParaRPr lang="en-US" sz="1400" b="1" dirty="0">
              <a:solidFill>
                <a:schemeClr val="tx1">
                  <a:lumMod val="50000"/>
                  <a:lumOff val="50000"/>
                </a:schemeClr>
              </a:solidFill>
            </a:endParaRPr>
          </a:p>
        </p:txBody>
      </p:sp>
      <p:sp>
        <p:nvSpPr>
          <p:cNvPr id="19" name="TextBox 18"/>
          <p:cNvSpPr txBox="1"/>
          <p:nvPr/>
        </p:nvSpPr>
        <p:spPr>
          <a:xfrm>
            <a:off x="4154383" y="8074223"/>
            <a:ext cx="798617" cy="307777"/>
          </a:xfrm>
          <a:prstGeom prst="rect">
            <a:avLst/>
          </a:prstGeom>
          <a:noFill/>
        </p:spPr>
        <p:txBody>
          <a:bodyPr wrap="none" rtlCol="0">
            <a:spAutoFit/>
          </a:bodyPr>
          <a:lstStyle/>
          <a:p>
            <a:r>
              <a:rPr lang="en-US" sz="1400" b="1" dirty="0" smtClean="0">
                <a:solidFill>
                  <a:schemeClr val="tx1">
                    <a:lumMod val="50000"/>
                    <a:lumOff val="50000"/>
                  </a:schemeClr>
                </a:solidFill>
              </a:rPr>
              <a:t>DC 9110</a:t>
            </a:r>
            <a:endParaRPr lang="en-US" sz="1400" b="1" dirty="0">
              <a:solidFill>
                <a:schemeClr val="tx1">
                  <a:lumMod val="50000"/>
                  <a:lumOff val="50000"/>
                </a:schemeClr>
              </a:solidFill>
            </a:endParaRPr>
          </a:p>
        </p:txBody>
      </p:sp>
      <p:sp>
        <p:nvSpPr>
          <p:cNvPr id="20" name="Rectangle 19"/>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1" name="Picture 2" descr="C:\Users\Public\Documents\Adityas\Profile\Logo_wpfur.jpg"/>
          <p:cNvPicPr>
            <a:picLocks noChangeAspect="1" noChangeArrowheads="1"/>
          </p:cNvPicPr>
          <p:nvPr/>
        </p:nvPicPr>
        <p:blipFill>
          <a:blip r:embed="rId7"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chemeClr val="tx1">
              <a:lumMod val="65000"/>
              <a:lumOff val="35000"/>
            </a:schemeClr>
          </a:solidFill>
        </p:grpSpPr>
        <p:sp>
          <p:nvSpPr>
            <p:cNvPr id="6" name="Rectangle 5"/>
            <p:cNvSpPr/>
            <p:nvPr/>
          </p:nvSpPr>
          <p:spPr>
            <a:xfrm>
              <a:off x="0" y="0"/>
              <a:ext cx="457200" cy="9144000"/>
            </a:xfrm>
            <a:prstGeom prst="rect">
              <a:avLst/>
            </a:prstGeom>
            <a:grp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355506" y="1985249"/>
              <a:ext cx="1196033" cy="276999"/>
            </a:xfrm>
            <a:prstGeom prst="rect">
              <a:avLst/>
            </a:prstGeom>
            <a:grpFill/>
            <a:ln>
              <a:solidFill>
                <a:schemeClr val="tx1">
                  <a:lumMod val="65000"/>
                  <a:lumOff val="35000"/>
                </a:schemeClr>
              </a:solidFill>
            </a:ln>
          </p:spPr>
          <p:txBody>
            <a:bodyPr wrap="none" rtlCol="0">
              <a:spAutoFit/>
            </a:bodyPr>
            <a:lstStyle/>
            <a:p>
              <a:r>
                <a:rPr lang="en-US" sz="1200" b="1" dirty="0" smtClean="0">
                  <a:solidFill>
                    <a:schemeClr val="bg1"/>
                  </a:solidFill>
                </a:rPr>
                <a:t>Office Furniture</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Office Furniture               	  61</a:t>
            </a:r>
            <a:endParaRPr lang="en-US" sz="1050" b="1" dirty="0">
              <a:solidFill>
                <a:schemeClr val="tx1"/>
              </a:solidFill>
            </a:endParaRPr>
          </a:p>
        </p:txBody>
      </p:sp>
      <p:pic>
        <p:nvPicPr>
          <p:cNvPr id="3074" name="Picture 2" descr="C:\Users\Public\Documents\Adityas\Furniture\Office\Catalog\D25.jpg"/>
          <p:cNvPicPr>
            <a:picLocks noChangeAspect="1" noChangeArrowheads="1"/>
          </p:cNvPicPr>
          <p:nvPr/>
        </p:nvPicPr>
        <p:blipFill>
          <a:blip r:embed="rId2" cstate="print"/>
          <a:srcRect/>
          <a:stretch>
            <a:fillRect/>
          </a:stretch>
        </p:blipFill>
        <p:spPr bwMode="auto">
          <a:xfrm>
            <a:off x="2723500" y="3200400"/>
            <a:ext cx="1467500" cy="2560320"/>
          </a:xfrm>
          <a:prstGeom prst="rect">
            <a:avLst/>
          </a:prstGeom>
          <a:noFill/>
        </p:spPr>
      </p:pic>
      <p:pic>
        <p:nvPicPr>
          <p:cNvPr id="3076" name="Picture 4" descr="C:\Users\Public\Documents\Adityas\Furniture\Office\Catalog\D20.jpg"/>
          <p:cNvPicPr>
            <a:picLocks noChangeAspect="1" noChangeArrowheads="1"/>
          </p:cNvPicPr>
          <p:nvPr/>
        </p:nvPicPr>
        <p:blipFill>
          <a:blip r:embed="rId3" cstate="print"/>
          <a:srcRect/>
          <a:stretch>
            <a:fillRect/>
          </a:stretch>
        </p:blipFill>
        <p:spPr bwMode="auto">
          <a:xfrm>
            <a:off x="990600" y="5684521"/>
            <a:ext cx="1406215" cy="2560320"/>
          </a:xfrm>
          <a:prstGeom prst="rect">
            <a:avLst/>
          </a:prstGeom>
          <a:noFill/>
        </p:spPr>
      </p:pic>
      <p:pic>
        <p:nvPicPr>
          <p:cNvPr id="3077" name="Picture 5" descr="C:\Users\Public\Documents\Adityas\Furniture\Office\Catalog\D21.jpg"/>
          <p:cNvPicPr>
            <a:picLocks noChangeAspect="1" noChangeArrowheads="1"/>
          </p:cNvPicPr>
          <p:nvPr/>
        </p:nvPicPr>
        <p:blipFill>
          <a:blip r:embed="rId4" cstate="print"/>
          <a:srcRect/>
          <a:stretch>
            <a:fillRect/>
          </a:stretch>
        </p:blipFill>
        <p:spPr bwMode="auto">
          <a:xfrm>
            <a:off x="4724400" y="5745480"/>
            <a:ext cx="1432744" cy="2560320"/>
          </a:xfrm>
          <a:prstGeom prst="rect">
            <a:avLst/>
          </a:prstGeom>
          <a:noFill/>
        </p:spPr>
      </p:pic>
      <p:pic>
        <p:nvPicPr>
          <p:cNvPr id="3078" name="Picture 6" descr="C:\Users\Public\Documents\Adityas\Furniture\Office\Catalog\D22.jpg"/>
          <p:cNvPicPr>
            <a:picLocks noChangeAspect="1" noChangeArrowheads="1"/>
          </p:cNvPicPr>
          <p:nvPr/>
        </p:nvPicPr>
        <p:blipFill>
          <a:blip r:embed="rId5" cstate="print"/>
          <a:srcRect/>
          <a:stretch>
            <a:fillRect/>
          </a:stretch>
        </p:blipFill>
        <p:spPr bwMode="auto">
          <a:xfrm>
            <a:off x="4642658" y="563880"/>
            <a:ext cx="1529542" cy="2560320"/>
          </a:xfrm>
          <a:prstGeom prst="rect">
            <a:avLst/>
          </a:prstGeom>
          <a:noFill/>
        </p:spPr>
      </p:pic>
      <p:pic>
        <p:nvPicPr>
          <p:cNvPr id="3079" name="Picture 7" descr="C:\Users\Public\Documents\Adityas\Furniture\Office\Catalog\D23.jpg"/>
          <p:cNvPicPr>
            <a:picLocks noChangeAspect="1" noChangeArrowheads="1"/>
          </p:cNvPicPr>
          <p:nvPr/>
        </p:nvPicPr>
        <p:blipFill>
          <a:blip r:embed="rId6" cstate="print"/>
          <a:srcRect/>
          <a:stretch>
            <a:fillRect/>
          </a:stretch>
        </p:blipFill>
        <p:spPr bwMode="auto">
          <a:xfrm>
            <a:off x="1143000" y="655320"/>
            <a:ext cx="1652197" cy="2560320"/>
          </a:xfrm>
          <a:prstGeom prst="rect">
            <a:avLst/>
          </a:prstGeom>
          <a:noFill/>
        </p:spPr>
      </p:pic>
      <p:sp>
        <p:nvSpPr>
          <p:cNvPr id="13" name="TextBox 12"/>
          <p:cNvSpPr txBox="1"/>
          <p:nvPr/>
        </p:nvSpPr>
        <p:spPr>
          <a:xfrm>
            <a:off x="3538502" y="0"/>
            <a:ext cx="3319498" cy="400110"/>
          </a:xfrm>
          <a:prstGeom prst="rect">
            <a:avLst/>
          </a:prstGeom>
          <a:noFill/>
        </p:spPr>
        <p:txBody>
          <a:bodyPr wrap="none" rtlCol="0">
            <a:spAutoFit/>
          </a:bodyPr>
          <a:lstStyle/>
          <a:p>
            <a:pPr algn="r"/>
            <a:r>
              <a:rPr lang="en-US" sz="2000" b="1" dirty="0" smtClean="0"/>
              <a:t>9100 SERIES DIRECTOR CHAIR</a:t>
            </a:r>
            <a:endParaRPr lang="en-US" sz="2000" b="1" dirty="0"/>
          </a:p>
        </p:txBody>
      </p:sp>
      <p:sp>
        <p:nvSpPr>
          <p:cNvPr id="14" name="TextBox 13"/>
          <p:cNvSpPr txBox="1"/>
          <p:nvPr/>
        </p:nvSpPr>
        <p:spPr>
          <a:xfrm>
            <a:off x="1868383" y="3200400"/>
            <a:ext cx="798617" cy="307777"/>
          </a:xfrm>
          <a:prstGeom prst="rect">
            <a:avLst/>
          </a:prstGeom>
          <a:noFill/>
        </p:spPr>
        <p:txBody>
          <a:bodyPr wrap="none" rtlCol="0">
            <a:spAutoFit/>
          </a:bodyPr>
          <a:lstStyle/>
          <a:p>
            <a:r>
              <a:rPr lang="en-US" sz="1400" b="1" dirty="0" smtClean="0">
                <a:solidFill>
                  <a:schemeClr val="tx1">
                    <a:lumMod val="50000"/>
                    <a:lumOff val="50000"/>
                  </a:schemeClr>
                </a:solidFill>
              </a:rPr>
              <a:t>DC 9111</a:t>
            </a:r>
            <a:endParaRPr lang="en-US" sz="1400" b="1" dirty="0">
              <a:solidFill>
                <a:schemeClr val="tx1">
                  <a:lumMod val="50000"/>
                  <a:lumOff val="50000"/>
                </a:schemeClr>
              </a:solidFill>
            </a:endParaRPr>
          </a:p>
        </p:txBody>
      </p:sp>
      <p:sp>
        <p:nvSpPr>
          <p:cNvPr id="16" name="TextBox 15"/>
          <p:cNvSpPr txBox="1"/>
          <p:nvPr/>
        </p:nvSpPr>
        <p:spPr>
          <a:xfrm>
            <a:off x="5144983" y="3200400"/>
            <a:ext cx="798617" cy="307777"/>
          </a:xfrm>
          <a:prstGeom prst="rect">
            <a:avLst/>
          </a:prstGeom>
          <a:noFill/>
        </p:spPr>
        <p:txBody>
          <a:bodyPr wrap="none" rtlCol="0">
            <a:spAutoFit/>
          </a:bodyPr>
          <a:lstStyle/>
          <a:p>
            <a:r>
              <a:rPr lang="en-US" sz="1400" b="1" dirty="0" smtClean="0">
                <a:solidFill>
                  <a:schemeClr val="tx1">
                    <a:lumMod val="50000"/>
                    <a:lumOff val="50000"/>
                  </a:schemeClr>
                </a:solidFill>
              </a:rPr>
              <a:t>DC 9112</a:t>
            </a:r>
            <a:endParaRPr lang="en-US" sz="1400" b="1" dirty="0">
              <a:solidFill>
                <a:schemeClr val="tx1">
                  <a:lumMod val="50000"/>
                  <a:lumOff val="50000"/>
                </a:schemeClr>
              </a:solidFill>
            </a:endParaRPr>
          </a:p>
        </p:txBody>
      </p:sp>
      <p:sp>
        <p:nvSpPr>
          <p:cNvPr id="17" name="TextBox 16"/>
          <p:cNvSpPr txBox="1"/>
          <p:nvPr/>
        </p:nvSpPr>
        <p:spPr>
          <a:xfrm>
            <a:off x="3657600" y="5635823"/>
            <a:ext cx="798617" cy="307777"/>
          </a:xfrm>
          <a:prstGeom prst="rect">
            <a:avLst/>
          </a:prstGeom>
          <a:noFill/>
        </p:spPr>
        <p:txBody>
          <a:bodyPr wrap="none" rtlCol="0">
            <a:spAutoFit/>
          </a:bodyPr>
          <a:lstStyle/>
          <a:p>
            <a:r>
              <a:rPr lang="en-US" sz="1400" b="1" dirty="0" smtClean="0">
                <a:solidFill>
                  <a:schemeClr val="tx1">
                    <a:lumMod val="50000"/>
                    <a:lumOff val="50000"/>
                  </a:schemeClr>
                </a:solidFill>
              </a:rPr>
              <a:t>DC 9113</a:t>
            </a:r>
            <a:endParaRPr lang="en-US" sz="1400" b="1" dirty="0">
              <a:solidFill>
                <a:schemeClr val="tx1">
                  <a:lumMod val="50000"/>
                  <a:lumOff val="50000"/>
                </a:schemeClr>
              </a:solidFill>
            </a:endParaRPr>
          </a:p>
        </p:txBody>
      </p:sp>
      <p:sp>
        <p:nvSpPr>
          <p:cNvPr id="18" name="TextBox 17"/>
          <p:cNvSpPr txBox="1"/>
          <p:nvPr/>
        </p:nvSpPr>
        <p:spPr>
          <a:xfrm>
            <a:off x="2096983" y="7924800"/>
            <a:ext cx="798617" cy="307777"/>
          </a:xfrm>
          <a:prstGeom prst="rect">
            <a:avLst/>
          </a:prstGeom>
          <a:noFill/>
        </p:spPr>
        <p:txBody>
          <a:bodyPr wrap="none" rtlCol="0">
            <a:spAutoFit/>
          </a:bodyPr>
          <a:lstStyle/>
          <a:p>
            <a:r>
              <a:rPr lang="en-US" sz="1400" b="1" dirty="0" smtClean="0">
                <a:solidFill>
                  <a:schemeClr val="tx1">
                    <a:lumMod val="50000"/>
                    <a:lumOff val="50000"/>
                  </a:schemeClr>
                </a:solidFill>
              </a:rPr>
              <a:t>DC 9114</a:t>
            </a:r>
            <a:endParaRPr lang="en-US" sz="1400" b="1" dirty="0">
              <a:solidFill>
                <a:schemeClr val="tx1">
                  <a:lumMod val="50000"/>
                  <a:lumOff val="50000"/>
                </a:schemeClr>
              </a:solidFill>
            </a:endParaRPr>
          </a:p>
        </p:txBody>
      </p:sp>
      <p:sp>
        <p:nvSpPr>
          <p:cNvPr id="19" name="TextBox 18"/>
          <p:cNvSpPr txBox="1"/>
          <p:nvPr/>
        </p:nvSpPr>
        <p:spPr>
          <a:xfrm>
            <a:off x="4419600" y="7924800"/>
            <a:ext cx="798617" cy="307777"/>
          </a:xfrm>
          <a:prstGeom prst="rect">
            <a:avLst/>
          </a:prstGeom>
          <a:noFill/>
        </p:spPr>
        <p:txBody>
          <a:bodyPr wrap="none" rtlCol="0">
            <a:spAutoFit/>
          </a:bodyPr>
          <a:lstStyle/>
          <a:p>
            <a:r>
              <a:rPr lang="en-US" sz="1400" b="1" dirty="0" smtClean="0">
                <a:solidFill>
                  <a:schemeClr val="tx1">
                    <a:lumMod val="50000"/>
                    <a:lumOff val="50000"/>
                  </a:schemeClr>
                </a:solidFill>
              </a:rPr>
              <a:t>DC 9115</a:t>
            </a:r>
            <a:endParaRPr lang="en-US" sz="1400" b="1" dirty="0">
              <a:solidFill>
                <a:schemeClr val="tx1">
                  <a:lumMod val="50000"/>
                  <a:lumOff val="50000"/>
                </a:schemeClr>
              </a:solidFill>
            </a:endParaRPr>
          </a:p>
        </p:txBody>
      </p:sp>
      <p:sp>
        <p:nvSpPr>
          <p:cNvPr id="20" name="Rectangle 19"/>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1" name="Picture 2" descr="C:\Users\Public\Documents\Adityas\Profile\Logo_wpfur.jpg"/>
          <p:cNvPicPr>
            <a:picLocks noChangeAspect="1" noChangeArrowheads="1"/>
          </p:cNvPicPr>
          <p:nvPr/>
        </p:nvPicPr>
        <p:blipFill>
          <a:blip r:embed="rId7"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800" y="0"/>
            <a:ext cx="457200" cy="9144000"/>
            <a:chOff x="0" y="0"/>
            <a:chExt cx="457200" cy="9144000"/>
          </a:xfrm>
          <a:solidFill>
            <a:schemeClr val="tx1">
              <a:lumMod val="65000"/>
              <a:lumOff val="35000"/>
            </a:schemeClr>
          </a:solidFill>
        </p:grpSpPr>
        <p:sp>
          <p:nvSpPr>
            <p:cNvPr id="6" name="Rectangle 5"/>
            <p:cNvSpPr/>
            <p:nvPr/>
          </p:nvSpPr>
          <p:spPr>
            <a:xfrm>
              <a:off x="0" y="0"/>
              <a:ext cx="457200" cy="9144000"/>
            </a:xfrm>
            <a:prstGeom prst="rect">
              <a:avLst/>
            </a:prstGeom>
            <a:grp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355504" y="1974810"/>
              <a:ext cx="1196033" cy="276999"/>
            </a:xfrm>
            <a:prstGeom prst="rect">
              <a:avLst/>
            </a:prstGeom>
            <a:grpFill/>
            <a:ln>
              <a:solidFill>
                <a:schemeClr val="tx1">
                  <a:lumMod val="65000"/>
                  <a:lumOff val="35000"/>
                </a:schemeClr>
              </a:solidFill>
            </a:ln>
          </p:spPr>
          <p:txBody>
            <a:bodyPr wrap="none" rtlCol="0">
              <a:spAutoFit/>
            </a:bodyPr>
            <a:lstStyle/>
            <a:p>
              <a:r>
                <a:rPr lang="en-US" sz="1200" b="1" dirty="0" smtClean="0">
                  <a:solidFill>
                    <a:schemeClr val="bg1"/>
                  </a:solidFill>
                </a:rPr>
                <a:t>Office Furniture</a:t>
              </a:r>
              <a:endParaRPr lang="en-US" sz="1200" b="1" dirty="0">
                <a:solidFill>
                  <a:schemeClr val="bg1"/>
                </a:solidFill>
              </a:endParaRPr>
            </a:p>
          </p:txBody>
        </p:sp>
      </p:grpSp>
      <p:sp>
        <p:nvSpPr>
          <p:cNvPr id="8" name="Rectangle 7"/>
          <p:cNvSpPr/>
          <p:nvPr/>
        </p:nvSpPr>
        <p:spPr>
          <a:xfrm>
            <a:off x="4190611" y="8698230"/>
            <a:ext cx="2209800" cy="274320"/>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62                               Office Furniture</a:t>
            </a:r>
            <a:endParaRPr lang="en-US" sz="1050" b="1" dirty="0">
              <a:solidFill>
                <a:schemeClr val="tx1"/>
              </a:solidFill>
            </a:endParaRPr>
          </a:p>
        </p:txBody>
      </p:sp>
      <p:pic>
        <p:nvPicPr>
          <p:cNvPr id="4098" name="Picture 2" descr="C:\Users\Public\Documents\Adityas\Furniture\Office\Catalog\D27.jpg"/>
          <p:cNvPicPr>
            <a:picLocks noChangeAspect="1" noChangeArrowheads="1"/>
          </p:cNvPicPr>
          <p:nvPr/>
        </p:nvPicPr>
        <p:blipFill>
          <a:blip r:embed="rId2" cstate="print"/>
          <a:srcRect/>
          <a:stretch>
            <a:fillRect/>
          </a:stretch>
        </p:blipFill>
        <p:spPr bwMode="auto">
          <a:xfrm>
            <a:off x="4191001" y="5516880"/>
            <a:ext cx="1577625" cy="2560320"/>
          </a:xfrm>
          <a:prstGeom prst="rect">
            <a:avLst/>
          </a:prstGeom>
          <a:noFill/>
        </p:spPr>
      </p:pic>
      <p:pic>
        <p:nvPicPr>
          <p:cNvPr id="9" name="Picture 7" descr="C:\Users\Public\Documents\Adityas\Furniture\Office\Catalog\D18.jpg"/>
          <p:cNvPicPr>
            <a:picLocks noChangeAspect="1" noChangeArrowheads="1"/>
          </p:cNvPicPr>
          <p:nvPr/>
        </p:nvPicPr>
        <p:blipFill>
          <a:blip r:embed="rId3" cstate="print"/>
          <a:srcRect/>
          <a:stretch>
            <a:fillRect/>
          </a:stretch>
        </p:blipFill>
        <p:spPr bwMode="auto">
          <a:xfrm>
            <a:off x="609600" y="685800"/>
            <a:ext cx="1579571" cy="2560320"/>
          </a:xfrm>
          <a:prstGeom prst="rect">
            <a:avLst/>
          </a:prstGeom>
          <a:noFill/>
        </p:spPr>
      </p:pic>
      <p:pic>
        <p:nvPicPr>
          <p:cNvPr id="10" name="Picture 3" descr="C:\Users\Public\Documents\Adityas\Furniture\Office\Catalog\D26.jpg"/>
          <p:cNvPicPr>
            <a:picLocks noChangeAspect="1" noChangeArrowheads="1"/>
          </p:cNvPicPr>
          <p:nvPr/>
        </p:nvPicPr>
        <p:blipFill>
          <a:blip r:embed="rId4" cstate="print"/>
          <a:srcRect/>
          <a:stretch>
            <a:fillRect/>
          </a:stretch>
        </p:blipFill>
        <p:spPr bwMode="auto">
          <a:xfrm>
            <a:off x="457200" y="5486400"/>
            <a:ext cx="1381154" cy="2560320"/>
          </a:xfrm>
          <a:prstGeom prst="rect">
            <a:avLst/>
          </a:prstGeom>
          <a:noFill/>
        </p:spPr>
      </p:pic>
      <p:pic>
        <p:nvPicPr>
          <p:cNvPr id="11" name="Picture 5" descr="C:\Users\Public\Documents\Adityas\Furniture\Office\Catalog\D4.jpg"/>
          <p:cNvPicPr>
            <a:picLocks noChangeAspect="1" noChangeArrowheads="1"/>
          </p:cNvPicPr>
          <p:nvPr/>
        </p:nvPicPr>
        <p:blipFill>
          <a:blip r:embed="rId5" cstate="print"/>
          <a:srcRect/>
          <a:stretch>
            <a:fillRect/>
          </a:stretch>
        </p:blipFill>
        <p:spPr bwMode="auto">
          <a:xfrm flipH="1">
            <a:off x="2133600" y="3200400"/>
            <a:ext cx="1579975" cy="2560320"/>
          </a:xfrm>
          <a:prstGeom prst="rect">
            <a:avLst/>
          </a:prstGeom>
          <a:noFill/>
        </p:spPr>
      </p:pic>
      <p:pic>
        <p:nvPicPr>
          <p:cNvPr id="4099" name="Picture 3" descr="C:\Users\Public\Documents\Adityas\Furniture\Office\Catalog\D24.jpg"/>
          <p:cNvPicPr>
            <a:picLocks noChangeAspect="1" noChangeArrowheads="1"/>
          </p:cNvPicPr>
          <p:nvPr/>
        </p:nvPicPr>
        <p:blipFill>
          <a:blip r:embed="rId6" cstate="print"/>
          <a:srcRect/>
          <a:stretch>
            <a:fillRect/>
          </a:stretch>
        </p:blipFill>
        <p:spPr bwMode="auto">
          <a:xfrm>
            <a:off x="4038600" y="762000"/>
            <a:ext cx="1719810" cy="2560320"/>
          </a:xfrm>
          <a:prstGeom prst="rect">
            <a:avLst/>
          </a:prstGeom>
          <a:noFill/>
        </p:spPr>
      </p:pic>
      <p:sp>
        <p:nvSpPr>
          <p:cNvPr id="13" name="TextBox 12"/>
          <p:cNvSpPr txBox="1"/>
          <p:nvPr/>
        </p:nvSpPr>
        <p:spPr>
          <a:xfrm>
            <a:off x="0" y="0"/>
            <a:ext cx="3319498" cy="400110"/>
          </a:xfrm>
          <a:prstGeom prst="rect">
            <a:avLst/>
          </a:prstGeom>
          <a:noFill/>
        </p:spPr>
        <p:txBody>
          <a:bodyPr wrap="none" rtlCol="0">
            <a:spAutoFit/>
          </a:bodyPr>
          <a:lstStyle/>
          <a:p>
            <a:pPr algn="r"/>
            <a:r>
              <a:rPr lang="en-US" sz="2000" b="1" dirty="0" smtClean="0"/>
              <a:t>9100 SERIES DIRECTOR CHAIR</a:t>
            </a:r>
            <a:endParaRPr lang="en-US" sz="2000" b="1" dirty="0"/>
          </a:p>
        </p:txBody>
      </p:sp>
      <p:sp>
        <p:nvSpPr>
          <p:cNvPr id="14" name="TextBox 13"/>
          <p:cNvSpPr txBox="1"/>
          <p:nvPr/>
        </p:nvSpPr>
        <p:spPr>
          <a:xfrm>
            <a:off x="838200" y="3200400"/>
            <a:ext cx="798617" cy="307777"/>
          </a:xfrm>
          <a:prstGeom prst="rect">
            <a:avLst/>
          </a:prstGeom>
          <a:noFill/>
        </p:spPr>
        <p:txBody>
          <a:bodyPr wrap="none" rtlCol="0">
            <a:spAutoFit/>
          </a:bodyPr>
          <a:lstStyle/>
          <a:p>
            <a:r>
              <a:rPr lang="en-US" sz="1400" b="1" dirty="0" smtClean="0">
                <a:solidFill>
                  <a:schemeClr val="tx1">
                    <a:lumMod val="50000"/>
                    <a:lumOff val="50000"/>
                  </a:schemeClr>
                </a:solidFill>
              </a:rPr>
              <a:t>DC 9116</a:t>
            </a:r>
            <a:endParaRPr lang="en-US" sz="1400" b="1" dirty="0">
              <a:solidFill>
                <a:schemeClr val="tx1">
                  <a:lumMod val="50000"/>
                  <a:lumOff val="50000"/>
                </a:schemeClr>
              </a:solidFill>
            </a:endParaRPr>
          </a:p>
        </p:txBody>
      </p:sp>
      <p:sp>
        <p:nvSpPr>
          <p:cNvPr id="16" name="TextBox 15"/>
          <p:cNvSpPr txBox="1"/>
          <p:nvPr/>
        </p:nvSpPr>
        <p:spPr>
          <a:xfrm>
            <a:off x="4459183" y="3197423"/>
            <a:ext cx="798617" cy="307777"/>
          </a:xfrm>
          <a:prstGeom prst="rect">
            <a:avLst/>
          </a:prstGeom>
          <a:noFill/>
        </p:spPr>
        <p:txBody>
          <a:bodyPr wrap="none" rtlCol="0">
            <a:spAutoFit/>
          </a:bodyPr>
          <a:lstStyle/>
          <a:p>
            <a:r>
              <a:rPr lang="en-US" sz="1400" b="1" dirty="0" smtClean="0">
                <a:solidFill>
                  <a:schemeClr val="tx1">
                    <a:lumMod val="50000"/>
                    <a:lumOff val="50000"/>
                  </a:schemeClr>
                </a:solidFill>
              </a:rPr>
              <a:t>DC 9117</a:t>
            </a:r>
            <a:endParaRPr lang="en-US" sz="1400" b="1" dirty="0">
              <a:solidFill>
                <a:schemeClr val="tx1">
                  <a:lumMod val="50000"/>
                  <a:lumOff val="50000"/>
                </a:schemeClr>
              </a:solidFill>
            </a:endParaRPr>
          </a:p>
        </p:txBody>
      </p:sp>
      <p:sp>
        <p:nvSpPr>
          <p:cNvPr id="17" name="TextBox 16"/>
          <p:cNvSpPr txBox="1"/>
          <p:nvPr/>
        </p:nvSpPr>
        <p:spPr>
          <a:xfrm>
            <a:off x="3048000" y="5638800"/>
            <a:ext cx="798617" cy="307777"/>
          </a:xfrm>
          <a:prstGeom prst="rect">
            <a:avLst/>
          </a:prstGeom>
          <a:noFill/>
        </p:spPr>
        <p:txBody>
          <a:bodyPr wrap="none" rtlCol="0">
            <a:spAutoFit/>
          </a:bodyPr>
          <a:lstStyle/>
          <a:p>
            <a:r>
              <a:rPr lang="en-US" sz="1400" b="1" dirty="0" smtClean="0">
                <a:solidFill>
                  <a:schemeClr val="tx1">
                    <a:lumMod val="50000"/>
                    <a:lumOff val="50000"/>
                  </a:schemeClr>
                </a:solidFill>
              </a:rPr>
              <a:t>DC 9118</a:t>
            </a:r>
            <a:endParaRPr lang="en-US" sz="1400" b="1" dirty="0">
              <a:solidFill>
                <a:schemeClr val="tx1">
                  <a:lumMod val="50000"/>
                  <a:lumOff val="50000"/>
                </a:schemeClr>
              </a:solidFill>
            </a:endParaRPr>
          </a:p>
        </p:txBody>
      </p:sp>
      <p:sp>
        <p:nvSpPr>
          <p:cNvPr id="18" name="TextBox 17"/>
          <p:cNvSpPr txBox="1"/>
          <p:nvPr/>
        </p:nvSpPr>
        <p:spPr>
          <a:xfrm>
            <a:off x="1106383" y="7848600"/>
            <a:ext cx="798617" cy="307777"/>
          </a:xfrm>
          <a:prstGeom prst="rect">
            <a:avLst/>
          </a:prstGeom>
          <a:noFill/>
        </p:spPr>
        <p:txBody>
          <a:bodyPr wrap="none" rtlCol="0">
            <a:spAutoFit/>
          </a:bodyPr>
          <a:lstStyle/>
          <a:p>
            <a:r>
              <a:rPr lang="en-US" sz="1400" b="1" dirty="0" smtClean="0">
                <a:solidFill>
                  <a:schemeClr val="tx1">
                    <a:lumMod val="50000"/>
                    <a:lumOff val="50000"/>
                  </a:schemeClr>
                </a:solidFill>
              </a:rPr>
              <a:t>DC 9119</a:t>
            </a:r>
            <a:endParaRPr lang="en-US" sz="1400" b="1" dirty="0">
              <a:solidFill>
                <a:schemeClr val="tx1">
                  <a:lumMod val="50000"/>
                  <a:lumOff val="50000"/>
                </a:schemeClr>
              </a:solidFill>
            </a:endParaRPr>
          </a:p>
        </p:txBody>
      </p:sp>
      <p:sp>
        <p:nvSpPr>
          <p:cNvPr id="19" name="TextBox 18"/>
          <p:cNvSpPr txBox="1"/>
          <p:nvPr/>
        </p:nvSpPr>
        <p:spPr>
          <a:xfrm>
            <a:off x="4992583" y="7848600"/>
            <a:ext cx="798617" cy="307777"/>
          </a:xfrm>
          <a:prstGeom prst="rect">
            <a:avLst/>
          </a:prstGeom>
          <a:noFill/>
        </p:spPr>
        <p:txBody>
          <a:bodyPr wrap="none" rtlCol="0">
            <a:spAutoFit/>
          </a:bodyPr>
          <a:lstStyle/>
          <a:p>
            <a:r>
              <a:rPr lang="en-US" sz="1400" b="1" dirty="0" smtClean="0">
                <a:solidFill>
                  <a:schemeClr val="tx1">
                    <a:lumMod val="50000"/>
                    <a:lumOff val="50000"/>
                  </a:schemeClr>
                </a:solidFill>
              </a:rPr>
              <a:t>DC 9120</a:t>
            </a:r>
            <a:endParaRPr lang="en-US" sz="1400" b="1" dirty="0">
              <a:solidFill>
                <a:schemeClr val="tx1">
                  <a:lumMod val="50000"/>
                  <a:lumOff val="50000"/>
                </a:schemeClr>
              </a:solidFill>
            </a:endParaRPr>
          </a:p>
        </p:txBody>
      </p:sp>
      <p:sp>
        <p:nvSpPr>
          <p:cNvPr id="20" name="Rectangle 19"/>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1" name="Picture 2" descr="C:\Users\Public\Documents\Adityas\Profile\Logo_wpfur.jpg"/>
          <p:cNvPicPr>
            <a:picLocks noChangeAspect="1" noChangeArrowheads="1"/>
          </p:cNvPicPr>
          <p:nvPr/>
        </p:nvPicPr>
        <p:blipFill>
          <a:blip r:embed="rId7"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chemeClr val="tx1">
              <a:lumMod val="65000"/>
              <a:lumOff val="35000"/>
            </a:schemeClr>
          </a:solidFill>
        </p:grpSpPr>
        <p:sp>
          <p:nvSpPr>
            <p:cNvPr id="6" name="Rectangle 5"/>
            <p:cNvSpPr/>
            <p:nvPr/>
          </p:nvSpPr>
          <p:spPr>
            <a:xfrm>
              <a:off x="0" y="0"/>
              <a:ext cx="457200" cy="9144000"/>
            </a:xfrm>
            <a:prstGeom prst="rect">
              <a:avLst/>
            </a:prstGeom>
            <a:grp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355506" y="1985249"/>
              <a:ext cx="1196033" cy="276999"/>
            </a:xfrm>
            <a:prstGeom prst="rect">
              <a:avLst/>
            </a:prstGeom>
            <a:grpFill/>
            <a:ln>
              <a:solidFill>
                <a:schemeClr val="tx1">
                  <a:lumMod val="65000"/>
                  <a:lumOff val="35000"/>
                </a:schemeClr>
              </a:solidFill>
            </a:ln>
          </p:spPr>
          <p:txBody>
            <a:bodyPr wrap="none" rtlCol="0">
              <a:spAutoFit/>
            </a:bodyPr>
            <a:lstStyle/>
            <a:p>
              <a:r>
                <a:rPr lang="en-US" sz="1200" b="1" dirty="0" smtClean="0">
                  <a:solidFill>
                    <a:schemeClr val="bg1"/>
                  </a:solidFill>
                </a:rPr>
                <a:t>Office Furniture</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Office Furniture               	  63</a:t>
            </a:r>
            <a:endParaRPr lang="en-US" sz="1050" b="1" dirty="0">
              <a:solidFill>
                <a:schemeClr val="tx1"/>
              </a:solidFill>
            </a:endParaRPr>
          </a:p>
        </p:txBody>
      </p:sp>
      <p:pic>
        <p:nvPicPr>
          <p:cNvPr id="7170" name="Picture 2" descr="C:\Users\Public\Documents\Adityas\Furniture\Office\Catalog\E15.jpg"/>
          <p:cNvPicPr>
            <a:picLocks noChangeAspect="1" noChangeArrowheads="1"/>
          </p:cNvPicPr>
          <p:nvPr/>
        </p:nvPicPr>
        <p:blipFill>
          <a:blip r:embed="rId2" cstate="print"/>
          <a:srcRect/>
          <a:stretch>
            <a:fillRect/>
          </a:stretch>
        </p:blipFill>
        <p:spPr bwMode="auto">
          <a:xfrm>
            <a:off x="838200" y="533400"/>
            <a:ext cx="1835793" cy="2560320"/>
          </a:xfrm>
          <a:prstGeom prst="rect">
            <a:avLst/>
          </a:prstGeom>
          <a:noFill/>
        </p:spPr>
      </p:pic>
      <p:pic>
        <p:nvPicPr>
          <p:cNvPr id="7172" name="Picture 4" descr="C:\Users\Public\Documents\Adityas\Furniture\Office\Catalog\E12.jpg"/>
          <p:cNvPicPr>
            <a:picLocks noChangeAspect="1" noChangeArrowheads="1"/>
          </p:cNvPicPr>
          <p:nvPr/>
        </p:nvPicPr>
        <p:blipFill>
          <a:blip r:embed="rId3" cstate="print"/>
          <a:srcRect/>
          <a:stretch>
            <a:fillRect/>
          </a:stretch>
        </p:blipFill>
        <p:spPr bwMode="auto">
          <a:xfrm>
            <a:off x="822745" y="5440680"/>
            <a:ext cx="1844255" cy="2560320"/>
          </a:xfrm>
          <a:prstGeom prst="rect">
            <a:avLst/>
          </a:prstGeom>
          <a:noFill/>
        </p:spPr>
      </p:pic>
      <p:pic>
        <p:nvPicPr>
          <p:cNvPr id="7173" name="Picture 5" descr="C:\Users\Public\Documents\Adityas\Furniture\Office\Catalog\E13.jpg"/>
          <p:cNvPicPr>
            <a:picLocks noChangeAspect="1" noChangeArrowheads="1"/>
          </p:cNvPicPr>
          <p:nvPr/>
        </p:nvPicPr>
        <p:blipFill>
          <a:blip r:embed="rId4" cstate="print"/>
          <a:srcRect/>
          <a:stretch>
            <a:fillRect/>
          </a:stretch>
        </p:blipFill>
        <p:spPr bwMode="auto">
          <a:xfrm>
            <a:off x="2865120" y="3124200"/>
            <a:ext cx="1706880" cy="2560320"/>
          </a:xfrm>
          <a:prstGeom prst="rect">
            <a:avLst/>
          </a:prstGeom>
          <a:noFill/>
        </p:spPr>
      </p:pic>
      <p:pic>
        <p:nvPicPr>
          <p:cNvPr id="7174" name="Picture 6" descr="C:\Users\Public\Documents\Adityas\Furniture\Office\Catalog\E14.jpg"/>
          <p:cNvPicPr>
            <a:picLocks noChangeAspect="1" noChangeArrowheads="1"/>
          </p:cNvPicPr>
          <p:nvPr/>
        </p:nvPicPr>
        <p:blipFill>
          <a:blip r:embed="rId5" cstate="print"/>
          <a:srcRect/>
          <a:stretch>
            <a:fillRect/>
          </a:stretch>
        </p:blipFill>
        <p:spPr bwMode="auto">
          <a:xfrm>
            <a:off x="4649391" y="563880"/>
            <a:ext cx="1675209" cy="2560320"/>
          </a:xfrm>
          <a:prstGeom prst="rect">
            <a:avLst/>
          </a:prstGeom>
          <a:noFill/>
        </p:spPr>
      </p:pic>
      <p:pic>
        <p:nvPicPr>
          <p:cNvPr id="19" name="Picture 3" descr="C:\Users\Public\Documents\Adityas\Furniture\Office\Catalog\E16.jpg"/>
          <p:cNvPicPr>
            <a:picLocks noChangeAspect="1" noChangeArrowheads="1"/>
          </p:cNvPicPr>
          <p:nvPr/>
        </p:nvPicPr>
        <p:blipFill>
          <a:blip r:embed="rId6" cstate="print"/>
          <a:srcRect/>
          <a:stretch>
            <a:fillRect/>
          </a:stretch>
        </p:blipFill>
        <p:spPr bwMode="auto">
          <a:xfrm flipH="1">
            <a:off x="4953000" y="5516880"/>
            <a:ext cx="1524000" cy="2560320"/>
          </a:xfrm>
          <a:prstGeom prst="rect">
            <a:avLst/>
          </a:prstGeom>
          <a:noFill/>
        </p:spPr>
      </p:pic>
      <p:sp>
        <p:nvSpPr>
          <p:cNvPr id="20" name="TextBox 19"/>
          <p:cNvSpPr txBox="1"/>
          <p:nvPr/>
        </p:nvSpPr>
        <p:spPr>
          <a:xfrm>
            <a:off x="3581400" y="0"/>
            <a:ext cx="3319498" cy="400110"/>
          </a:xfrm>
          <a:prstGeom prst="rect">
            <a:avLst/>
          </a:prstGeom>
          <a:noFill/>
        </p:spPr>
        <p:txBody>
          <a:bodyPr wrap="none" rtlCol="0">
            <a:spAutoFit/>
          </a:bodyPr>
          <a:lstStyle/>
          <a:p>
            <a:pPr algn="r"/>
            <a:r>
              <a:rPr lang="en-US" sz="2000" b="1" dirty="0" smtClean="0"/>
              <a:t>9100 SERIES DIRECTOR CHAIR</a:t>
            </a:r>
            <a:endParaRPr lang="en-US" sz="2000" b="1" dirty="0"/>
          </a:p>
        </p:txBody>
      </p:sp>
      <p:sp>
        <p:nvSpPr>
          <p:cNvPr id="22" name="TextBox 21"/>
          <p:cNvSpPr txBox="1"/>
          <p:nvPr/>
        </p:nvSpPr>
        <p:spPr>
          <a:xfrm>
            <a:off x="877783" y="2971800"/>
            <a:ext cx="798617" cy="307777"/>
          </a:xfrm>
          <a:prstGeom prst="rect">
            <a:avLst/>
          </a:prstGeom>
          <a:noFill/>
        </p:spPr>
        <p:txBody>
          <a:bodyPr wrap="none" rtlCol="0">
            <a:spAutoFit/>
          </a:bodyPr>
          <a:lstStyle/>
          <a:p>
            <a:r>
              <a:rPr lang="en-US" sz="1400" b="1" dirty="0" smtClean="0">
                <a:solidFill>
                  <a:schemeClr val="tx1">
                    <a:lumMod val="50000"/>
                    <a:lumOff val="50000"/>
                  </a:schemeClr>
                </a:solidFill>
              </a:rPr>
              <a:t>DC 9121</a:t>
            </a:r>
            <a:endParaRPr lang="en-US" sz="1400" b="1" dirty="0">
              <a:solidFill>
                <a:schemeClr val="tx1">
                  <a:lumMod val="50000"/>
                  <a:lumOff val="50000"/>
                </a:schemeClr>
              </a:solidFill>
            </a:endParaRPr>
          </a:p>
        </p:txBody>
      </p:sp>
      <p:sp>
        <p:nvSpPr>
          <p:cNvPr id="23" name="TextBox 22"/>
          <p:cNvSpPr txBox="1"/>
          <p:nvPr/>
        </p:nvSpPr>
        <p:spPr>
          <a:xfrm>
            <a:off x="4495800" y="2968823"/>
            <a:ext cx="798617" cy="307777"/>
          </a:xfrm>
          <a:prstGeom prst="rect">
            <a:avLst/>
          </a:prstGeom>
          <a:noFill/>
        </p:spPr>
        <p:txBody>
          <a:bodyPr wrap="none" rtlCol="0">
            <a:spAutoFit/>
          </a:bodyPr>
          <a:lstStyle/>
          <a:p>
            <a:r>
              <a:rPr lang="en-US" sz="1400" b="1" dirty="0" smtClean="0">
                <a:solidFill>
                  <a:schemeClr val="tx1">
                    <a:lumMod val="50000"/>
                    <a:lumOff val="50000"/>
                  </a:schemeClr>
                </a:solidFill>
              </a:rPr>
              <a:t>DC 9122</a:t>
            </a:r>
            <a:endParaRPr lang="en-US" sz="1400" b="1" dirty="0">
              <a:solidFill>
                <a:schemeClr val="tx1">
                  <a:lumMod val="50000"/>
                  <a:lumOff val="50000"/>
                </a:schemeClr>
              </a:solidFill>
            </a:endParaRPr>
          </a:p>
        </p:txBody>
      </p:sp>
      <p:sp>
        <p:nvSpPr>
          <p:cNvPr id="24" name="TextBox 23"/>
          <p:cNvSpPr txBox="1"/>
          <p:nvPr/>
        </p:nvSpPr>
        <p:spPr>
          <a:xfrm>
            <a:off x="2743200" y="5486400"/>
            <a:ext cx="798617" cy="307777"/>
          </a:xfrm>
          <a:prstGeom prst="rect">
            <a:avLst/>
          </a:prstGeom>
          <a:noFill/>
        </p:spPr>
        <p:txBody>
          <a:bodyPr wrap="none" rtlCol="0">
            <a:spAutoFit/>
          </a:bodyPr>
          <a:lstStyle/>
          <a:p>
            <a:r>
              <a:rPr lang="en-US" sz="1400" b="1" dirty="0" smtClean="0">
                <a:solidFill>
                  <a:schemeClr val="tx1">
                    <a:lumMod val="50000"/>
                    <a:lumOff val="50000"/>
                  </a:schemeClr>
                </a:solidFill>
              </a:rPr>
              <a:t>DC 9123</a:t>
            </a:r>
            <a:endParaRPr lang="en-US" sz="1400" b="1" dirty="0">
              <a:solidFill>
                <a:schemeClr val="tx1">
                  <a:lumMod val="50000"/>
                  <a:lumOff val="50000"/>
                </a:schemeClr>
              </a:solidFill>
            </a:endParaRPr>
          </a:p>
        </p:txBody>
      </p:sp>
      <p:sp>
        <p:nvSpPr>
          <p:cNvPr id="25" name="TextBox 24"/>
          <p:cNvSpPr txBox="1"/>
          <p:nvPr/>
        </p:nvSpPr>
        <p:spPr>
          <a:xfrm>
            <a:off x="1981200" y="7848600"/>
            <a:ext cx="798617" cy="307777"/>
          </a:xfrm>
          <a:prstGeom prst="rect">
            <a:avLst/>
          </a:prstGeom>
          <a:noFill/>
        </p:spPr>
        <p:txBody>
          <a:bodyPr wrap="none" rtlCol="0">
            <a:spAutoFit/>
          </a:bodyPr>
          <a:lstStyle/>
          <a:p>
            <a:r>
              <a:rPr lang="en-US" sz="1400" b="1" dirty="0" smtClean="0">
                <a:solidFill>
                  <a:schemeClr val="tx1">
                    <a:lumMod val="50000"/>
                    <a:lumOff val="50000"/>
                  </a:schemeClr>
                </a:solidFill>
              </a:rPr>
              <a:t>DC 9124</a:t>
            </a:r>
            <a:endParaRPr lang="en-US" sz="1400" b="1" dirty="0">
              <a:solidFill>
                <a:schemeClr val="tx1">
                  <a:lumMod val="50000"/>
                  <a:lumOff val="50000"/>
                </a:schemeClr>
              </a:solidFill>
            </a:endParaRPr>
          </a:p>
        </p:txBody>
      </p:sp>
      <p:sp>
        <p:nvSpPr>
          <p:cNvPr id="26" name="TextBox 25"/>
          <p:cNvSpPr txBox="1"/>
          <p:nvPr/>
        </p:nvSpPr>
        <p:spPr>
          <a:xfrm>
            <a:off x="4495800" y="7848600"/>
            <a:ext cx="798617" cy="307777"/>
          </a:xfrm>
          <a:prstGeom prst="rect">
            <a:avLst/>
          </a:prstGeom>
          <a:noFill/>
        </p:spPr>
        <p:txBody>
          <a:bodyPr wrap="none" rtlCol="0">
            <a:spAutoFit/>
          </a:bodyPr>
          <a:lstStyle/>
          <a:p>
            <a:r>
              <a:rPr lang="en-US" sz="1400" b="1" dirty="0" smtClean="0">
                <a:solidFill>
                  <a:schemeClr val="tx1">
                    <a:lumMod val="50000"/>
                    <a:lumOff val="50000"/>
                  </a:schemeClr>
                </a:solidFill>
              </a:rPr>
              <a:t>DC 9125</a:t>
            </a:r>
            <a:endParaRPr lang="en-US" sz="1400" b="1" dirty="0">
              <a:solidFill>
                <a:schemeClr val="tx1">
                  <a:lumMod val="50000"/>
                  <a:lumOff val="50000"/>
                </a:schemeClr>
              </a:solidFill>
            </a:endParaRPr>
          </a:p>
        </p:txBody>
      </p:sp>
      <p:sp>
        <p:nvSpPr>
          <p:cNvPr id="21" name="Rectangle 20"/>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7" name="Picture 2" descr="C:\Users\Public\Documents\Adityas\Profile\Logo_wpfur.jpg"/>
          <p:cNvPicPr>
            <a:picLocks noChangeAspect="1" noChangeArrowheads="1"/>
          </p:cNvPicPr>
          <p:nvPr/>
        </p:nvPicPr>
        <p:blipFill>
          <a:blip r:embed="rId7"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800" y="0"/>
            <a:ext cx="457200" cy="9144000"/>
            <a:chOff x="0" y="0"/>
            <a:chExt cx="457200" cy="9144000"/>
          </a:xfrm>
          <a:solidFill>
            <a:schemeClr val="tx1">
              <a:lumMod val="65000"/>
              <a:lumOff val="35000"/>
            </a:schemeClr>
          </a:solidFill>
        </p:grpSpPr>
        <p:sp>
          <p:nvSpPr>
            <p:cNvPr id="6" name="Rectangle 5"/>
            <p:cNvSpPr/>
            <p:nvPr/>
          </p:nvSpPr>
          <p:spPr>
            <a:xfrm>
              <a:off x="0" y="0"/>
              <a:ext cx="457200" cy="9144000"/>
            </a:xfrm>
            <a:prstGeom prst="rect">
              <a:avLst/>
            </a:prstGeom>
            <a:grp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355504" y="1974810"/>
              <a:ext cx="1196033" cy="276999"/>
            </a:xfrm>
            <a:prstGeom prst="rect">
              <a:avLst/>
            </a:prstGeom>
            <a:grpFill/>
            <a:ln>
              <a:solidFill>
                <a:schemeClr val="tx1">
                  <a:lumMod val="65000"/>
                  <a:lumOff val="35000"/>
                </a:schemeClr>
              </a:solidFill>
            </a:ln>
          </p:spPr>
          <p:txBody>
            <a:bodyPr wrap="none" rtlCol="0">
              <a:spAutoFit/>
            </a:bodyPr>
            <a:lstStyle/>
            <a:p>
              <a:r>
                <a:rPr lang="en-US" sz="1200" b="1" dirty="0" smtClean="0">
                  <a:solidFill>
                    <a:schemeClr val="bg1"/>
                  </a:solidFill>
                </a:rPr>
                <a:t>Office Furniture</a:t>
              </a:r>
              <a:endParaRPr lang="en-US" sz="1200" b="1" dirty="0">
                <a:solidFill>
                  <a:schemeClr val="bg1"/>
                </a:solidFill>
              </a:endParaRPr>
            </a:p>
          </p:txBody>
        </p:sp>
      </p:grpSp>
      <p:sp>
        <p:nvSpPr>
          <p:cNvPr id="8" name="Rectangle 7"/>
          <p:cNvSpPr/>
          <p:nvPr/>
        </p:nvSpPr>
        <p:spPr>
          <a:xfrm>
            <a:off x="4190611" y="8698230"/>
            <a:ext cx="2209800" cy="274320"/>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64                                 Office Furniture</a:t>
            </a:r>
            <a:endParaRPr lang="en-US" sz="1050" b="1" dirty="0">
              <a:solidFill>
                <a:schemeClr val="tx1"/>
              </a:solidFill>
            </a:endParaRPr>
          </a:p>
        </p:txBody>
      </p:sp>
      <p:pic>
        <p:nvPicPr>
          <p:cNvPr id="8194" name="Picture 2" descr="C:\Users\Public\Documents\Adityas\Furniture\Office\Catalog\E20.jpg"/>
          <p:cNvPicPr>
            <a:picLocks noChangeAspect="1" noChangeArrowheads="1"/>
          </p:cNvPicPr>
          <p:nvPr/>
        </p:nvPicPr>
        <p:blipFill>
          <a:blip r:embed="rId2" cstate="print"/>
          <a:srcRect/>
          <a:stretch>
            <a:fillRect/>
          </a:stretch>
        </p:blipFill>
        <p:spPr bwMode="auto">
          <a:xfrm>
            <a:off x="533400" y="762000"/>
            <a:ext cx="1695967" cy="2560320"/>
          </a:xfrm>
          <a:prstGeom prst="rect">
            <a:avLst/>
          </a:prstGeom>
          <a:noFill/>
        </p:spPr>
      </p:pic>
      <p:pic>
        <p:nvPicPr>
          <p:cNvPr id="8196" name="Picture 4" descr="C:\Users\Public\Documents\Adityas\Furniture\Office\Catalog\E17.jpg"/>
          <p:cNvPicPr>
            <a:picLocks noChangeAspect="1" noChangeArrowheads="1"/>
          </p:cNvPicPr>
          <p:nvPr/>
        </p:nvPicPr>
        <p:blipFill>
          <a:blip r:embed="rId3" cstate="print"/>
          <a:srcRect/>
          <a:stretch>
            <a:fillRect/>
          </a:stretch>
        </p:blipFill>
        <p:spPr bwMode="auto">
          <a:xfrm>
            <a:off x="3962400" y="838200"/>
            <a:ext cx="1781329" cy="2560320"/>
          </a:xfrm>
          <a:prstGeom prst="rect">
            <a:avLst/>
          </a:prstGeom>
          <a:noFill/>
        </p:spPr>
      </p:pic>
      <p:pic>
        <p:nvPicPr>
          <p:cNvPr id="8197" name="Picture 5" descr="C:\Users\Public\Documents\Adityas\Furniture\Office\Catalog\E18.jpg"/>
          <p:cNvPicPr>
            <a:picLocks noChangeAspect="1" noChangeArrowheads="1"/>
          </p:cNvPicPr>
          <p:nvPr/>
        </p:nvPicPr>
        <p:blipFill>
          <a:blip r:embed="rId4" cstate="print"/>
          <a:srcRect/>
          <a:stretch>
            <a:fillRect/>
          </a:stretch>
        </p:blipFill>
        <p:spPr bwMode="auto">
          <a:xfrm flipH="1">
            <a:off x="2362200" y="3383280"/>
            <a:ext cx="1460361" cy="2560320"/>
          </a:xfrm>
          <a:prstGeom prst="rect">
            <a:avLst/>
          </a:prstGeom>
          <a:noFill/>
        </p:spPr>
      </p:pic>
      <p:pic>
        <p:nvPicPr>
          <p:cNvPr id="8198" name="Picture 6" descr="C:\Users\Public\Documents\Adityas\Furniture\Office\Catalog\E19.jpg"/>
          <p:cNvPicPr>
            <a:picLocks noChangeAspect="1" noChangeArrowheads="1"/>
          </p:cNvPicPr>
          <p:nvPr/>
        </p:nvPicPr>
        <p:blipFill>
          <a:blip r:embed="rId5" cstate="print"/>
          <a:srcRect/>
          <a:stretch>
            <a:fillRect/>
          </a:stretch>
        </p:blipFill>
        <p:spPr bwMode="auto">
          <a:xfrm>
            <a:off x="457200" y="5715000"/>
            <a:ext cx="1470708" cy="2560320"/>
          </a:xfrm>
          <a:prstGeom prst="rect">
            <a:avLst/>
          </a:prstGeom>
          <a:noFill/>
        </p:spPr>
      </p:pic>
      <p:sp>
        <p:nvSpPr>
          <p:cNvPr id="18" name="TextBox 17"/>
          <p:cNvSpPr txBox="1"/>
          <p:nvPr/>
        </p:nvSpPr>
        <p:spPr>
          <a:xfrm>
            <a:off x="4572000" y="7924800"/>
            <a:ext cx="418704" cy="369332"/>
          </a:xfrm>
          <a:prstGeom prst="rect">
            <a:avLst/>
          </a:prstGeom>
          <a:noFill/>
        </p:spPr>
        <p:txBody>
          <a:bodyPr wrap="none" rtlCol="0">
            <a:spAutoFit/>
          </a:bodyPr>
          <a:lstStyle/>
          <a:p>
            <a:r>
              <a:rPr lang="en-US" dirty="0" smtClean="0"/>
              <a:t>20</a:t>
            </a:r>
          </a:p>
        </p:txBody>
      </p:sp>
      <p:pic>
        <p:nvPicPr>
          <p:cNvPr id="19" name="Picture 3" descr="C:\Users\Public\Documents\Adityas\Furniture\Office\Catalog\E11.jpg"/>
          <p:cNvPicPr>
            <a:picLocks noChangeAspect="1" noChangeArrowheads="1"/>
          </p:cNvPicPr>
          <p:nvPr/>
        </p:nvPicPr>
        <p:blipFill>
          <a:blip r:embed="rId6" cstate="print"/>
          <a:srcRect/>
          <a:stretch>
            <a:fillRect/>
          </a:stretch>
        </p:blipFill>
        <p:spPr bwMode="auto">
          <a:xfrm>
            <a:off x="4114800" y="5715000"/>
            <a:ext cx="1694944" cy="2560320"/>
          </a:xfrm>
          <a:prstGeom prst="rect">
            <a:avLst/>
          </a:prstGeom>
          <a:noFill/>
        </p:spPr>
      </p:pic>
      <p:sp>
        <p:nvSpPr>
          <p:cNvPr id="20" name="TextBox 19"/>
          <p:cNvSpPr txBox="1"/>
          <p:nvPr/>
        </p:nvSpPr>
        <p:spPr>
          <a:xfrm>
            <a:off x="17360" y="0"/>
            <a:ext cx="3411640" cy="400110"/>
          </a:xfrm>
          <a:prstGeom prst="rect">
            <a:avLst/>
          </a:prstGeom>
          <a:noFill/>
        </p:spPr>
        <p:txBody>
          <a:bodyPr wrap="none" rtlCol="0">
            <a:spAutoFit/>
          </a:bodyPr>
          <a:lstStyle/>
          <a:p>
            <a:pPr algn="r"/>
            <a:r>
              <a:rPr lang="en-US" sz="2000" b="1" dirty="0" smtClean="0"/>
              <a:t>9200 SERIES EXECUTIVE CHAIR</a:t>
            </a:r>
            <a:endParaRPr lang="en-US" sz="2000" b="1" dirty="0"/>
          </a:p>
        </p:txBody>
      </p:sp>
      <p:sp>
        <p:nvSpPr>
          <p:cNvPr id="26" name="TextBox 25"/>
          <p:cNvSpPr txBox="1"/>
          <p:nvPr/>
        </p:nvSpPr>
        <p:spPr>
          <a:xfrm>
            <a:off x="1600200" y="3124200"/>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9201</a:t>
            </a:r>
            <a:endParaRPr lang="en-US" sz="1400" b="1" dirty="0">
              <a:solidFill>
                <a:schemeClr val="tx1">
                  <a:lumMod val="50000"/>
                  <a:lumOff val="50000"/>
                </a:schemeClr>
              </a:solidFill>
            </a:endParaRPr>
          </a:p>
        </p:txBody>
      </p:sp>
      <p:sp>
        <p:nvSpPr>
          <p:cNvPr id="27" name="TextBox 26"/>
          <p:cNvSpPr txBox="1"/>
          <p:nvPr/>
        </p:nvSpPr>
        <p:spPr>
          <a:xfrm>
            <a:off x="4953000" y="3273623"/>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9202</a:t>
            </a:r>
            <a:endParaRPr lang="en-US" sz="1400" b="1" dirty="0">
              <a:solidFill>
                <a:schemeClr val="tx1">
                  <a:lumMod val="50000"/>
                  <a:lumOff val="50000"/>
                </a:schemeClr>
              </a:solidFill>
            </a:endParaRPr>
          </a:p>
        </p:txBody>
      </p:sp>
      <p:sp>
        <p:nvSpPr>
          <p:cNvPr id="28" name="TextBox 27"/>
          <p:cNvSpPr txBox="1"/>
          <p:nvPr/>
        </p:nvSpPr>
        <p:spPr>
          <a:xfrm>
            <a:off x="3268261" y="5483423"/>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9203</a:t>
            </a:r>
            <a:endParaRPr lang="en-US" sz="1400" b="1" dirty="0">
              <a:solidFill>
                <a:schemeClr val="tx1">
                  <a:lumMod val="50000"/>
                  <a:lumOff val="50000"/>
                </a:schemeClr>
              </a:solidFill>
            </a:endParaRPr>
          </a:p>
        </p:txBody>
      </p:sp>
      <p:sp>
        <p:nvSpPr>
          <p:cNvPr id="29" name="TextBox 28"/>
          <p:cNvSpPr txBox="1"/>
          <p:nvPr/>
        </p:nvSpPr>
        <p:spPr>
          <a:xfrm>
            <a:off x="1371600" y="8001000"/>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9204</a:t>
            </a:r>
            <a:endParaRPr lang="en-US" sz="1400" b="1" dirty="0">
              <a:solidFill>
                <a:schemeClr val="tx1">
                  <a:lumMod val="50000"/>
                  <a:lumOff val="50000"/>
                </a:schemeClr>
              </a:solidFill>
            </a:endParaRPr>
          </a:p>
        </p:txBody>
      </p:sp>
      <p:sp>
        <p:nvSpPr>
          <p:cNvPr id="30" name="TextBox 29"/>
          <p:cNvSpPr txBox="1"/>
          <p:nvPr/>
        </p:nvSpPr>
        <p:spPr>
          <a:xfrm>
            <a:off x="5029200" y="8001000"/>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9205</a:t>
            </a:r>
            <a:endParaRPr lang="en-US" sz="1400" b="1" dirty="0">
              <a:solidFill>
                <a:schemeClr val="tx1">
                  <a:lumMod val="50000"/>
                  <a:lumOff val="50000"/>
                </a:schemeClr>
              </a:solidFill>
            </a:endParaRPr>
          </a:p>
        </p:txBody>
      </p:sp>
      <p:sp>
        <p:nvSpPr>
          <p:cNvPr id="21" name="Rectangle 20"/>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2" name="Picture 2" descr="C:\Users\Public\Documents\Adityas\Profile\Logo_wpfur.jpg"/>
          <p:cNvPicPr>
            <a:picLocks noChangeAspect="1" noChangeArrowheads="1"/>
          </p:cNvPicPr>
          <p:nvPr/>
        </p:nvPicPr>
        <p:blipFill>
          <a:blip r:embed="rId7"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chemeClr val="tx1">
              <a:lumMod val="65000"/>
              <a:lumOff val="35000"/>
            </a:schemeClr>
          </a:solidFill>
        </p:grpSpPr>
        <p:sp>
          <p:nvSpPr>
            <p:cNvPr id="6" name="Rectangle 5"/>
            <p:cNvSpPr/>
            <p:nvPr/>
          </p:nvSpPr>
          <p:spPr>
            <a:xfrm>
              <a:off x="0" y="0"/>
              <a:ext cx="457200" cy="9144000"/>
            </a:xfrm>
            <a:prstGeom prst="rect">
              <a:avLst/>
            </a:prstGeom>
            <a:grp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355506" y="1985249"/>
              <a:ext cx="1196033" cy="276999"/>
            </a:xfrm>
            <a:prstGeom prst="rect">
              <a:avLst/>
            </a:prstGeom>
            <a:grpFill/>
            <a:ln>
              <a:solidFill>
                <a:schemeClr val="tx1">
                  <a:lumMod val="65000"/>
                  <a:lumOff val="35000"/>
                </a:schemeClr>
              </a:solidFill>
            </a:ln>
          </p:spPr>
          <p:txBody>
            <a:bodyPr wrap="none" rtlCol="0">
              <a:spAutoFit/>
            </a:bodyPr>
            <a:lstStyle/>
            <a:p>
              <a:r>
                <a:rPr lang="en-US" sz="1200" b="1" dirty="0" smtClean="0">
                  <a:solidFill>
                    <a:schemeClr val="bg1"/>
                  </a:solidFill>
                </a:rPr>
                <a:t>Office Furniture</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Office Furniture               	  65</a:t>
            </a:r>
            <a:endParaRPr lang="en-US" sz="1050" b="1" dirty="0">
              <a:solidFill>
                <a:schemeClr val="tx1"/>
              </a:solidFill>
            </a:endParaRPr>
          </a:p>
        </p:txBody>
      </p:sp>
      <p:pic>
        <p:nvPicPr>
          <p:cNvPr id="5122" name="Picture 2" descr="C:\Users\Public\Documents\Adityas\Furniture\Office\Catalog\E5.jpg"/>
          <p:cNvPicPr>
            <a:picLocks noChangeAspect="1" noChangeArrowheads="1"/>
          </p:cNvPicPr>
          <p:nvPr/>
        </p:nvPicPr>
        <p:blipFill>
          <a:blip r:embed="rId2" cstate="print"/>
          <a:srcRect/>
          <a:stretch>
            <a:fillRect/>
          </a:stretch>
        </p:blipFill>
        <p:spPr bwMode="auto">
          <a:xfrm>
            <a:off x="2667000" y="2895600"/>
            <a:ext cx="1818375" cy="2560320"/>
          </a:xfrm>
          <a:prstGeom prst="rect">
            <a:avLst/>
          </a:prstGeom>
          <a:noFill/>
        </p:spPr>
      </p:pic>
      <p:pic>
        <p:nvPicPr>
          <p:cNvPr id="5123" name="Picture 3" descr="C:\Users\Public\Documents\Adityas\Furniture\Office\Catalog\E1.jpg"/>
          <p:cNvPicPr>
            <a:picLocks noChangeAspect="1" noChangeArrowheads="1"/>
          </p:cNvPicPr>
          <p:nvPr/>
        </p:nvPicPr>
        <p:blipFill>
          <a:blip r:embed="rId3" cstate="print"/>
          <a:srcRect/>
          <a:stretch>
            <a:fillRect/>
          </a:stretch>
        </p:blipFill>
        <p:spPr bwMode="auto">
          <a:xfrm>
            <a:off x="4624784" y="716280"/>
            <a:ext cx="1699816" cy="2560320"/>
          </a:xfrm>
          <a:prstGeom prst="rect">
            <a:avLst/>
          </a:prstGeom>
          <a:noFill/>
        </p:spPr>
      </p:pic>
      <p:pic>
        <p:nvPicPr>
          <p:cNvPr id="5124" name="Picture 4" descr="C:\Users\Public\Documents\Adityas\Furniture\Office\Catalog\E2.jpg"/>
          <p:cNvPicPr>
            <a:picLocks noChangeAspect="1" noChangeArrowheads="1"/>
          </p:cNvPicPr>
          <p:nvPr/>
        </p:nvPicPr>
        <p:blipFill>
          <a:blip r:embed="rId4" cstate="print"/>
          <a:srcRect/>
          <a:stretch>
            <a:fillRect/>
          </a:stretch>
        </p:blipFill>
        <p:spPr bwMode="auto">
          <a:xfrm>
            <a:off x="990601" y="5410200"/>
            <a:ext cx="1595143" cy="2560320"/>
          </a:xfrm>
          <a:prstGeom prst="rect">
            <a:avLst/>
          </a:prstGeom>
          <a:noFill/>
        </p:spPr>
      </p:pic>
      <p:pic>
        <p:nvPicPr>
          <p:cNvPr id="5125" name="Picture 5" descr="C:\Users\Public\Documents\Adityas\Furniture\Office\Catalog\E3.jpg"/>
          <p:cNvPicPr>
            <a:picLocks noChangeAspect="1" noChangeArrowheads="1"/>
          </p:cNvPicPr>
          <p:nvPr/>
        </p:nvPicPr>
        <p:blipFill>
          <a:blip r:embed="rId5" cstate="print"/>
          <a:srcRect/>
          <a:stretch>
            <a:fillRect/>
          </a:stretch>
        </p:blipFill>
        <p:spPr bwMode="auto">
          <a:xfrm>
            <a:off x="4592183" y="5516880"/>
            <a:ext cx="1580017" cy="2560320"/>
          </a:xfrm>
          <a:prstGeom prst="rect">
            <a:avLst/>
          </a:prstGeom>
          <a:noFill/>
        </p:spPr>
      </p:pic>
      <p:pic>
        <p:nvPicPr>
          <p:cNvPr id="14" name="Picture 6" descr="C:\Users\Public\Documents\Adityas\Furniture\Office\Catalog\E9.jpg"/>
          <p:cNvPicPr>
            <a:picLocks noChangeAspect="1" noChangeArrowheads="1"/>
          </p:cNvPicPr>
          <p:nvPr/>
        </p:nvPicPr>
        <p:blipFill>
          <a:blip r:embed="rId6" cstate="print"/>
          <a:srcRect/>
          <a:stretch>
            <a:fillRect/>
          </a:stretch>
        </p:blipFill>
        <p:spPr bwMode="auto">
          <a:xfrm>
            <a:off x="1066800" y="640080"/>
            <a:ext cx="1474282" cy="2560320"/>
          </a:xfrm>
          <a:prstGeom prst="rect">
            <a:avLst/>
          </a:prstGeom>
          <a:noFill/>
        </p:spPr>
      </p:pic>
      <p:sp>
        <p:nvSpPr>
          <p:cNvPr id="20" name="TextBox 19"/>
          <p:cNvSpPr txBox="1"/>
          <p:nvPr/>
        </p:nvSpPr>
        <p:spPr>
          <a:xfrm>
            <a:off x="3446360" y="0"/>
            <a:ext cx="3411640" cy="400110"/>
          </a:xfrm>
          <a:prstGeom prst="rect">
            <a:avLst/>
          </a:prstGeom>
          <a:noFill/>
        </p:spPr>
        <p:txBody>
          <a:bodyPr wrap="none" rtlCol="0">
            <a:spAutoFit/>
          </a:bodyPr>
          <a:lstStyle/>
          <a:p>
            <a:pPr algn="r"/>
            <a:r>
              <a:rPr lang="en-US" sz="2000" b="1" dirty="0" smtClean="0"/>
              <a:t>9200 SERIES EXECUTIVE CHAIR</a:t>
            </a:r>
            <a:endParaRPr lang="en-US" sz="2000" b="1" dirty="0"/>
          </a:p>
        </p:txBody>
      </p:sp>
      <p:sp>
        <p:nvSpPr>
          <p:cNvPr id="21" name="TextBox 20"/>
          <p:cNvSpPr txBox="1"/>
          <p:nvPr/>
        </p:nvSpPr>
        <p:spPr>
          <a:xfrm>
            <a:off x="1600200" y="3124200"/>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9206</a:t>
            </a:r>
            <a:endParaRPr lang="en-US" sz="1400" b="1" dirty="0">
              <a:solidFill>
                <a:schemeClr val="tx1">
                  <a:lumMod val="50000"/>
                  <a:lumOff val="50000"/>
                </a:schemeClr>
              </a:solidFill>
            </a:endParaRPr>
          </a:p>
        </p:txBody>
      </p:sp>
      <p:sp>
        <p:nvSpPr>
          <p:cNvPr id="22" name="TextBox 21"/>
          <p:cNvSpPr txBox="1"/>
          <p:nvPr/>
        </p:nvSpPr>
        <p:spPr>
          <a:xfrm>
            <a:off x="5554261" y="3124200"/>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9207</a:t>
            </a:r>
            <a:endParaRPr lang="en-US" sz="1400" b="1" dirty="0">
              <a:solidFill>
                <a:schemeClr val="tx1">
                  <a:lumMod val="50000"/>
                  <a:lumOff val="50000"/>
                </a:schemeClr>
              </a:solidFill>
            </a:endParaRPr>
          </a:p>
        </p:txBody>
      </p:sp>
      <p:sp>
        <p:nvSpPr>
          <p:cNvPr id="23" name="TextBox 22"/>
          <p:cNvSpPr txBox="1"/>
          <p:nvPr/>
        </p:nvSpPr>
        <p:spPr>
          <a:xfrm>
            <a:off x="3276600" y="5334000"/>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9208</a:t>
            </a:r>
            <a:endParaRPr lang="en-US" sz="1400" b="1" dirty="0">
              <a:solidFill>
                <a:schemeClr val="tx1">
                  <a:lumMod val="50000"/>
                  <a:lumOff val="50000"/>
                </a:schemeClr>
              </a:solidFill>
            </a:endParaRPr>
          </a:p>
        </p:txBody>
      </p:sp>
      <p:sp>
        <p:nvSpPr>
          <p:cNvPr id="24" name="TextBox 23"/>
          <p:cNvSpPr txBox="1"/>
          <p:nvPr/>
        </p:nvSpPr>
        <p:spPr>
          <a:xfrm>
            <a:off x="1371600" y="8001000"/>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9209</a:t>
            </a:r>
            <a:endParaRPr lang="en-US" sz="1400" b="1" dirty="0">
              <a:solidFill>
                <a:schemeClr val="tx1">
                  <a:lumMod val="50000"/>
                  <a:lumOff val="50000"/>
                </a:schemeClr>
              </a:solidFill>
            </a:endParaRPr>
          </a:p>
        </p:txBody>
      </p:sp>
      <p:sp>
        <p:nvSpPr>
          <p:cNvPr id="25" name="TextBox 24"/>
          <p:cNvSpPr txBox="1"/>
          <p:nvPr/>
        </p:nvSpPr>
        <p:spPr>
          <a:xfrm>
            <a:off x="5029200" y="8001000"/>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9210</a:t>
            </a:r>
            <a:endParaRPr lang="en-US" sz="1400" b="1" dirty="0">
              <a:solidFill>
                <a:schemeClr val="tx1">
                  <a:lumMod val="50000"/>
                  <a:lumOff val="50000"/>
                </a:schemeClr>
              </a:solidFill>
            </a:endParaRPr>
          </a:p>
        </p:txBody>
      </p:sp>
      <p:sp>
        <p:nvSpPr>
          <p:cNvPr id="19" name="Rectangle 18"/>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6" name="Picture 2" descr="C:\Users\Public\Documents\Adityas\Profile\Logo_wpfur.jpg"/>
          <p:cNvPicPr>
            <a:picLocks noChangeAspect="1" noChangeArrowheads="1"/>
          </p:cNvPicPr>
          <p:nvPr/>
        </p:nvPicPr>
        <p:blipFill>
          <a:blip r:embed="rId7"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800" y="0"/>
            <a:ext cx="457200" cy="9144000"/>
            <a:chOff x="0" y="0"/>
            <a:chExt cx="457200" cy="9144000"/>
          </a:xfrm>
          <a:solidFill>
            <a:schemeClr val="tx1">
              <a:lumMod val="65000"/>
              <a:lumOff val="35000"/>
            </a:schemeClr>
          </a:solidFill>
        </p:grpSpPr>
        <p:sp>
          <p:nvSpPr>
            <p:cNvPr id="6" name="Rectangle 5"/>
            <p:cNvSpPr/>
            <p:nvPr/>
          </p:nvSpPr>
          <p:spPr>
            <a:xfrm>
              <a:off x="0" y="0"/>
              <a:ext cx="457200" cy="9144000"/>
            </a:xfrm>
            <a:prstGeom prst="rect">
              <a:avLst/>
            </a:prstGeom>
            <a:grp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355504" y="1974810"/>
              <a:ext cx="1196033" cy="276999"/>
            </a:xfrm>
            <a:prstGeom prst="rect">
              <a:avLst/>
            </a:prstGeom>
            <a:grpFill/>
            <a:ln>
              <a:solidFill>
                <a:schemeClr val="tx1">
                  <a:lumMod val="65000"/>
                  <a:lumOff val="35000"/>
                </a:schemeClr>
              </a:solidFill>
            </a:ln>
          </p:spPr>
          <p:txBody>
            <a:bodyPr wrap="none" rtlCol="0">
              <a:spAutoFit/>
            </a:bodyPr>
            <a:lstStyle/>
            <a:p>
              <a:r>
                <a:rPr lang="en-US" sz="1200" b="1" dirty="0" smtClean="0">
                  <a:solidFill>
                    <a:schemeClr val="bg1"/>
                  </a:solidFill>
                </a:rPr>
                <a:t>Office Furniture</a:t>
              </a:r>
              <a:endParaRPr lang="en-US" sz="1200" b="1" dirty="0">
                <a:solidFill>
                  <a:schemeClr val="bg1"/>
                </a:solidFill>
              </a:endParaRPr>
            </a:p>
          </p:txBody>
        </p:sp>
      </p:grpSp>
      <p:sp>
        <p:nvSpPr>
          <p:cNvPr id="8" name="Rectangle 7"/>
          <p:cNvSpPr/>
          <p:nvPr/>
        </p:nvSpPr>
        <p:spPr>
          <a:xfrm>
            <a:off x="4190611" y="8698230"/>
            <a:ext cx="2209800" cy="274320"/>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66                                Office Furniture</a:t>
            </a:r>
            <a:endParaRPr lang="en-US" sz="1050" b="1" dirty="0">
              <a:solidFill>
                <a:schemeClr val="tx1"/>
              </a:solidFill>
            </a:endParaRPr>
          </a:p>
        </p:txBody>
      </p:sp>
      <p:sp>
        <p:nvSpPr>
          <p:cNvPr id="20" name="TextBox 19"/>
          <p:cNvSpPr txBox="1"/>
          <p:nvPr/>
        </p:nvSpPr>
        <p:spPr>
          <a:xfrm>
            <a:off x="17360" y="0"/>
            <a:ext cx="3411640" cy="400110"/>
          </a:xfrm>
          <a:prstGeom prst="rect">
            <a:avLst/>
          </a:prstGeom>
          <a:noFill/>
        </p:spPr>
        <p:txBody>
          <a:bodyPr wrap="none" rtlCol="0">
            <a:spAutoFit/>
          </a:bodyPr>
          <a:lstStyle/>
          <a:p>
            <a:pPr algn="r"/>
            <a:r>
              <a:rPr lang="en-US" sz="2000" b="1" dirty="0" smtClean="0"/>
              <a:t>9200 SERIES EXECUTIVE CHAIR</a:t>
            </a:r>
            <a:endParaRPr lang="en-US" sz="2000" b="1" dirty="0"/>
          </a:p>
        </p:txBody>
      </p:sp>
      <p:grpSp>
        <p:nvGrpSpPr>
          <p:cNvPr id="3" name="Group 28"/>
          <p:cNvGrpSpPr/>
          <p:nvPr/>
        </p:nvGrpSpPr>
        <p:grpSpPr>
          <a:xfrm>
            <a:off x="457200" y="762000"/>
            <a:ext cx="1436411" cy="2743200"/>
            <a:chOff x="533400" y="609600"/>
            <a:chExt cx="1436411" cy="2743200"/>
          </a:xfrm>
        </p:grpSpPr>
        <p:pic>
          <p:nvPicPr>
            <p:cNvPr id="6146" name="Picture 2" descr="C:\Users\Public\Documents\Adityas\Furniture\Office\Catalog\E10.jpg"/>
            <p:cNvPicPr>
              <a:picLocks noChangeAspect="1" noChangeArrowheads="1"/>
            </p:cNvPicPr>
            <p:nvPr/>
          </p:nvPicPr>
          <p:blipFill>
            <a:blip r:embed="rId2" cstate="print"/>
            <a:srcRect/>
            <a:stretch>
              <a:fillRect/>
            </a:stretch>
          </p:blipFill>
          <p:spPr bwMode="auto">
            <a:xfrm>
              <a:off x="533400" y="609600"/>
              <a:ext cx="1436411" cy="2560320"/>
            </a:xfrm>
            <a:prstGeom prst="rect">
              <a:avLst/>
            </a:prstGeom>
            <a:noFill/>
          </p:spPr>
        </p:pic>
        <p:sp>
          <p:nvSpPr>
            <p:cNvPr id="21" name="TextBox 20"/>
            <p:cNvSpPr txBox="1"/>
            <p:nvPr/>
          </p:nvSpPr>
          <p:spPr>
            <a:xfrm>
              <a:off x="1058461" y="3045023"/>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9211</a:t>
              </a:r>
              <a:endParaRPr lang="en-US" sz="1400" b="1" dirty="0">
                <a:solidFill>
                  <a:schemeClr val="tx1">
                    <a:lumMod val="50000"/>
                    <a:lumOff val="50000"/>
                  </a:schemeClr>
                </a:solidFill>
              </a:endParaRPr>
            </a:p>
          </p:txBody>
        </p:sp>
      </p:grpSp>
      <p:grpSp>
        <p:nvGrpSpPr>
          <p:cNvPr id="4" name="Group 29"/>
          <p:cNvGrpSpPr/>
          <p:nvPr/>
        </p:nvGrpSpPr>
        <p:grpSpPr>
          <a:xfrm>
            <a:off x="4419600" y="762000"/>
            <a:ext cx="1676400" cy="2712720"/>
            <a:chOff x="4343400" y="640080"/>
            <a:chExt cx="1676400" cy="2712720"/>
          </a:xfrm>
        </p:grpSpPr>
        <p:pic>
          <p:nvPicPr>
            <p:cNvPr id="6148" name="Picture 4" descr="C:\Users\Public\Documents\Adityas\Furniture\Office\Catalog\E7.jpg"/>
            <p:cNvPicPr>
              <a:picLocks noChangeAspect="1" noChangeArrowheads="1"/>
            </p:cNvPicPr>
            <p:nvPr/>
          </p:nvPicPr>
          <p:blipFill>
            <a:blip r:embed="rId3" cstate="print"/>
            <a:srcRect/>
            <a:stretch>
              <a:fillRect/>
            </a:stretch>
          </p:blipFill>
          <p:spPr bwMode="auto">
            <a:xfrm flipH="1">
              <a:off x="4343400" y="640080"/>
              <a:ext cx="1676400" cy="2560320"/>
            </a:xfrm>
            <a:prstGeom prst="rect">
              <a:avLst/>
            </a:prstGeom>
            <a:noFill/>
          </p:spPr>
        </p:pic>
        <p:sp>
          <p:nvSpPr>
            <p:cNvPr id="22" name="TextBox 21"/>
            <p:cNvSpPr txBox="1"/>
            <p:nvPr/>
          </p:nvSpPr>
          <p:spPr>
            <a:xfrm>
              <a:off x="4487461" y="3045023"/>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9212</a:t>
              </a:r>
              <a:endParaRPr lang="en-US" sz="1400" b="1" dirty="0">
                <a:solidFill>
                  <a:schemeClr val="tx1">
                    <a:lumMod val="50000"/>
                    <a:lumOff val="50000"/>
                  </a:schemeClr>
                </a:solidFill>
              </a:endParaRPr>
            </a:p>
          </p:txBody>
        </p:sp>
      </p:grpSp>
      <p:grpSp>
        <p:nvGrpSpPr>
          <p:cNvPr id="9" name="Group 27"/>
          <p:cNvGrpSpPr/>
          <p:nvPr/>
        </p:nvGrpSpPr>
        <p:grpSpPr>
          <a:xfrm>
            <a:off x="2286000" y="3121223"/>
            <a:ext cx="1905000" cy="2593777"/>
            <a:chOff x="2286000" y="2819400"/>
            <a:chExt cx="1905000" cy="2593777"/>
          </a:xfrm>
        </p:grpSpPr>
        <p:pic>
          <p:nvPicPr>
            <p:cNvPr id="14" name="Picture 5" descr="C:\Users\Public\Documents\Adityas\Furniture\Office\Catalog\E23.jpg"/>
            <p:cNvPicPr>
              <a:picLocks noChangeAspect="1" noChangeArrowheads="1"/>
            </p:cNvPicPr>
            <p:nvPr/>
          </p:nvPicPr>
          <p:blipFill>
            <a:blip r:embed="rId4" cstate="print"/>
            <a:srcRect/>
            <a:stretch>
              <a:fillRect/>
            </a:stretch>
          </p:blipFill>
          <p:spPr bwMode="auto">
            <a:xfrm>
              <a:off x="2286000" y="2819400"/>
              <a:ext cx="1870493" cy="2560320"/>
            </a:xfrm>
            <a:prstGeom prst="rect">
              <a:avLst/>
            </a:prstGeom>
            <a:noFill/>
          </p:spPr>
        </p:pic>
        <p:sp>
          <p:nvSpPr>
            <p:cNvPr id="23" name="TextBox 22"/>
            <p:cNvSpPr txBox="1"/>
            <p:nvPr/>
          </p:nvSpPr>
          <p:spPr>
            <a:xfrm>
              <a:off x="3420661" y="5105400"/>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9213</a:t>
              </a:r>
              <a:endParaRPr lang="en-US" sz="1400" b="1" dirty="0">
                <a:solidFill>
                  <a:schemeClr val="tx1">
                    <a:lumMod val="50000"/>
                    <a:lumOff val="50000"/>
                  </a:schemeClr>
                </a:solidFill>
              </a:endParaRPr>
            </a:p>
          </p:txBody>
        </p:sp>
      </p:grpSp>
      <p:grpSp>
        <p:nvGrpSpPr>
          <p:cNvPr id="10" name="Group 25"/>
          <p:cNvGrpSpPr/>
          <p:nvPr/>
        </p:nvGrpSpPr>
        <p:grpSpPr>
          <a:xfrm>
            <a:off x="457200" y="5712023"/>
            <a:ext cx="1684739" cy="2593777"/>
            <a:chOff x="609600" y="5257800"/>
            <a:chExt cx="1684739" cy="2593777"/>
          </a:xfrm>
        </p:grpSpPr>
        <p:pic>
          <p:nvPicPr>
            <p:cNvPr id="6147" name="Picture 3" descr="C:\Users\Public\Documents\Adityas\Furniture\Office\Catalog\E6.jpg"/>
            <p:cNvPicPr>
              <a:picLocks noChangeAspect="1" noChangeArrowheads="1"/>
            </p:cNvPicPr>
            <p:nvPr/>
          </p:nvPicPr>
          <p:blipFill>
            <a:blip r:embed="rId5" cstate="print"/>
            <a:srcRect/>
            <a:stretch>
              <a:fillRect/>
            </a:stretch>
          </p:blipFill>
          <p:spPr bwMode="auto">
            <a:xfrm>
              <a:off x="609600" y="5257800"/>
              <a:ext cx="1539433" cy="2560320"/>
            </a:xfrm>
            <a:prstGeom prst="rect">
              <a:avLst/>
            </a:prstGeom>
            <a:noFill/>
          </p:spPr>
        </p:pic>
        <p:sp>
          <p:nvSpPr>
            <p:cNvPr id="24" name="TextBox 23"/>
            <p:cNvSpPr txBox="1"/>
            <p:nvPr/>
          </p:nvSpPr>
          <p:spPr>
            <a:xfrm>
              <a:off x="1524000" y="7543800"/>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9214</a:t>
              </a:r>
              <a:endParaRPr lang="en-US" sz="1400" b="1" dirty="0">
                <a:solidFill>
                  <a:schemeClr val="tx1">
                    <a:lumMod val="50000"/>
                    <a:lumOff val="50000"/>
                  </a:schemeClr>
                </a:solidFill>
              </a:endParaRPr>
            </a:p>
          </p:txBody>
        </p:sp>
      </p:grpSp>
      <p:grpSp>
        <p:nvGrpSpPr>
          <p:cNvPr id="11" name="Group 26"/>
          <p:cNvGrpSpPr/>
          <p:nvPr/>
        </p:nvGrpSpPr>
        <p:grpSpPr>
          <a:xfrm>
            <a:off x="4114800" y="5715000"/>
            <a:ext cx="1752600" cy="2590800"/>
            <a:chOff x="4114800" y="5257800"/>
            <a:chExt cx="1752600" cy="2590800"/>
          </a:xfrm>
        </p:grpSpPr>
        <p:pic>
          <p:nvPicPr>
            <p:cNvPr id="6149" name="Picture 5" descr="C:\Users\Public\Documents\Adityas\Furniture\Office\Catalog\E8.jpg"/>
            <p:cNvPicPr>
              <a:picLocks noChangeAspect="1" noChangeArrowheads="1"/>
            </p:cNvPicPr>
            <p:nvPr/>
          </p:nvPicPr>
          <p:blipFill>
            <a:blip r:embed="rId6" cstate="print"/>
            <a:srcRect/>
            <a:stretch>
              <a:fillRect/>
            </a:stretch>
          </p:blipFill>
          <p:spPr bwMode="auto">
            <a:xfrm flipH="1">
              <a:off x="4267200" y="5257800"/>
              <a:ext cx="1600200" cy="2560320"/>
            </a:xfrm>
            <a:prstGeom prst="rect">
              <a:avLst/>
            </a:prstGeom>
            <a:noFill/>
          </p:spPr>
        </p:pic>
        <p:sp>
          <p:nvSpPr>
            <p:cNvPr id="25" name="TextBox 24"/>
            <p:cNvSpPr txBox="1"/>
            <p:nvPr/>
          </p:nvSpPr>
          <p:spPr>
            <a:xfrm>
              <a:off x="4114800" y="7540823"/>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9215</a:t>
              </a:r>
              <a:endParaRPr lang="en-US" sz="1400" b="1" dirty="0">
                <a:solidFill>
                  <a:schemeClr val="tx1">
                    <a:lumMod val="50000"/>
                    <a:lumOff val="50000"/>
                  </a:schemeClr>
                </a:solidFill>
              </a:endParaRPr>
            </a:p>
          </p:txBody>
        </p:sp>
      </p:grpSp>
      <p:sp>
        <p:nvSpPr>
          <p:cNvPr id="31" name="Rectangle 30"/>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32" name="Picture 2" descr="C:\Users\Public\Documents\Adityas\Profile\Logo_wpfur.jpg"/>
          <p:cNvPicPr>
            <a:picLocks noChangeAspect="1" noChangeArrowheads="1"/>
          </p:cNvPicPr>
          <p:nvPr/>
        </p:nvPicPr>
        <p:blipFill>
          <a:blip r:embed="rId7"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chemeClr val="tx1">
              <a:lumMod val="65000"/>
              <a:lumOff val="35000"/>
            </a:schemeClr>
          </a:solidFill>
        </p:grpSpPr>
        <p:sp>
          <p:nvSpPr>
            <p:cNvPr id="6" name="Rectangle 5"/>
            <p:cNvSpPr/>
            <p:nvPr/>
          </p:nvSpPr>
          <p:spPr>
            <a:xfrm>
              <a:off x="0" y="0"/>
              <a:ext cx="457200" cy="9144000"/>
            </a:xfrm>
            <a:prstGeom prst="rect">
              <a:avLst/>
            </a:prstGeom>
            <a:grp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355506" y="1985249"/>
              <a:ext cx="1196033" cy="276999"/>
            </a:xfrm>
            <a:prstGeom prst="rect">
              <a:avLst/>
            </a:prstGeom>
            <a:grpFill/>
            <a:ln>
              <a:solidFill>
                <a:schemeClr val="tx1">
                  <a:lumMod val="65000"/>
                  <a:lumOff val="35000"/>
                </a:schemeClr>
              </a:solidFill>
            </a:ln>
          </p:spPr>
          <p:txBody>
            <a:bodyPr wrap="none" rtlCol="0">
              <a:spAutoFit/>
            </a:bodyPr>
            <a:lstStyle/>
            <a:p>
              <a:r>
                <a:rPr lang="en-US" sz="1200" b="1" dirty="0" smtClean="0">
                  <a:solidFill>
                    <a:schemeClr val="bg1"/>
                  </a:solidFill>
                </a:rPr>
                <a:t>Office Furniture</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Office Furniture               	  67</a:t>
            </a:r>
            <a:endParaRPr lang="en-US" sz="1050" b="1" dirty="0">
              <a:solidFill>
                <a:schemeClr val="tx1"/>
              </a:solidFill>
            </a:endParaRPr>
          </a:p>
        </p:txBody>
      </p:sp>
      <p:pic>
        <p:nvPicPr>
          <p:cNvPr id="9218" name="Picture 2" descr="C:\Users\Public\Documents\Adityas\Furniture\Office\Catalog\E25.jpg"/>
          <p:cNvPicPr>
            <a:picLocks noChangeAspect="1" noChangeArrowheads="1"/>
          </p:cNvPicPr>
          <p:nvPr/>
        </p:nvPicPr>
        <p:blipFill>
          <a:blip r:embed="rId2" cstate="print"/>
          <a:srcRect/>
          <a:stretch>
            <a:fillRect/>
          </a:stretch>
        </p:blipFill>
        <p:spPr bwMode="auto">
          <a:xfrm>
            <a:off x="4648200" y="5684520"/>
            <a:ext cx="1521167" cy="2468880"/>
          </a:xfrm>
          <a:prstGeom prst="rect">
            <a:avLst/>
          </a:prstGeom>
          <a:noFill/>
        </p:spPr>
      </p:pic>
      <p:pic>
        <p:nvPicPr>
          <p:cNvPr id="9222" name="Picture 6" descr="C:\Users\Public\Documents\Adityas\Furniture\Office\Catalog\E24.jpg"/>
          <p:cNvPicPr>
            <a:picLocks noChangeAspect="1" noChangeArrowheads="1"/>
          </p:cNvPicPr>
          <p:nvPr/>
        </p:nvPicPr>
        <p:blipFill>
          <a:blip r:embed="rId3" cstate="print"/>
          <a:srcRect/>
          <a:stretch>
            <a:fillRect/>
          </a:stretch>
        </p:blipFill>
        <p:spPr bwMode="auto">
          <a:xfrm>
            <a:off x="858272" y="5516880"/>
            <a:ext cx="1503928" cy="2560320"/>
          </a:xfrm>
          <a:prstGeom prst="rect">
            <a:avLst/>
          </a:prstGeom>
          <a:noFill/>
        </p:spPr>
      </p:pic>
      <p:sp>
        <p:nvSpPr>
          <p:cNvPr id="20" name="TextBox 19"/>
          <p:cNvSpPr txBox="1"/>
          <p:nvPr/>
        </p:nvSpPr>
        <p:spPr>
          <a:xfrm>
            <a:off x="3008052" y="0"/>
            <a:ext cx="3832588" cy="400110"/>
          </a:xfrm>
          <a:prstGeom prst="rect">
            <a:avLst/>
          </a:prstGeom>
          <a:noFill/>
        </p:spPr>
        <p:txBody>
          <a:bodyPr wrap="none" rtlCol="0">
            <a:spAutoFit/>
          </a:bodyPr>
          <a:lstStyle/>
          <a:p>
            <a:pPr algn="r"/>
            <a:r>
              <a:rPr lang="en-US" sz="2000" b="1" dirty="0" smtClean="0"/>
              <a:t>9300 SERIES WORKSTATION CHAIR</a:t>
            </a:r>
            <a:endParaRPr lang="en-US" sz="2000" b="1" dirty="0"/>
          </a:p>
        </p:txBody>
      </p:sp>
      <p:grpSp>
        <p:nvGrpSpPr>
          <p:cNvPr id="27" name="Group 26"/>
          <p:cNvGrpSpPr/>
          <p:nvPr/>
        </p:nvGrpSpPr>
        <p:grpSpPr>
          <a:xfrm>
            <a:off x="914400" y="761999"/>
            <a:ext cx="1828800" cy="2841459"/>
            <a:chOff x="914400" y="761999"/>
            <a:chExt cx="1828800" cy="2841459"/>
          </a:xfrm>
        </p:grpSpPr>
        <p:pic>
          <p:nvPicPr>
            <p:cNvPr id="9219" name="Picture 3" descr="C:\Users\Public\Documents\Adityas\Furniture\Office\Catalog\E21.jpg"/>
            <p:cNvPicPr>
              <a:picLocks noChangeAspect="1" noChangeArrowheads="1"/>
            </p:cNvPicPr>
            <p:nvPr/>
          </p:nvPicPr>
          <p:blipFill>
            <a:blip r:embed="rId4" cstate="print"/>
            <a:srcRect/>
            <a:stretch>
              <a:fillRect/>
            </a:stretch>
          </p:blipFill>
          <p:spPr bwMode="auto">
            <a:xfrm>
              <a:off x="990600" y="761999"/>
              <a:ext cx="1752600" cy="2841459"/>
            </a:xfrm>
            <a:prstGeom prst="rect">
              <a:avLst/>
            </a:prstGeom>
            <a:noFill/>
          </p:spPr>
        </p:pic>
        <p:sp>
          <p:nvSpPr>
            <p:cNvPr id="21" name="TextBox 20"/>
            <p:cNvSpPr txBox="1"/>
            <p:nvPr/>
          </p:nvSpPr>
          <p:spPr>
            <a:xfrm>
              <a:off x="914400" y="3121223"/>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9301</a:t>
              </a:r>
              <a:endParaRPr lang="en-US" sz="1400" b="1" dirty="0">
                <a:solidFill>
                  <a:schemeClr val="tx1">
                    <a:lumMod val="50000"/>
                    <a:lumOff val="50000"/>
                  </a:schemeClr>
                </a:solidFill>
              </a:endParaRPr>
            </a:p>
          </p:txBody>
        </p:sp>
      </p:grpSp>
      <p:grpSp>
        <p:nvGrpSpPr>
          <p:cNvPr id="28" name="Group 27"/>
          <p:cNvGrpSpPr/>
          <p:nvPr/>
        </p:nvGrpSpPr>
        <p:grpSpPr>
          <a:xfrm>
            <a:off x="4267200" y="762000"/>
            <a:ext cx="2133600" cy="2590800"/>
            <a:chOff x="4267200" y="762000"/>
            <a:chExt cx="2133600" cy="2590800"/>
          </a:xfrm>
        </p:grpSpPr>
        <p:pic>
          <p:nvPicPr>
            <p:cNvPr id="14" name="Picture 5" descr="C:\Users\Public\Documents\Adityas\Furniture\Office\Catalog\E33.jpg"/>
            <p:cNvPicPr>
              <a:picLocks noChangeAspect="1" noChangeArrowheads="1"/>
            </p:cNvPicPr>
            <p:nvPr/>
          </p:nvPicPr>
          <p:blipFill>
            <a:blip r:embed="rId5" cstate="print"/>
            <a:srcRect/>
            <a:stretch>
              <a:fillRect/>
            </a:stretch>
          </p:blipFill>
          <p:spPr bwMode="auto">
            <a:xfrm flipH="1">
              <a:off x="4648201" y="762000"/>
              <a:ext cx="1752599" cy="2560320"/>
            </a:xfrm>
            <a:prstGeom prst="rect">
              <a:avLst/>
            </a:prstGeom>
            <a:noFill/>
          </p:spPr>
        </p:pic>
        <p:sp>
          <p:nvSpPr>
            <p:cNvPr id="22" name="TextBox 21"/>
            <p:cNvSpPr txBox="1"/>
            <p:nvPr/>
          </p:nvSpPr>
          <p:spPr>
            <a:xfrm>
              <a:off x="4267200" y="3045023"/>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9302</a:t>
              </a:r>
              <a:endParaRPr lang="en-US" sz="1400" b="1" dirty="0">
                <a:solidFill>
                  <a:schemeClr val="tx1">
                    <a:lumMod val="50000"/>
                    <a:lumOff val="50000"/>
                  </a:schemeClr>
                </a:solidFill>
              </a:endParaRPr>
            </a:p>
          </p:txBody>
        </p:sp>
      </p:grpSp>
      <p:grpSp>
        <p:nvGrpSpPr>
          <p:cNvPr id="29" name="Group 28"/>
          <p:cNvGrpSpPr/>
          <p:nvPr/>
        </p:nvGrpSpPr>
        <p:grpSpPr>
          <a:xfrm>
            <a:off x="2564083" y="3307080"/>
            <a:ext cx="1779317" cy="2560320"/>
            <a:chOff x="2564083" y="3307080"/>
            <a:chExt cx="1779317" cy="2560320"/>
          </a:xfrm>
        </p:grpSpPr>
        <p:pic>
          <p:nvPicPr>
            <p:cNvPr id="9220" name="Picture 4" descr="C:\Users\Public\Documents\Adityas\Furniture\Office\Catalog\E22.jpg"/>
            <p:cNvPicPr>
              <a:picLocks noChangeAspect="1" noChangeArrowheads="1"/>
            </p:cNvPicPr>
            <p:nvPr/>
          </p:nvPicPr>
          <p:blipFill>
            <a:blip r:embed="rId6" cstate="print"/>
            <a:srcRect/>
            <a:stretch>
              <a:fillRect/>
            </a:stretch>
          </p:blipFill>
          <p:spPr bwMode="auto">
            <a:xfrm flipH="1">
              <a:off x="2566162" y="3307080"/>
              <a:ext cx="1777238" cy="2560320"/>
            </a:xfrm>
            <a:prstGeom prst="rect">
              <a:avLst/>
            </a:prstGeom>
            <a:noFill/>
          </p:spPr>
        </p:pic>
        <p:sp>
          <p:nvSpPr>
            <p:cNvPr id="23" name="TextBox 22"/>
            <p:cNvSpPr txBox="1"/>
            <p:nvPr/>
          </p:nvSpPr>
          <p:spPr>
            <a:xfrm>
              <a:off x="2564083" y="5483423"/>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9303</a:t>
              </a:r>
              <a:endParaRPr lang="en-US" sz="1400" b="1" dirty="0">
                <a:solidFill>
                  <a:schemeClr val="tx1">
                    <a:lumMod val="50000"/>
                    <a:lumOff val="50000"/>
                  </a:schemeClr>
                </a:solidFill>
              </a:endParaRPr>
            </a:p>
          </p:txBody>
        </p:sp>
      </p:grpSp>
      <p:sp>
        <p:nvSpPr>
          <p:cNvPr id="24" name="TextBox 23"/>
          <p:cNvSpPr txBox="1"/>
          <p:nvPr/>
        </p:nvSpPr>
        <p:spPr>
          <a:xfrm>
            <a:off x="609600" y="7620000"/>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9304</a:t>
            </a:r>
            <a:endParaRPr lang="en-US" sz="1400" b="1" dirty="0">
              <a:solidFill>
                <a:schemeClr val="tx1">
                  <a:lumMod val="50000"/>
                  <a:lumOff val="50000"/>
                </a:schemeClr>
              </a:solidFill>
            </a:endParaRPr>
          </a:p>
        </p:txBody>
      </p:sp>
      <p:sp>
        <p:nvSpPr>
          <p:cNvPr id="25" name="TextBox 24"/>
          <p:cNvSpPr txBox="1"/>
          <p:nvPr/>
        </p:nvSpPr>
        <p:spPr>
          <a:xfrm>
            <a:off x="4267200" y="7696200"/>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9305</a:t>
            </a:r>
            <a:endParaRPr lang="en-US" sz="1400" b="1" dirty="0">
              <a:solidFill>
                <a:schemeClr val="tx1">
                  <a:lumMod val="50000"/>
                  <a:lumOff val="50000"/>
                </a:schemeClr>
              </a:solidFill>
            </a:endParaRPr>
          </a:p>
        </p:txBody>
      </p:sp>
      <p:sp>
        <p:nvSpPr>
          <p:cNvPr id="19" name="Rectangle 18"/>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6" name="Picture 2" descr="C:\Users\Public\Documents\Adityas\Profile\Logo_wpfur.jpg"/>
          <p:cNvPicPr>
            <a:picLocks noChangeAspect="1" noChangeArrowheads="1"/>
          </p:cNvPicPr>
          <p:nvPr/>
        </p:nvPicPr>
        <p:blipFill>
          <a:blip r:embed="rId7"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381000" y="5715000"/>
            <a:ext cx="1981200" cy="2746177"/>
            <a:chOff x="381000" y="5715000"/>
            <a:chExt cx="1981200" cy="2746177"/>
          </a:xfrm>
        </p:grpSpPr>
        <p:pic>
          <p:nvPicPr>
            <p:cNvPr id="58370" name="Picture 2"/>
            <p:cNvPicPr>
              <a:picLocks noChangeAspect="1" noChangeArrowheads="1"/>
            </p:cNvPicPr>
            <p:nvPr/>
          </p:nvPicPr>
          <p:blipFill>
            <a:blip r:embed="rId2" cstate="print"/>
            <a:srcRect/>
            <a:stretch>
              <a:fillRect/>
            </a:stretch>
          </p:blipFill>
          <p:spPr bwMode="auto">
            <a:xfrm>
              <a:off x="647700" y="5715000"/>
              <a:ext cx="1714500" cy="2676525"/>
            </a:xfrm>
            <a:prstGeom prst="rect">
              <a:avLst/>
            </a:prstGeom>
            <a:noFill/>
            <a:ln w="9525">
              <a:noFill/>
              <a:miter lim="800000"/>
              <a:headEnd/>
              <a:tailEnd/>
            </a:ln>
          </p:spPr>
        </p:pic>
        <p:sp>
          <p:nvSpPr>
            <p:cNvPr id="25" name="TextBox 24"/>
            <p:cNvSpPr txBox="1"/>
            <p:nvPr/>
          </p:nvSpPr>
          <p:spPr>
            <a:xfrm>
              <a:off x="381000" y="8153400"/>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9309</a:t>
              </a:r>
              <a:endParaRPr lang="en-US" sz="1400" b="1" dirty="0">
                <a:solidFill>
                  <a:schemeClr val="tx1">
                    <a:lumMod val="50000"/>
                    <a:lumOff val="50000"/>
                  </a:schemeClr>
                </a:solidFill>
              </a:endParaRPr>
            </a:p>
          </p:txBody>
        </p:sp>
      </p:grpSp>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800" y="0"/>
            <a:ext cx="457200" cy="9144000"/>
            <a:chOff x="0" y="0"/>
            <a:chExt cx="457200" cy="9144000"/>
          </a:xfrm>
          <a:solidFill>
            <a:schemeClr val="tx1">
              <a:lumMod val="65000"/>
              <a:lumOff val="35000"/>
            </a:schemeClr>
          </a:solidFill>
        </p:grpSpPr>
        <p:sp>
          <p:nvSpPr>
            <p:cNvPr id="6" name="Rectangle 5"/>
            <p:cNvSpPr/>
            <p:nvPr/>
          </p:nvSpPr>
          <p:spPr>
            <a:xfrm>
              <a:off x="0" y="0"/>
              <a:ext cx="457200" cy="9144000"/>
            </a:xfrm>
            <a:prstGeom prst="rect">
              <a:avLst/>
            </a:prstGeom>
            <a:grp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355504" y="1974810"/>
              <a:ext cx="1196033" cy="276999"/>
            </a:xfrm>
            <a:prstGeom prst="rect">
              <a:avLst/>
            </a:prstGeom>
            <a:grpFill/>
            <a:ln>
              <a:solidFill>
                <a:schemeClr val="tx1">
                  <a:lumMod val="65000"/>
                  <a:lumOff val="35000"/>
                </a:schemeClr>
              </a:solidFill>
            </a:ln>
          </p:spPr>
          <p:txBody>
            <a:bodyPr wrap="none" rtlCol="0">
              <a:spAutoFit/>
            </a:bodyPr>
            <a:lstStyle/>
            <a:p>
              <a:r>
                <a:rPr lang="en-US" sz="1200" b="1" dirty="0" smtClean="0">
                  <a:solidFill>
                    <a:schemeClr val="bg1"/>
                  </a:solidFill>
                </a:rPr>
                <a:t>Office Furniture</a:t>
              </a:r>
              <a:endParaRPr lang="en-US" sz="1200" b="1" dirty="0">
                <a:solidFill>
                  <a:schemeClr val="bg1"/>
                </a:solidFill>
              </a:endParaRPr>
            </a:p>
          </p:txBody>
        </p:sp>
      </p:grpSp>
      <p:sp>
        <p:nvSpPr>
          <p:cNvPr id="8" name="Rectangle 7"/>
          <p:cNvSpPr/>
          <p:nvPr/>
        </p:nvSpPr>
        <p:spPr>
          <a:xfrm>
            <a:off x="4190611" y="8698230"/>
            <a:ext cx="2209800" cy="274320"/>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68                                Office Furniture</a:t>
            </a:r>
            <a:endParaRPr lang="en-US" sz="1050" b="1" dirty="0">
              <a:solidFill>
                <a:schemeClr val="tx1"/>
              </a:solidFill>
            </a:endParaRPr>
          </a:p>
        </p:txBody>
      </p:sp>
      <p:pic>
        <p:nvPicPr>
          <p:cNvPr id="16" name="Picture 6" descr="C:\Users\Public\Documents\Adityas\Furniture\Office\Catalog\E34.jpg"/>
          <p:cNvPicPr>
            <a:picLocks noChangeAspect="1" noChangeArrowheads="1"/>
          </p:cNvPicPr>
          <p:nvPr/>
        </p:nvPicPr>
        <p:blipFill>
          <a:blip r:embed="rId3" cstate="print"/>
          <a:srcRect/>
          <a:stretch>
            <a:fillRect/>
          </a:stretch>
        </p:blipFill>
        <p:spPr bwMode="auto">
          <a:xfrm flipH="1">
            <a:off x="4419600" y="5715000"/>
            <a:ext cx="1499507" cy="2651760"/>
          </a:xfrm>
          <a:prstGeom prst="rect">
            <a:avLst/>
          </a:prstGeom>
          <a:noFill/>
        </p:spPr>
      </p:pic>
      <p:sp>
        <p:nvSpPr>
          <p:cNvPr id="21" name="TextBox 20"/>
          <p:cNvSpPr txBox="1"/>
          <p:nvPr/>
        </p:nvSpPr>
        <p:spPr>
          <a:xfrm>
            <a:off x="0" y="0"/>
            <a:ext cx="3832588" cy="400110"/>
          </a:xfrm>
          <a:prstGeom prst="rect">
            <a:avLst/>
          </a:prstGeom>
          <a:noFill/>
        </p:spPr>
        <p:txBody>
          <a:bodyPr wrap="none" rtlCol="0">
            <a:spAutoFit/>
          </a:bodyPr>
          <a:lstStyle/>
          <a:p>
            <a:pPr algn="r"/>
            <a:r>
              <a:rPr lang="en-US" sz="2000" b="1" dirty="0" smtClean="0"/>
              <a:t>9300 SERIES WORKSTATION CHAIR</a:t>
            </a:r>
            <a:endParaRPr lang="en-US" sz="2000" b="1" dirty="0"/>
          </a:p>
        </p:txBody>
      </p:sp>
      <p:grpSp>
        <p:nvGrpSpPr>
          <p:cNvPr id="28" name="Group 27"/>
          <p:cNvGrpSpPr/>
          <p:nvPr/>
        </p:nvGrpSpPr>
        <p:grpSpPr>
          <a:xfrm>
            <a:off x="472195" y="609600"/>
            <a:ext cx="1813805" cy="2898577"/>
            <a:chOff x="472195" y="609600"/>
            <a:chExt cx="1813805" cy="2898577"/>
          </a:xfrm>
        </p:grpSpPr>
        <p:pic>
          <p:nvPicPr>
            <p:cNvPr id="58371" name="Picture 3"/>
            <p:cNvPicPr>
              <a:picLocks noChangeAspect="1" noChangeArrowheads="1"/>
            </p:cNvPicPr>
            <p:nvPr/>
          </p:nvPicPr>
          <p:blipFill>
            <a:blip r:embed="rId4" cstate="print"/>
            <a:srcRect/>
            <a:stretch>
              <a:fillRect/>
            </a:stretch>
          </p:blipFill>
          <p:spPr bwMode="auto">
            <a:xfrm>
              <a:off x="472195" y="609600"/>
              <a:ext cx="1813805" cy="2834640"/>
            </a:xfrm>
            <a:prstGeom prst="rect">
              <a:avLst/>
            </a:prstGeom>
            <a:noFill/>
            <a:ln w="9525">
              <a:noFill/>
              <a:miter lim="800000"/>
              <a:headEnd/>
              <a:tailEnd/>
            </a:ln>
          </p:spPr>
        </p:pic>
        <p:sp>
          <p:nvSpPr>
            <p:cNvPr id="22" name="TextBox 21"/>
            <p:cNvSpPr txBox="1"/>
            <p:nvPr/>
          </p:nvSpPr>
          <p:spPr>
            <a:xfrm>
              <a:off x="906061" y="3200400"/>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9306</a:t>
              </a:r>
              <a:endParaRPr lang="en-US" sz="1400" b="1" dirty="0">
                <a:solidFill>
                  <a:schemeClr val="tx1">
                    <a:lumMod val="50000"/>
                    <a:lumOff val="50000"/>
                  </a:schemeClr>
                </a:solidFill>
              </a:endParaRPr>
            </a:p>
          </p:txBody>
        </p:sp>
      </p:grpSp>
      <p:grpSp>
        <p:nvGrpSpPr>
          <p:cNvPr id="27" name="Group 26"/>
          <p:cNvGrpSpPr/>
          <p:nvPr/>
        </p:nvGrpSpPr>
        <p:grpSpPr>
          <a:xfrm>
            <a:off x="4181475" y="609600"/>
            <a:ext cx="1609725" cy="2974777"/>
            <a:chOff x="4181475" y="609600"/>
            <a:chExt cx="1609725" cy="2974777"/>
          </a:xfrm>
        </p:grpSpPr>
        <p:pic>
          <p:nvPicPr>
            <p:cNvPr id="58369" name="Picture 1"/>
            <p:cNvPicPr>
              <a:picLocks noChangeAspect="1" noChangeArrowheads="1"/>
            </p:cNvPicPr>
            <p:nvPr/>
          </p:nvPicPr>
          <p:blipFill>
            <a:blip r:embed="rId5" cstate="print"/>
            <a:srcRect/>
            <a:stretch>
              <a:fillRect/>
            </a:stretch>
          </p:blipFill>
          <p:spPr bwMode="auto">
            <a:xfrm>
              <a:off x="4181475" y="609600"/>
              <a:ext cx="1609725" cy="2873859"/>
            </a:xfrm>
            <a:prstGeom prst="rect">
              <a:avLst/>
            </a:prstGeom>
            <a:noFill/>
            <a:ln w="9525">
              <a:noFill/>
              <a:miter lim="800000"/>
              <a:headEnd/>
              <a:tailEnd/>
            </a:ln>
          </p:spPr>
        </p:pic>
        <p:sp>
          <p:nvSpPr>
            <p:cNvPr id="23" name="TextBox 22"/>
            <p:cNvSpPr txBox="1"/>
            <p:nvPr/>
          </p:nvSpPr>
          <p:spPr>
            <a:xfrm>
              <a:off x="4267200" y="3276600"/>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9307</a:t>
              </a:r>
              <a:endParaRPr lang="en-US" sz="1400" b="1" dirty="0">
                <a:solidFill>
                  <a:schemeClr val="tx1">
                    <a:lumMod val="50000"/>
                    <a:lumOff val="50000"/>
                  </a:schemeClr>
                </a:solidFill>
              </a:endParaRPr>
            </a:p>
          </p:txBody>
        </p:sp>
      </p:grpSp>
      <p:sp>
        <p:nvSpPr>
          <p:cNvPr id="26" name="TextBox 25"/>
          <p:cNvSpPr txBox="1"/>
          <p:nvPr/>
        </p:nvSpPr>
        <p:spPr>
          <a:xfrm>
            <a:off x="4258861" y="8077200"/>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9310</a:t>
            </a:r>
            <a:endParaRPr lang="en-US" sz="1400" b="1" dirty="0">
              <a:solidFill>
                <a:schemeClr val="tx1">
                  <a:lumMod val="50000"/>
                  <a:lumOff val="50000"/>
                </a:schemeClr>
              </a:solidFill>
            </a:endParaRPr>
          </a:p>
        </p:txBody>
      </p:sp>
      <p:sp>
        <p:nvSpPr>
          <p:cNvPr id="19" name="Rectangle 18"/>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0" name="Picture 2" descr="C:\Users\Public\Documents\Adityas\Profile\Logo_wpfur.jpg"/>
          <p:cNvPicPr>
            <a:picLocks noChangeAspect="1" noChangeArrowheads="1"/>
          </p:cNvPicPr>
          <p:nvPr/>
        </p:nvPicPr>
        <p:blipFill>
          <a:blip r:embed="rId6" cstate="print"/>
          <a:srcRect/>
          <a:stretch>
            <a:fillRect/>
          </a:stretch>
        </p:blipFill>
        <p:spPr bwMode="auto">
          <a:xfrm>
            <a:off x="3208360" y="8427720"/>
            <a:ext cx="414033" cy="640080"/>
          </a:xfrm>
          <a:prstGeom prst="rect">
            <a:avLst/>
          </a:prstGeom>
          <a:noFill/>
        </p:spPr>
      </p:pic>
      <p:grpSp>
        <p:nvGrpSpPr>
          <p:cNvPr id="30" name="Group 29"/>
          <p:cNvGrpSpPr/>
          <p:nvPr/>
        </p:nvGrpSpPr>
        <p:grpSpPr>
          <a:xfrm>
            <a:off x="2133600" y="3352800"/>
            <a:ext cx="1981200" cy="2743200"/>
            <a:chOff x="2133600" y="3352800"/>
            <a:chExt cx="1981200" cy="2743200"/>
          </a:xfrm>
        </p:grpSpPr>
        <p:pic>
          <p:nvPicPr>
            <p:cNvPr id="10243" name="Picture 3" descr="C:\Users\Public\Documents\Adityas\Furniture\Office\Catalog\E26.jpg"/>
            <p:cNvPicPr>
              <a:picLocks noChangeAspect="1" noChangeArrowheads="1"/>
            </p:cNvPicPr>
            <p:nvPr/>
          </p:nvPicPr>
          <p:blipFill>
            <a:blip r:embed="rId7" cstate="print"/>
            <a:srcRect/>
            <a:stretch>
              <a:fillRect/>
            </a:stretch>
          </p:blipFill>
          <p:spPr bwMode="auto">
            <a:xfrm>
              <a:off x="2402264" y="3352800"/>
              <a:ext cx="1712536" cy="2743200"/>
            </a:xfrm>
            <a:prstGeom prst="rect">
              <a:avLst/>
            </a:prstGeom>
            <a:noFill/>
          </p:spPr>
        </p:pic>
        <p:sp>
          <p:nvSpPr>
            <p:cNvPr id="24" name="TextBox 23"/>
            <p:cNvSpPr txBox="1"/>
            <p:nvPr/>
          </p:nvSpPr>
          <p:spPr>
            <a:xfrm>
              <a:off x="2133600" y="5715000"/>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9308</a:t>
              </a:r>
              <a:endParaRPr lang="en-US" sz="1400" b="1" dirty="0">
                <a:solidFill>
                  <a:schemeClr val="tx1">
                    <a:lumMod val="50000"/>
                    <a:lumOff val="50000"/>
                  </a:schemeClr>
                </a:solidFill>
              </a:endParaRPr>
            </a:p>
          </p:txBody>
        </p:sp>
      </p:gr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chemeClr val="tx1">
              <a:lumMod val="65000"/>
              <a:lumOff val="35000"/>
            </a:schemeClr>
          </a:solidFill>
        </p:grpSpPr>
        <p:sp>
          <p:nvSpPr>
            <p:cNvPr id="6" name="Rectangle 5"/>
            <p:cNvSpPr/>
            <p:nvPr/>
          </p:nvSpPr>
          <p:spPr>
            <a:xfrm>
              <a:off x="0" y="0"/>
              <a:ext cx="457200" cy="9144000"/>
            </a:xfrm>
            <a:prstGeom prst="rect">
              <a:avLst/>
            </a:prstGeom>
            <a:grp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355506" y="1985249"/>
              <a:ext cx="1196033" cy="276999"/>
            </a:xfrm>
            <a:prstGeom prst="rect">
              <a:avLst/>
            </a:prstGeom>
            <a:grpFill/>
            <a:ln>
              <a:solidFill>
                <a:schemeClr val="tx1">
                  <a:lumMod val="65000"/>
                  <a:lumOff val="35000"/>
                </a:schemeClr>
              </a:solidFill>
            </a:ln>
          </p:spPr>
          <p:txBody>
            <a:bodyPr wrap="none" rtlCol="0">
              <a:spAutoFit/>
            </a:bodyPr>
            <a:lstStyle/>
            <a:p>
              <a:r>
                <a:rPr lang="en-US" sz="1200" b="1" dirty="0" smtClean="0">
                  <a:solidFill>
                    <a:schemeClr val="bg1"/>
                  </a:solidFill>
                </a:rPr>
                <a:t>Office Furniture</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Office Furniture               	  69</a:t>
            </a:r>
            <a:endParaRPr lang="en-US" sz="1050" b="1" dirty="0">
              <a:solidFill>
                <a:schemeClr val="tx1"/>
              </a:solidFill>
            </a:endParaRPr>
          </a:p>
        </p:txBody>
      </p:sp>
      <p:pic>
        <p:nvPicPr>
          <p:cNvPr id="11266" name="Picture 2" descr="C:\Users\Public\Documents\Adityas\Furniture\Office\Catalog\E35.jpg"/>
          <p:cNvPicPr>
            <a:picLocks noChangeAspect="1" noChangeArrowheads="1"/>
          </p:cNvPicPr>
          <p:nvPr/>
        </p:nvPicPr>
        <p:blipFill>
          <a:blip r:embed="rId2" cstate="print"/>
          <a:srcRect/>
          <a:stretch>
            <a:fillRect/>
          </a:stretch>
        </p:blipFill>
        <p:spPr bwMode="auto">
          <a:xfrm>
            <a:off x="925105" y="2438400"/>
            <a:ext cx="1513295" cy="2743200"/>
          </a:xfrm>
          <a:prstGeom prst="rect">
            <a:avLst/>
          </a:prstGeom>
          <a:noFill/>
        </p:spPr>
      </p:pic>
      <p:pic>
        <p:nvPicPr>
          <p:cNvPr id="11267" name="Picture 3" descr="C:\Users\Public\Documents\Adityas\Furniture\Office\Catalog\E31.jpg"/>
          <p:cNvPicPr>
            <a:picLocks noChangeAspect="1" noChangeArrowheads="1"/>
          </p:cNvPicPr>
          <p:nvPr/>
        </p:nvPicPr>
        <p:blipFill>
          <a:blip r:embed="rId3" cstate="print"/>
          <a:srcRect/>
          <a:stretch>
            <a:fillRect/>
          </a:stretch>
        </p:blipFill>
        <p:spPr bwMode="auto">
          <a:xfrm>
            <a:off x="2892885" y="4191000"/>
            <a:ext cx="1602915" cy="2743200"/>
          </a:xfrm>
          <a:prstGeom prst="rect">
            <a:avLst/>
          </a:prstGeom>
          <a:noFill/>
        </p:spPr>
      </p:pic>
      <p:pic>
        <p:nvPicPr>
          <p:cNvPr id="13" name="Picture 2" descr="C:\Users\Public\Documents\Adityas\Furniture\Office\Catalog\E30.jpg"/>
          <p:cNvPicPr>
            <a:picLocks noChangeAspect="1" noChangeArrowheads="1"/>
          </p:cNvPicPr>
          <p:nvPr/>
        </p:nvPicPr>
        <p:blipFill>
          <a:blip r:embed="rId4" cstate="print"/>
          <a:srcRect/>
          <a:stretch>
            <a:fillRect/>
          </a:stretch>
        </p:blipFill>
        <p:spPr bwMode="auto">
          <a:xfrm>
            <a:off x="2743200" y="381000"/>
            <a:ext cx="1692741" cy="2743200"/>
          </a:xfrm>
          <a:prstGeom prst="rect">
            <a:avLst/>
          </a:prstGeom>
          <a:noFill/>
        </p:spPr>
      </p:pic>
      <p:pic>
        <p:nvPicPr>
          <p:cNvPr id="14" name="Picture 3" descr="C:\Users\Public\Documents\Adityas\Furniture\Office\Catalog\E36.jpg"/>
          <p:cNvPicPr>
            <a:picLocks noChangeAspect="1" noChangeArrowheads="1"/>
          </p:cNvPicPr>
          <p:nvPr/>
        </p:nvPicPr>
        <p:blipFill>
          <a:blip r:embed="rId5" cstate="print"/>
          <a:srcRect/>
          <a:stretch>
            <a:fillRect/>
          </a:stretch>
        </p:blipFill>
        <p:spPr bwMode="auto">
          <a:xfrm>
            <a:off x="4920175" y="2438400"/>
            <a:ext cx="1709225" cy="2743200"/>
          </a:xfrm>
          <a:prstGeom prst="rect">
            <a:avLst/>
          </a:prstGeom>
          <a:noFill/>
        </p:spPr>
      </p:pic>
      <p:pic>
        <p:nvPicPr>
          <p:cNvPr id="16" name="Picture 2" descr="C:\Users\Public\Documents\Adityas\Furniture\Office\Catalog\E39.jpg"/>
          <p:cNvPicPr>
            <a:picLocks noChangeAspect="1" noChangeArrowheads="1"/>
          </p:cNvPicPr>
          <p:nvPr/>
        </p:nvPicPr>
        <p:blipFill>
          <a:blip r:embed="rId6" cstate="print"/>
          <a:srcRect/>
          <a:stretch>
            <a:fillRect/>
          </a:stretch>
        </p:blipFill>
        <p:spPr bwMode="auto">
          <a:xfrm>
            <a:off x="5029200" y="6019800"/>
            <a:ext cx="1708030" cy="2743200"/>
          </a:xfrm>
          <a:prstGeom prst="rect">
            <a:avLst/>
          </a:prstGeom>
          <a:noFill/>
        </p:spPr>
      </p:pic>
      <p:pic>
        <p:nvPicPr>
          <p:cNvPr id="17" name="Picture 5" descr="C:\Users\Public\Documents\Adityas\Furniture\Office\Catalog\E38.jpg"/>
          <p:cNvPicPr>
            <a:picLocks noChangeAspect="1" noChangeArrowheads="1"/>
          </p:cNvPicPr>
          <p:nvPr/>
        </p:nvPicPr>
        <p:blipFill>
          <a:blip r:embed="rId7" cstate="print"/>
          <a:srcRect/>
          <a:stretch>
            <a:fillRect/>
          </a:stretch>
        </p:blipFill>
        <p:spPr bwMode="auto">
          <a:xfrm>
            <a:off x="783034" y="5867400"/>
            <a:ext cx="1731566" cy="2743200"/>
          </a:xfrm>
          <a:prstGeom prst="rect">
            <a:avLst/>
          </a:prstGeom>
          <a:noFill/>
        </p:spPr>
      </p:pic>
      <p:sp>
        <p:nvSpPr>
          <p:cNvPr id="24" name="TextBox 23"/>
          <p:cNvSpPr txBox="1"/>
          <p:nvPr/>
        </p:nvSpPr>
        <p:spPr>
          <a:xfrm>
            <a:off x="3048000" y="0"/>
            <a:ext cx="3832588" cy="400110"/>
          </a:xfrm>
          <a:prstGeom prst="rect">
            <a:avLst/>
          </a:prstGeom>
          <a:noFill/>
        </p:spPr>
        <p:txBody>
          <a:bodyPr wrap="none" rtlCol="0">
            <a:spAutoFit/>
          </a:bodyPr>
          <a:lstStyle/>
          <a:p>
            <a:pPr algn="r"/>
            <a:r>
              <a:rPr lang="en-US" sz="2000" b="1" dirty="0" smtClean="0"/>
              <a:t>9300 SERIES WORKSTATION CHAIR</a:t>
            </a:r>
            <a:endParaRPr lang="en-US" sz="2000" b="1" dirty="0"/>
          </a:p>
        </p:txBody>
      </p:sp>
      <p:sp>
        <p:nvSpPr>
          <p:cNvPr id="25" name="TextBox 24"/>
          <p:cNvSpPr txBox="1"/>
          <p:nvPr/>
        </p:nvSpPr>
        <p:spPr>
          <a:xfrm>
            <a:off x="3268261" y="2895600"/>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9311</a:t>
            </a:r>
            <a:endParaRPr lang="en-US" sz="1400" b="1" dirty="0">
              <a:solidFill>
                <a:schemeClr val="tx1">
                  <a:lumMod val="50000"/>
                  <a:lumOff val="50000"/>
                </a:schemeClr>
              </a:solidFill>
            </a:endParaRPr>
          </a:p>
        </p:txBody>
      </p:sp>
      <p:sp>
        <p:nvSpPr>
          <p:cNvPr id="26" name="TextBox 25"/>
          <p:cNvSpPr txBox="1"/>
          <p:nvPr/>
        </p:nvSpPr>
        <p:spPr>
          <a:xfrm>
            <a:off x="762000" y="4914900"/>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9312</a:t>
            </a:r>
            <a:endParaRPr lang="en-US" sz="1400" b="1" dirty="0">
              <a:solidFill>
                <a:schemeClr val="tx1">
                  <a:lumMod val="50000"/>
                  <a:lumOff val="50000"/>
                </a:schemeClr>
              </a:solidFill>
            </a:endParaRPr>
          </a:p>
        </p:txBody>
      </p:sp>
      <p:sp>
        <p:nvSpPr>
          <p:cNvPr id="27" name="TextBox 26"/>
          <p:cNvSpPr txBox="1"/>
          <p:nvPr/>
        </p:nvSpPr>
        <p:spPr>
          <a:xfrm>
            <a:off x="5325661" y="5029200"/>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9313</a:t>
            </a:r>
            <a:endParaRPr lang="en-US" sz="1400" b="1" dirty="0">
              <a:solidFill>
                <a:schemeClr val="tx1">
                  <a:lumMod val="50000"/>
                  <a:lumOff val="50000"/>
                </a:schemeClr>
              </a:solidFill>
            </a:endParaRPr>
          </a:p>
        </p:txBody>
      </p:sp>
      <p:sp>
        <p:nvSpPr>
          <p:cNvPr id="28" name="TextBox 27"/>
          <p:cNvSpPr txBox="1"/>
          <p:nvPr/>
        </p:nvSpPr>
        <p:spPr>
          <a:xfrm>
            <a:off x="3344461" y="6626423"/>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9314</a:t>
            </a:r>
            <a:endParaRPr lang="en-US" sz="1400" b="1" dirty="0">
              <a:solidFill>
                <a:schemeClr val="tx1">
                  <a:lumMod val="50000"/>
                  <a:lumOff val="50000"/>
                </a:schemeClr>
              </a:solidFill>
            </a:endParaRPr>
          </a:p>
        </p:txBody>
      </p:sp>
      <p:sp>
        <p:nvSpPr>
          <p:cNvPr id="29" name="TextBox 28"/>
          <p:cNvSpPr txBox="1"/>
          <p:nvPr/>
        </p:nvSpPr>
        <p:spPr>
          <a:xfrm>
            <a:off x="1981200" y="7620000"/>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9315</a:t>
            </a:r>
            <a:endParaRPr lang="en-US" sz="1400" b="1" dirty="0">
              <a:solidFill>
                <a:schemeClr val="tx1">
                  <a:lumMod val="50000"/>
                  <a:lumOff val="50000"/>
                </a:schemeClr>
              </a:solidFill>
            </a:endParaRPr>
          </a:p>
        </p:txBody>
      </p:sp>
      <p:sp>
        <p:nvSpPr>
          <p:cNvPr id="30" name="TextBox 29"/>
          <p:cNvSpPr txBox="1"/>
          <p:nvPr/>
        </p:nvSpPr>
        <p:spPr>
          <a:xfrm>
            <a:off x="4716061" y="7543800"/>
            <a:ext cx="770339" cy="307777"/>
          </a:xfrm>
          <a:prstGeom prst="rect">
            <a:avLst/>
          </a:prstGeom>
          <a:noFill/>
        </p:spPr>
        <p:txBody>
          <a:bodyPr wrap="none" rtlCol="0">
            <a:spAutoFit/>
          </a:bodyPr>
          <a:lstStyle/>
          <a:p>
            <a:r>
              <a:rPr lang="en-US" sz="1400" b="1" dirty="0" smtClean="0">
                <a:solidFill>
                  <a:schemeClr val="tx1">
                    <a:lumMod val="50000"/>
                    <a:lumOff val="50000"/>
                  </a:schemeClr>
                </a:solidFill>
              </a:rPr>
              <a:t>EC 9316</a:t>
            </a:r>
            <a:endParaRPr lang="en-US" sz="1400" b="1" dirty="0">
              <a:solidFill>
                <a:schemeClr val="tx1">
                  <a:lumMod val="50000"/>
                  <a:lumOff val="50000"/>
                </a:schemeClr>
              </a:solidFill>
            </a:endParaRPr>
          </a:p>
        </p:txBody>
      </p:sp>
      <p:sp>
        <p:nvSpPr>
          <p:cNvPr id="21" name="Rectangle 20"/>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2" name="Picture 2" descr="C:\Users\Public\Documents\Adityas\Profile\Logo_wpfur.jpg"/>
          <p:cNvPicPr>
            <a:picLocks noChangeAspect="1" noChangeArrowheads="1"/>
          </p:cNvPicPr>
          <p:nvPr/>
        </p:nvPicPr>
        <p:blipFill>
          <a:blip r:embed="rId8"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5"/>
          <p:cNvGrpSpPr/>
          <p:nvPr/>
        </p:nvGrpSpPr>
        <p:grpSpPr>
          <a:xfrm>
            <a:off x="533399" y="380999"/>
            <a:ext cx="6324601" cy="3886201"/>
            <a:chOff x="533399" y="609599"/>
            <a:chExt cx="6324601" cy="3886201"/>
          </a:xfrm>
        </p:grpSpPr>
        <p:pic>
          <p:nvPicPr>
            <p:cNvPr id="117763" name="Picture 3"/>
            <p:cNvPicPr>
              <a:picLocks noChangeAspect="1" noChangeArrowheads="1"/>
            </p:cNvPicPr>
            <p:nvPr/>
          </p:nvPicPr>
          <p:blipFill>
            <a:blip r:embed="rId2" cstate="print"/>
            <a:srcRect/>
            <a:stretch>
              <a:fillRect/>
            </a:stretch>
          </p:blipFill>
          <p:spPr bwMode="auto">
            <a:xfrm flipH="1">
              <a:off x="3809998" y="2057400"/>
              <a:ext cx="3048002" cy="1828800"/>
            </a:xfrm>
            <a:prstGeom prst="rect">
              <a:avLst/>
            </a:prstGeom>
            <a:noFill/>
            <a:ln w="9525">
              <a:noFill/>
              <a:miter lim="800000"/>
              <a:headEnd/>
              <a:tailEnd/>
            </a:ln>
          </p:spPr>
        </p:pic>
        <p:pic>
          <p:nvPicPr>
            <p:cNvPr id="117762" name="Picture 2"/>
            <p:cNvPicPr>
              <a:picLocks noChangeAspect="1" noChangeArrowheads="1"/>
            </p:cNvPicPr>
            <p:nvPr/>
          </p:nvPicPr>
          <p:blipFill>
            <a:blip r:embed="rId3" cstate="print"/>
            <a:srcRect/>
            <a:stretch>
              <a:fillRect/>
            </a:stretch>
          </p:blipFill>
          <p:spPr bwMode="auto">
            <a:xfrm>
              <a:off x="533399" y="609599"/>
              <a:ext cx="3808855" cy="1828800"/>
            </a:xfrm>
            <a:prstGeom prst="rect">
              <a:avLst/>
            </a:prstGeom>
            <a:noFill/>
            <a:ln w="9525">
              <a:noFill/>
              <a:miter lim="800000"/>
              <a:headEnd/>
              <a:tailEnd/>
            </a:ln>
          </p:spPr>
        </p:pic>
        <p:pic>
          <p:nvPicPr>
            <p:cNvPr id="117764" name="Picture 4"/>
            <p:cNvPicPr>
              <a:picLocks noChangeAspect="1" noChangeArrowheads="1"/>
            </p:cNvPicPr>
            <p:nvPr/>
          </p:nvPicPr>
          <p:blipFill>
            <a:blip r:embed="rId4" cstate="print"/>
            <a:srcRect/>
            <a:stretch>
              <a:fillRect/>
            </a:stretch>
          </p:blipFill>
          <p:spPr bwMode="auto">
            <a:xfrm>
              <a:off x="1295400" y="2438400"/>
              <a:ext cx="2238571" cy="1828800"/>
            </a:xfrm>
            <a:prstGeom prst="rect">
              <a:avLst/>
            </a:prstGeom>
            <a:noFill/>
            <a:ln w="9525">
              <a:noFill/>
              <a:miter lim="800000"/>
              <a:headEnd/>
              <a:tailEnd/>
            </a:ln>
          </p:spPr>
        </p:pic>
        <p:sp>
          <p:nvSpPr>
            <p:cNvPr id="32" name="Rectangle 31"/>
            <p:cNvSpPr/>
            <p:nvPr/>
          </p:nvSpPr>
          <p:spPr>
            <a:xfrm rot="10800000" flipV="1">
              <a:off x="685801" y="2495551"/>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8303</a:t>
              </a:r>
              <a:endParaRPr lang="en-US" sz="1400" b="1" dirty="0">
                <a:solidFill>
                  <a:schemeClr val="bg1">
                    <a:lumMod val="50000"/>
                  </a:schemeClr>
                </a:solidFill>
              </a:endParaRPr>
            </a:p>
          </p:txBody>
        </p:sp>
        <p:sp>
          <p:nvSpPr>
            <p:cNvPr id="33" name="Rectangle 32"/>
            <p:cNvSpPr/>
            <p:nvPr/>
          </p:nvSpPr>
          <p:spPr>
            <a:xfrm rot="10800000" flipV="1">
              <a:off x="5791200" y="38862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8302</a:t>
              </a:r>
              <a:endParaRPr lang="en-US" sz="1400" b="1" dirty="0">
                <a:solidFill>
                  <a:schemeClr val="bg1">
                    <a:lumMod val="50000"/>
                  </a:schemeClr>
                </a:solidFill>
              </a:endParaRPr>
            </a:p>
          </p:txBody>
        </p:sp>
        <p:sp>
          <p:nvSpPr>
            <p:cNvPr id="34" name="Rectangle 33"/>
            <p:cNvSpPr/>
            <p:nvPr/>
          </p:nvSpPr>
          <p:spPr>
            <a:xfrm rot="10800000" flipV="1">
              <a:off x="1143000" y="4267201"/>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8301</a:t>
              </a:r>
              <a:endParaRPr lang="en-US" sz="1400" b="1" dirty="0">
                <a:solidFill>
                  <a:schemeClr val="bg1">
                    <a:lumMod val="50000"/>
                  </a:schemeClr>
                </a:solidFill>
              </a:endParaRPr>
            </a:p>
          </p:txBody>
        </p:sp>
      </p:grpSp>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11"/>
          <p:cNvGrpSpPr/>
          <p:nvPr/>
        </p:nvGrpSpPr>
        <p:grpSpPr>
          <a:xfrm>
            <a:off x="0" y="0"/>
            <a:ext cx="457200" cy="9144000"/>
            <a:chOff x="0" y="0"/>
            <a:chExt cx="457200" cy="9144000"/>
          </a:xfrm>
          <a:solidFill>
            <a:schemeClr val="accent2">
              <a:lumMod val="75000"/>
            </a:schemeClr>
          </a:solidFill>
        </p:grpSpPr>
        <p:sp>
          <p:nvSpPr>
            <p:cNvPr id="6" name="Rectangle 5"/>
            <p:cNvSpPr/>
            <p:nvPr/>
          </p:nvSpPr>
          <p:spPr>
            <a:xfrm>
              <a:off x="0" y="0"/>
              <a:ext cx="457200" cy="9144000"/>
            </a:xfrm>
            <a:prstGeom prst="rect">
              <a:avLst/>
            </a:prstGeom>
            <a:grpFill/>
            <a:ln>
              <a:solidFill>
                <a:schemeClr val="accent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487144" y="1848456"/>
              <a:ext cx="1459310" cy="276999"/>
            </a:xfrm>
            <a:prstGeom prst="rect">
              <a:avLst/>
            </a:prstGeom>
            <a:grpFill/>
            <a:ln>
              <a:solidFill>
                <a:schemeClr val="accent2">
                  <a:lumMod val="75000"/>
                </a:schemeClr>
              </a:solidFill>
            </a:ln>
          </p:spPr>
          <p:txBody>
            <a:bodyPr wrap="none" rtlCol="0">
              <a:spAutoFit/>
            </a:bodyPr>
            <a:lstStyle/>
            <a:p>
              <a:r>
                <a:rPr lang="en-US" sz="1200" b="1" dirty="0" smtClean="0">
                  <a:solidFill>
                    <a:schemeClr val="bg1"/>
                  </a:solidFill>
                </a:rPr>
                <a:t>Reception Furniture</a:t>
              </a:r>
              <a:endParaRPr lang="en-US" sz="1200" b="1" dirty="0">
                <a:solidFill>
                  <a:schemeClr val="bg1"/>
                </a:solidFill>
              </a:endParaRPr>
            </a:p>
          </p:txBody>
        </p:sp>
      </p:grpSp>
      <p:sp>
        <p:nvSpPr>
          <p:cNvPr id="8" name="Rectangle 7"/>
          <p:cNvSpPr/>
          <p:nvPr/>
        </p:nvSpPr>
        <p:spPr>
          <a:xfrm>
            <a:off x="457200" y="8686800"/>
            <a:ext cx="2209800" cy="274320"/>
          </a:xfrm>
          <a:prstGeom prst="rect">
            <a:avLst/>
          </a:prstGeom>
          <a:noFill/>
          <a:ln w="95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Reception Furniture              7	</a:t>
            </a:r>
            <a:endParaRPr lang="en-US" sz="1050" b="1" dirty="0">
              <a:solidFill>
                <a:schemeClr val="tx1"/>
              </a:solidFill>
            </a:endParaRPr>
          </a:p>
        </p:txBody>
      </p:sp>
      <p:sp>
        <p:nvSpPr>
          <p:cNvPr id="20" name="TextBox 19"/>
          <p:cNvSpPr txBox="1"/>
          <p:nvPr/>
        </p:nvSpPr>
        <p:spPr>
          <a:xfrm>
            <a:off x="3170580" y="76200"/>
            <a:ext cx="3687420" cy="400110"/>
          </a:xfrm>
          <a:prstGeom prst="rect">
            <a:avLst/>
          </a:prstGeom>
          <a:noFill/>
        </p:spPr>
        <p:txBody>
          <a:bodyPr wrap="none" rtlCol="0">
            <a:spAutoFit/>
          </a:bodyPr>
          <a:lstStyle/>
          <a:p>
            <a:pPr algn="r"/>
            <a:r>
              <a:rPr lang="en-US" sz="2000" b="1" dirty="0" smtClean="0"/>
              <a:t>8300 SERIES RECEPTION SEATING</a:t>
            </a:r>
            <a:endParaRPr lang="en-US" sz="2000" b="1" dirty="0"/>
          </a:p>
        </p:txBody>
      </p:sp>
      <p:grpSp>
        <p:nvGrpSpPr>
          <p:cNvPr id="4" name="Group 37"/>
          <p:cNvGrpSpPr/>
          <p:nvPr/>
        </p:nvGrpSpPr>
        <p:grpSpPr>
          <a:xfrm>
            <a:off x="533400" y="8077200"/>
            <a:ext cx="6236970" cy="304800"/>
            <a:chOff x="533400" y="7829550"/>
            <a:chExt cx="6236970" cy="304800"/>
          </a:xfrm>
        </p:grpSpPr>
        <p:sp>
          <p:nvSpPr>
            <p:cNvPr id="45" name="Rounded Rectangle 44"/>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46" name="Rounded Rectangle 45"/>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47" name="Rounded Rectangle 46"/>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sp>
          <p:nvSpPr>
            <p:cNvPr id="48" name="Rounded Rectangle 47"/>
            <p:cNvSpPr/>
            <p:nvPr/>
          </p:nvSpPr>
          <p:spPr>
            <a:xfrm>
              <a:off x="5124450" y="7829550"/>
              <a:ext cx="164592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upholstery options</a:t>
              </a:r>
              <a:endParaRPr lang="en-US" sz="1400" b="1" dirty="0"/>
            </a:p>
          </p:txBody>
        </p:sp>
      </p:grpSp>
      <p:sp>
        <p:nvSpPr>
          <p:cNvPr id="35" name="Rectangle 34"/>
          <p:cNvSpPr/>
          <p:nvPr/>
        </p:nvSpPr>
        <p:spPr>
          <a:xfrm>
            <a:off x="609600" y="4900136"/>
            <a:ext cx="3429000" cy="738664"/>
          </a:xfrm>
          <a:prstGeom prst="rect">
            <a:avLst/>
          </a:prstGeom>
        </p:spPr>
        <p:txBody>
          <a:bodyPr>
            <a:spAutoFit/>
          </a:bodyPr>
          <a:lstStyle/>
          <a:p>
            <a:pPr>
              <a:lnSpc>
                <a:spcPct val="150000"/>
              </a:lnSpc>
              <a:buFont typeface="Arial" pitchFamily="34" charset="0"/>
              <a:buChar char="•"/>
            </a:pPr>
            <a:r>
              <a:rPr lang="en-US" sz="1400" dirty="0" smtClean="0"/>
              <a:t> Chrome legs</a:t>
            </a:r>
          </a:p>
          <a:p>
            <a:pPr>
              <a:lnSpc>
                <a:spcPct val="150000"/>
              </a:lnSpc>
              <a:buFont typeface="Arial" pitchFamily="34" charset="0"/>
              <a:buChar char="•"/>
            </a:pPr>
            <a:r>
              <a:rPr lang="en-US" sz="1400" dirty="0" smtClean="0"/>
              <a:t> Available in various fabric options </a:t>
            </a:r>
          </a:p>
        </p:txBody>
      </p:sp>
      <p:grpSp>
        <p:nvGrpSpPr>
          <p:cNvPr id="29" name="Group 28"/>
          <p:cNvGrpSpPr/>
          <p:nvPr/>
        </p:nvGrpSpPr>
        <p:grpSpPr>
          <a:xfrm>
            <a:off x="1219200" y="5181600"/>
            <a:ext cx="5492960" cy="2666999"/>
            <a:chOff x="1219200" y="5181600"/>
            <a:chExt cx="5492960" cy="2666999"/>
          </a:xfrm>
        </p:grpSpPr>
        <p:pic>
          <p:nvPicPr>
            <p:cNvPr id="117767" name="Picture 7"/>
            <p:cNvPicPr>
              <a:picLocks noChangeAspect="1" noChangeArrowheads="1"/>
            </p:cNvPicPr>
            <p:nvPr/>
          </p:nvPicPr>
          <p:blipFill>
            <a:blip r:embed="rId5" cstate="print"/>
            <a:srcRect/>
            <a:stretch>
              <a:fillRect/>
            </a:stretch>
          </p:blipFill>
          <p:spPr bwMode="auto">
            <a:xfrm flipH="1">
              <a:off x="3429000" y="5181600"/>
              <a:ext cx="3283160" cy="1828800"/>
            </a:xfrm>
            <a:prstGeom prst="rect">
              <a:avLst/>
            </a:prstGeom>
            <a:noFill/>
            <a:ln w="9525">
              <a:noFill/>
              <a:miter lim="800000"/>
              <a:headEnd/>
              <a:tailEnd/>
            </a:ln>
          </p:spPr>
        </p:pic>
        <p:pic>
          <p:nvPicPr>
            <p:cNvPr id="117768" name="Picture 8"/>
            <p:cNvPicPr>
              <a:picLocks noChangeAspect="1" noChangeArrowheads="1"/>
            </p:cNvPicPr>
            <p:nvPr/>
          </p:nvPicPr>
          <p:blipFill>
            <a:blip r:embed="rId6" cstate="print"/>
            <a:srcRect/>
            <a:stretch>
              <a:fillRect/>
            </a:stretch>
          </p:blipFill>
          <p:spPr bwMode="auto">
            <a:xfrm flipH="1">
              <a:off x="1219200" y="5867400"/>
              <a:ext cx="2157984" cy="1828800"/>
            </a:xfrm>
            <a:prstGeom prst="rect">
              <a:avLst/>
            </a:prstGeom>
            <a:noFill/>
            <a:ln w="9525">
              <a:noFill/>
              <a:miter lim="800000"/>
              <a:headEnd/>
              <a:tailEnd/>
            </a:ln>
          </p:spPr>
        </p:pic>
        <p:sp>
          <p:nvSpPr>
            <p:cNvPr id="42" name="Rectangle 41"/>
            <p:cNvSpPr/>
            <p:nvPr/>
          </p:nvSpPr>
          <p:spPr>
            <a:xfrm rot="10800000" flipV="1">
              <a:off x="5791200" y="70866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8305</a:t>
              </a:r>
              <a:endParaRPr lang="en-US" sz="1400" b="1" dirty="0">
                <a:solidFill>
                  <a:schemeClr val="bg1">
                    <a:lumMod val="50000"/>
                  </a:schemeClr>
                </a:solidFill>
              </a:endParaRPr>
            </a:p>
          </p:txBody>
        </p:sp>
        <p:sp>
          <p:nvSpPr>
            <p:cNvPr id="43" name="Rectangle 42"/>
            <p:cNvSpPr/>
            <p:nvPr/>
          </p:nvSpPr>
          <p:spPr>
            <a:xfrm rot="10800000" flipV="1">
              <a:off x="2057400" y="76200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8304</a:t>
              </a:r>
              <a:endParaRPr lang="en-US" sz="1400" b="1" dirty="0">
                <a:solidFill>
                  <a:schemeClr val="bg1">
                    <a:lumMod val="50000"/>
                  </a:schemeClr>
                </a:solidFill>
              </a:endParaRPr>
            </a:p>
          </p:txBody>
        </p:sp>
      </p:grpSp>
      <p:cxnSp>
        <p:nvCxnSpPr>
          <p:cNvPr id="44" name="Straight Connector 43"/>
          <p:cNvCxnSpPr/>
          <p:nvPr/>
        </p:nvCxnSpPr>
        <p:spPr>
          <a:xfrm>
            <a:off x="563880" y="4724400"/>
            <a:ext cx="62179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3429000" y="3909536"/>
            <a:ext cx="3429000" cy="738664"/>
          </a:xfrm>
          <a:prstGeom prst="rect">
            <a:avLst/>
          </a:prstGeom>
        </p:spPr>
        <p:txBody>
          <a:bodyPr>
            <a:spAutoFit/>
          </a:bodyPr>
          <a:lstStyle/>
          <a:p>
            <a:pPr>
              <a:lnSpc>
                <a:spcPct val="150000"/>
              </a:lnSpc>
              <a:buFont typeface="Arial" pitchFamily="34" charset="0"/>
              <a:buChar char="•"/>
            </a:pPr>
            <a:r>
              <a:rPr lang="en-US" sz="1400" dirty="0" smtClean="0"/>
              <a:t> Steel feet in a Silver finish</a:t>
            </a:r>
          </a:p>
          <a:p>
            <a:pPr>
              <a:lnSpc>
                <a:spcPct val="150000"/>
              </a:lnSpc>
              <a:buFont typeface="Arial" pitchFamily="34" charset="0"/>
              <a:buChar char="•"/>
            </a:pPr>
            <a:r>
              <a:rPr lang="en-US" sz="1400" dirty="0" smtClean="0"/>
              <a:t> Available in various fabric options </a:t>
            </a:r>
          </a:p>
        </p:txBody>
      </p:sp>
      <p:sp>
        <p:nvSpPr>
          <p:cNvPr id="28" name="Rectangle 27"/>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30" name="Picture 2" descr="C:\Users\Public\Documents\Adityas\Profile\Logo_wpfur.jpg"/>
          <p:cNvPicPr>
            <a:picLocks noChangeAspect="1" noChangeArrowheads="1"/>
          </p:cNvPicPr>
          <p:nvPr/>
        </p:nvPicPr>
        <p:blipFill>
          <a:blip r:embed="rId7"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800" y="0"/>
            <a:ext cx="457200" cy="9144000"/>
            <a:chOff x="0" y="0"/>
            <a:chExt cx="457200" cy="9144000"/>
          </a:xfrm>
          <a:solidFill>
            <a:schemeClr val="tx1">
              <a:lumMod val="65000"/>
              <a:lumOff val="35000"/>
            </a:schemeClr>
          </a:solidFill>
        </p:grpSpPr>
        <p:sp>
          <p:nvSpPr>
            <p:cNvPr id="6" name="Rectangle 5"/>
            <p:cNvSpPr/>
            <p:nvPr/>
          </p:nvSpPr>
          <p:spPr>
            <a:xfrm>
              <a:off x="0" y="0"/>
              <a:ext cx="457200" cy="9144000"/>
            </a:xfrm>
            <a:prstGeom prst="rect">
              <a:avLst/>
            </a:prstGeom>
            <a:grp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355504" y="1974810"/>
              <a:ext cx="1196033" cy="276999"/>
            </a:xfrm>
            <a:prstGeom prst="rect">
              <a:avLst/>
            </a:prstGeom>
            <a:grpFill/>
            <a:ln>
              <a:solidFill>
                <a:schemeClr val="tx1">
                  <a:lumMod val="65000"/>
                  <a:lumOff val="35000"/>
                </a:schemeClr>
              </a:solidFill>
            </a:ln>
          </p:spPr>
          <p:txBody>
            <a:bodyPr wrap="none" rtlCol="0">
              <a:spAutoFit/>
            </a:bodyPr>
            <a:lstStyle/>
            <a:p>
              <a:r>
                <a:rPr lang="en-US" sz="1200" b="1" dirty="0" smtClean="0">
                  <a:solidFill>
                    <a:schemeClr val="bg1"/>
                  </a:solidFill>
                </a:rPr>
                <a:t>Office Furniture</a:t>
              </a:r>
              <a:endParaRPr lang="en-US" sz="1200" b="1" dirty="0">
                <a:solidFill>
                  <a:schemeClr val="bg1"/>
                </a:solidFill>
              </a:endParaRPr>
            </a:p>
          </p:txBody>
        </p:sp>
      </p:grpSp>
      <p:sp>
        <p:nvSpPr>
          <p:cNvPr id="8" name="Rectangle 7"/>
          <p:cNvSpPr/>
          <p:nvPr/>
        </p:nvSpPr>
        <p:spPr>
          <a:xfrm>
            <a:off x="4190611" y="8698230"/>
            <a:ext cx="2209800" cy="274320"/>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70                                Office Furniture</a:t>
            </a:r>
            <a:endParaRPr lang="en-US" sz="1050" b="1" dirty="0">
              <a:solidFill>
                <a:schemeClr val="tx1"/>
              </a:solidFill>
            </a:endParaRPr>
          </a:p>
        </p:txBody>
      </p:sp>
      <p:pic>
        <p:nvPicPr>
          <p:cNvPr id="12294" name="Picture 6" descr="C:\Users\Public\Documents\Adityas\Furniture\Office\Catalog\S6.jpg"/>
          <p:cNvPicPr>
            <a:picLocks noChangeAspect="1" noChangeArrowheads="1"/>
          </p:cNvPicPr>
          <p:nvPr/>
        </p:nvPicPr>
        <p:blipFill>
          <a:blip r:embed="rId2" cstate="print"/>
          <a:srcRect/>
          <a:stretch>
            <a:fillRect/>
          </a:stretch>
        </p:blipFill>
        <p:spPr bwMode="auto">
          <a:xfrm flipH="1">
            <a:off x="3962400" y="5715000"/>
            <a:ext cx="1676400" cy="2468880"/>
          </a:xfrm>
          <a:prstGeom prst="rect">
            <a:avLst/>
          </a:prstGeom>
          <a:noFill/>
        </p:spPr>
      </p:pic>
      <p:pic>
        <p:nvPicPr>
          <p:cNvPr id="12295" name="Picture 7" descr="C:\Users\Public\Documents\Adityas\Furniture\Office\Catalog\S1.jpg"/>
          <p:cNvPicPr>
            <a:picLocks noChangeAspect="1" noChangeArrowheads="1"/>
          </p:cNvPicPr>
          <p:nvPr/>
        </p:nvPicPr>
        <p:blipFill>
          <a:blip r:embed="rId3" cstate="print"/>
          <a:srcRect/>
          <a:stretch>
            <a:fillRect/>
          </a:stretch>
        </p:blipFill>
        <p:spPr bwMode="auto">
          <a:xfrm>
            <a:off x="609600" y="5867400"/>
            <a:ext cx="1746032" cy="2468880"/>
          </a:xfrm>
          <a:prstGeom prst="rect">
            <a:avLst/>
          </a:prstGeom>
          <a:noFill/>
        </p:spPr>
      </p:pic>
      <p:pic>
        <p:nvPicPr>
          <p:cNvPr id="12296" name="Picture 8" descr="C:\Users\Public\Documents\Adityas\Furniture\Office\Catalog\S2.jpg"/>
          <p:cNvPicPr>
            <a:picLocks noChangeAspect="1" noChangeArrowheads="1"/>
          </p:cNvPicPr>
          <p:nvPr/>
        </p:nvPicPr>
        <p:blipFill>
          <a:blip r:embed="rId4" cstate="print"/>
          <a:srcRect/>
          <a:stretch>
            <a:fillRect/>
          </a:stretch>
        </p:blipFill>
        <p:spPr bwMode="auto">
          <a:xfrm>
            <a:off x="2330950" y="3322320"/>
            <a:ext cx="1860050" cy="2468880"/>
          </a:xfrm>
          <a:prstGeom prst="rect">
            <a:avLst/>
          </a:prstGeom>
          <a:noFill/>
        </p:spPr>
      </p:pic>
      <p:pic>
        <p:nvPicPr>
          <p:cNvPr id="12298" name="Picture 10" descr="C:\Users\Public\Documents\Adityas\Furniture\Office\Catalog\S4.jpg"/>
          <p:cNvPicPr>
            <a:picLocks noChangeAspect="1" noChangeArrowheads="1"/>
          </p:cNvPicPr>
          <p:nvPr/>
        </p:nvPicPr>
        <p:blipFill>
          <a:blip r:embed="rId5" cstate="print"/>
          <a:srcRect/>
          <a:stretch>
            <a:fillRect/>
          </a:stretch>
        </p:blipFill>
        <p:spPr bwMode="auto">
          <a:xfrm>
            <a:off x="457200" y="838200"/>
            <a:ext cx="1899139" cy="2468880"/>
          </a:xfrm>
          <a:prstGeom prst="rect">
            <a:avLst/>
          </a:prstGeom>
          <a:noFill/>
        </p:spPr>
      </p:pic>
      <p:pic>
        <p:nvPicPr>
          <p:cNvPr id="12299" name="Picture 11" descr="C:\Users\Public\Documents\Adityas\Furniture\Office\Catalog\S5.jpg"/>
          <p:cNvPicPr>
            <a:picLocks noChangeAspect="1" noChangeArrowheads="1"/>
          </p:cNvPicPr>
          <p:nvPr/>
        </p:nvPicPr>
        <p:blipFill>
          <a:blip r:embed="rId6" cstate="print"/>
          <a:srcRect/>
          <a:stretch>
            <a:fillRect/>
          </a:stretch>
        </p:blipFill>
        <p:spPr bwMode="auto">
          <a:xfrm>
            <a:off x="4267200" y="807720"/>
            <a:ext cx="1558086" cy="2468880"/>
          </a:xfrm>
          <a:prstGeom prst="rect">
            <a:avLst/>
          </a:prstGeom>
          <a:noFill/>
        </p:spPr>
      </p:pic>
      <p:sp>
        <p:nvSpPr>
          <p:cNvPr id="20" name="TextBox 19"/>
          <p:cNvSpPr txBox="1"/>
          <p:nvPr/>
        </p:nvSpPr>
        <p:spPr>
          <a:xfrm>
            <a:off x="0" y="0"/>
            <a:ext cx="3479286" cy="400110"/>
          </a:xfrm>
          <a:prstGeom prst="rect">
            <a:avLst/>
          </a:prstGeom>
          <a:noFill/>
        </p:spPr>
        <p:txBody>
          <a:bodyPr wrap="none" rtlCol="0">
            <a:spAutoFit/>
          </a:bodyPr>
          <a:lstStyle/>
          <a:p>
            <a:pPr algn="r"/>
            <a:r>
              <a:rPr lang="en-US" sz="2000" b="1" dirty="0" smtClean="0"/>
              <a:t>9400 SERIES COMPUTER CHAIR</a:t>
            </a:r>
            <a:endParaRPr lang="en-US" sz="2000" b="1" dirty="0"/>
          </a:p>
        </p:txBody>
      </p:sp>
      <p:sp>
        <p:nvSpPr>
          <p:cNvPr id="21" name="TextBox 20"/>
          <p:cNvSpPr txBox="1"/>
          <p:nvPr/>
        </p:nvSpPr>
        <p:spPr>
          <a:xfrm>
            <a:off x="609600" y="2971800"/>
            <a:ext cx="779381" cy="307777"/>
          </a:xfrm>
          <a:prstGeom prst="rect">
            <a:avLst/>
          </a:prstGeom>
          <a:noFill/>
        </p:spPr>
        <p:txBody>
          <a:bodyPr wrap="none" rtlCol="0">
            <a:spAutoFit/>
          </a:bodyPr>
          <a:lstStyle/>
          <a:p>
            <a:r>
              <a:rPr lang="en-US" sz="1400" b="1" dirty="0" smtClean="0">
                <a:solidFill>
                  <a:schemeClr val="tx1">
                    <a:lumMod val="50000"/>
                    <a:lumOff val="50000"/>
                  </a:schemeClr>
                </a:solidFill>
              </a:rPr>
              <a:t>CC 9401</a:t>
            </a:r>
            <a:endParaRPr lang="en-US" sz="1400" b="1" dirty="0">
              <a:solidFill>
                <a:schemeClr val="tx1">
                  <a:lumMod val="50000"/>
                  <a:lumOff val="50000"/>
                </a:schemeClr>
              </a:solidFill>
            </a:endParaRPr>
          </a:p>
        </p:txBody>
      </p:sp>
      <p:sp>
        <p:nvSpPr>
          <p:cNvPr id="23" name="TextBox 22"/>
          <p:cNvSpPr txBox="1"/>
          <p:nvPr/>
        </p:nvSpPr>
        <p:spPr>
          <a:xfrm>
            <a:off x="4038600" y="2968823"/>
            <a:ext cx="779381" cy="307777"/>
          </a:xfrm>
          <a:prstGeom prst="rect">
            <a:avLst/>
          </a:prstGeom>
          <a:noFill/>
        </p:spPr>
        <p:txBody>
          <a:bodyPr wrap="none" rtlCol="0">
            <a:spAutoFit/>
          </a:bodyPr>
          <a:lstStyle/>
          <a:p>
            <a:r>
              <a:rPr lang="en-US" sz="1400" b="1" dirty="0" smtClean="0">
                <a:solidFill>
                  <a:schemeClr val="tx1">
                    <a:lumMod val="50000"/>
                    <a:lumOff val="50000"/>
                  </a:schemeClr>
                </a:solidFill>
              </a:rPr>
              <a:t>CC 9402</a:t>
            </a:r>
            <a:endParaRPr lang="en-US" sz="1400" b="1" dirty="0">
              <a:solidFill>
                <a:schemeClr val="tx1">
                  <a:lumMod val="50000"/>
                  <a:lumOff val="50000"/>
                </a:schemeClr>
              </a:solidFill>
            </a:endParaRPr>
          </a:p>
        </p:txBody>
      </p:sp>
      <p:sp>
        <p:nvSpPr>
          <p:cNvPr id="24" name="TextBox 23"/>
          <p:cNvSpPr txBox="1"/>
          <p:nvPr/>
        </p:nvSpPr>
        <p:spPr>
          <a:xfrm>
            <a:off x="2192419" y="4800600"/>
            <a:ext cx="779381" cy="307777"/>
          </a:xfrm>
          <a:prstGeom prst="rect">
            <a:avLst/>
          </a:prstGeom>
          <a:noFill/>
        </p:spPr>
        <p:txBody>
          <a:bodyPr wrap="none" rtlCol="0">
            <a:spAutoFit/>
          </a:bodyPr>
          <a:lstStyle/>
          <a:p>
            <a:r>
              <a:rPr lang="en-US" sz="1400" b="1" dirty="0" smtClean="0">
                <a:solidFill>
                  <a:schemeClr val="tx1">
                    <a:lumMod val="50000"/>
                    <a:lumOff val="50000"/>
                  </a:schemeClr>
                </a:solidFill>
              </a:rPr>
              <a:t>CC 9403</a:t>
            </a:r>
            <a:endParaRPr lang="en-US" sz="1400" b="1" dirty="0">
              <a:solidFill>
                <a:schemeClr val="tx1">
                  <a:lumMod val="50000"/>
                  <a:lumOff val="50000"/>
                </a:schemeClr>
              </a:solidFill>
            </a:endParaRPr>
          </a:p>
        </p:txBody>
      </p:sp>
      <p:sp>
        <p:nvSpPr>
          <p:cNvPr id="25" name="TextBox 24"/>
          <p:cNvSpPr txBox="1"/>
          <p:nvPr/>
        </p:nvSpPr>
        <p:spPr>
          <a:xfrm>
            <a:off x="533400" y="7312223"/>
            <a:ext cx="779381" cy="307777"/>
          </a:xfrm>
          <a:prstGeom prst="rect">
            <a:avLst/>
          </a:prstGeom>
          <a:noFill/>
        </p:spPr>
        <p:txBody>
          <a:bodyPr wrap="none" rtlCol="0">
            <a:spAutoFit/>
          </a:bodyPr>
          <a:lstStyle/>
          <a:p>
            <a:r>
              <a:rPr lang="en-US" sz="1400" b="1" dirty="0" smtClean="0">
                <a:solidFill>
                  <a:schemeClr val="tx1">
                    <a:lumMod val="50000"/>
                    <a:lumOff val="50000"/>
                  </a:schemeClr>
                </a:solidFill>
              </a:rPr>
              <a:t>CC 9404</a:t>
            </a:r>
            <a:endParaRPr lang="en-US" sz="1400" b="1" dirty="0">
              <a:solidFill>
                <a:schemeClr val="tx1">
                  <a:lumMod val="50000"/>
                  <a:lumOff val="50000"/>
                </a:schemeClr>
              </a:solidFill>
            </a:endParaRPr>
          </a:p>
        </p:txBody>
      </p:sp>
      <p:sp>
        <p:nvSpPr>
          <p:cNvPr id="26" name="TextBox 25"/>
          <p:cNvSpPr txBox="1"/>
          <p:nvPr/>
        </p:nvSpPr>
        <p:spPr>
          <a:xfrm>
            <a:off x="4953000" y="7162800"/>
            <a:ext cx="779381" cy="307777"/>
          </a:xfrm>
          <a:prstGeom prst="rect">
            <a:avLst/>
          </a:prstGeom>
          <a:noFill/>
        </p:spPr>
        <p:txBody>
          <a:bodyPr wrap="none" rtlCol="0">
            <a:spAutoFit/>
          </a:bodyPr>
          <a:lstStyle/>
          <a:p>
            <a:r>
              <a:rPr lang="en-US" sz="1400" b="1" dirty="0" smtClean="0">
                <a:solidFill>
                  <a:schemeClr val="tx1">
                    <a:lumMod val="50000"/>
                    <a:lumOff val="50000"/>
                  </a:schemeClr>
                </a:solidFill>
              </a:rPr>
              <a:t>CC 9405</a:t>
            </a:r>
            <a:endParaRPr lang="en-US" sz="1400" b="1" dirty="0">
              <a:solidFill>
                <a:schemeClr val="tx1">
                  <a:lumMod val="50000"/>
                  <a:lumOff val="50000"/>
                </a:schemeClr>
              </a:solidFill>
            </a:endParaRPr>
          </a:p>
        </p:txBody>
      </p:sp>
      <p:sp>
        <p:nvSpPr>
          <p:cNvPr id="19" name="Rectangle 18"/>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2" name="Picture 2" descr="C:\Users\Public\Documents\Adityas\Profile\Logo_wpfur.jpg"/>
          <p:cNvPicPr>
            <a:picLocks noChangeAspect="1" noChangeArrowheads="1"/>
          </p:cNvPicPr>
          <p:nvPr/>
        </p:nvPicPr>
        <p:blipFill>
          <a:blip r:embed="rId7"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chemeClr val="tx1">
              <a:lumMod val="65000"/>
              <a:lumOff val="35000"/>
            </a:schemeClr>
          </a:solidFill>
        </p:grpSpPr>
        <p:sp>
          <p:nvSpPr>
            <p:cNvPr id="6" name="Rectangle 5"/>
            <p:cNvSpPr/>
            <p:nvPr/>
          </p:nvSpPr>
          <p:spPr>
            <a:xfrm>
              <a:off x="0" y="0"/>
              <a:ext cx="457200" cy="9144000"/>
            </a:xfrm>
            <a:prstGeom prst="rect">
              <a:avLst/>
            </a:prstGeom>
            <a:grp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355506" y="1985249"/>
              <a:ext cx="1196033" cy="276999"/>
            </a:xfrm>
            <a:prstGeom prst="rect">
              <a:avLst/>
            </a:prstGeom>
            <a:grpFill/>
            <a:ln>
              <a:solidFill>
                <a:schemeClr val="tx1">
                  <a:lumMod val="65000"/>
                  <a:lumOff val="35000"/>
                </a:schemeClr>
              </a:solidFill>
            </a:ln>
          </p:spPr>
          <p:txBody>
            <a:bodyPr wrap="none" rtlCol="0">
              <a:spAutoFit/>
            </a:bodyPr>
            <a:lstStyle/>
            <a:p>
              <a:r>
                <a:rPr lang="en-US" sz="1200" b="1" dirty="0" smtClean="0">
                  <a:solidFill>
                    <a:schemeClr val="bg1"/>
                  </a:solidFill>
                </a:rPr>
                <a:t>Office Furniture</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Office Furniture               	  71</a:t>
            </a:r>
            <a:endParaRPr lang="en-US" sz="1050" b="1" dirty="0">
              <a:solidFill>
                <a:schemeClr val="tx1"/>
              </a:solidFill>
            </a:endParaRPr>
          </a:p>
        </p:txBody>
      </p:sp>
      <p:pic>
        <p:nvPicPr>
          <p:cNvPr id="13314" name="Picture 2" descr="C:\Users\Public\Documents\Adityas\Furniture\Office\Catalog\S12.jpg"/>
          <p:cNvPicPr>
            <a:picLocks noChangeAspect="1" noChangeArrowheads="1"/>
          </p:cNvPicPr>
          <p:nvPr/>
        </p:nvPicPr>
        <p:blipFill>
          <a:blip r:embed="rId2" cstate="print"/>
          <a:srcRect/>
          <a:stretch>
            <a:fillRect/>
          </a:stretch>
        </p:blipFill>
        <p:spPr bwMode="auto">
          <a:xfrm flipH="1">
            <a:off x="4724401" y="685800"/>
            <a:ext cx="1523999" cy="2560320"/>
          </a:xfrm>
          <a:prstGeom prst="rect">
            <a:avLst/>
          </a:prstGeom>
          <a:noFill/>
        </p:spPr>
      </p:pic>
      <p:pic>
        <p:nvPicPr>
          <p:cNvPr id="13315" name="Picture 3" descr="C:\Users\Public\Documents\Adityas\Furniture\Office\Catalog\S7.jpg"/>
          <p:cNvPicPr>
            <a:picLocks noChangeAspect="1" noChangeArrowheads="1"/>
          </p:cNvPicPr>
          <p:nvPr/>
        </p:nvPicPr>
        <p:blipFill>
          <a:blip r:embed="rId3" cstate="print"/>
          <a:srcRect/>
          <a:stretch>
            <a:fillRect/>
          </a:stretch>
        </p:blipFill>
        <p:spPr bwMode="auto">
          <a:xfrm>
            <a:off x="990600" y="713303"/>
            <a:ext cx="1870773" cy="2560320"/>
          </a:xfrm>
          <a:prstGeom prst="rect">
            <a:avLst/>
          </a:prstGeom>
          <a:noFill/>
        </p:spPr>
      </p:pic>
      <p:pic>
        <p:nvPicPr>
          <p:cNvPr id="13317" name="Picture 5" descr="C:\Users\Public\Documents\Adityas\Furniture\Office\Catalog\S9.jpg"/>
          <p:cNvPicPr>
            <a:picLocks noChangeAspect="1" noChangeArrowheads="1"/>
          </p:cNvPicPr>
          <p:nvPr/>
        </p:nvPicPr>
        <p:blipFill>
          <a:blip r:embed="rId4" cstate="print"/>
          <a:srcRect/>
          <a:stretch>
            <a:fillRect/>
          </a:stretch>
        </p:blipFill>
        <p:spPr bwMode="auto">
          <a:xfrm>
            <a:off x="2743200" y="3352800"/>
            <a:ext cx="1556870" cy="2560320"/>
          </a:xfrm>
          <a:prstGeom prst="rect">
            <a:avLst/>
          </a:prstGeom>
          <a:noFill/>
        </p:spPr>
      </p:pic>
      <p:pic>
        <p:nvPicPr>
          <p:cNvPr id="13318" name="Picture 6" descr="C:\Users\Public\Documents\Adityas\Furniture\Office\Catalog\S10.jpg"/>
          <p:cNvPicPr>
            <a:picLocks noChangeAspect="1" noChangeArrowheads="1"/>
          </p:cNvPicPr>
          <p:nvPr/>
        </p:nvPicPr>
        <p:blipFill>
          <a:blip r:embed="rId5" cstate="print"/>
          <a:srcRect/>
          <a:stretch>
            <a:fillRect/>
          </a:stretch>
        </p:blipFill>
        <p:spPr bwMode="auto">
          <a:xfrm>
            <a:off x="990600" y="5486400"/>
            <a:ext cx="1787611" cy="2560320"/>
          </a:xfrm>
          <a:prstGeom prst="rect">
            <a:avLst/>
          </a:prstGeom>
          <a:noFill/>
        </p:spPr>
      </p:pic>
      <p:pic>
        <p:nvPicPr>
          <p:cNvPr id="13319" name="Picture 7" descr="C:\Users\Public\Documents\Adityas\Furniture\Office\Catalog\S11.jpg"/>
          <p:cNvPicPr>
            <a:picLocks noChangeAspect="1" noChangeArrowheads="1"/>
          </p:cNvPicPr>
          <p:nvPr/>
        </p:nvPicPr>
        <p:blipFill>
          <a:blip r:embed="rId6" cstate="print"/>
          <a:srcRect/>
          <a:stretch>
            <a:fillRect/>
          </a:stretch>
        </p:blipFill>
        <p:spPr bwMode="auto">
          <a:xfrm>
            <a:off x="4572000" y="5593080"/>
            <a:ext cx="1689812" cy="2560320"/>
          </a:xfrm>
          <a:prstGeom prst="rect">
            <a:avLst/>
          </a:prstGeom>
          <a:noFill/>
        </p:spPr>
      </p:pic>
      <p:sp>
        <p:nvSpPr>
          <p:cNvPr id="14" name="TextBox 13"/>
          <p:cNvSpPr txBox="1"/>
          <p:nvPr/>
        </p:nvSpPr>
        <p:spPr>
          <a:xfrm>
            <a:off x="1143000" y="3121223"/>
            <a:ext cx="779381" cy="307777"/>
          </a:xfrm>
          <a:prstGeom prst="rect">
            <a:avLst/>
          </a:prstGeom>
          <a:noFill/>
        </p:spPr>
        <p:txBody>
          <a:bodyPr wrap="none" rtlCol="0">
            <a:spAutoFit/>
          </a:bodyPr>
          <a:lstStyle/>
          <a:p>
            <a:r>
              <a:rPr lang="en-US" sz="1400" b="1" dirty="0" smtClean="0">
                <a:solidFill>
                  <a:schemeClr val="tx1">
                    <a:lumMod val="50000"/>
                    <a:lumOff val="50000"/>
                  </a:schemeClr>
                </a:solidFill>
              </a:rPr>
              <a:t>CC 9406</a:t>
            </a:r>
            <a:endParaRPr lang="en-US" sz="1400" b="1" dirty="0">
              <a:solidFill>
                <a:schemeClr val="tx1">
                  <a:lumMod val="50000"/>
                  <a:lumOff val="50000"/>
                </a:schemeClr>
              </a:solidFill>
            </a:endParaRPr>
          </a:p>
        </p:txBody>
      </p:sp>
      <p:sp>
        <p:nvSpPr>
          <p:cNvPr id="16" name="TextBox 15"/>
          <p:cNvSpPr txBox="1"/>
          <p:nvPr/>
        </p:nvSpPr>
        <p:spPr>
          <a:xfrm>
            <a:off x="4859420" y="3121223"/>
            <a:ext cx="779381" cy="307777"/>
          </a:xfrm>
          <a:prstGeom prst="rect">
            <a:avLst/>
          </a:prstGeom>
          <a:noFill/>
        </p:spPr>
        <p:txBody>
          <a:bodyPr wrap="none" rtlCol="0">
            <a:spAutoFit/>
          </a:bodyPr>
          <a:lstStyle/>
          <a:p>
            <a:r>
              <a:rPr lang="en-US" sz="1400" b="1" dirty="0" smtClean="0">
                <a:solidFill>
                  <a:schemeClr val="tx1">
                    <a:lumMod val="50000"/>
                    <a:lumOff val="50000"/>
                  </a:schemeClr>
                </a:solidFill>
              </a:rPr>
              <a:t>CC 9407</a:t>
            </a:r>
            <a:endParaRPr lang="en-US" sz="1400" b="1" dirty="0">
              <a:solidFill>
                <a:schemeClr val="tx1">
                  <a:lumMod val="50000"/>
                  <a:lumOff val="50000"/>
                </a:schemeClr>
              </a:solidFill>
            </a:endParaRPr>
          </a:p>
        </p:txBody>
      </p:sp>
      <p:sp>
        <p:nvSpPr>
          <p:cNvPr id="17" name="TextBox 16"/>
          <p:cNvSpPr txBox="1"/>
          <p:nvPr/>
        </p:nvSpPr>
        <p:spPr>
          <a:xfrm>
            <a:off x="3352800" y="0"/>
            <a:ext cx="3479286" cy="400110"/>
          </a:xfrm>
          <a:prstGeom prst="rect">
            <a:avLst/>
          </a:prstGeom>
          <a:noFill/>
        </p:spPr>
        <p:txBody>
          <a:bodyPr wrap="none" rtlCol="0">
            <a:spAutoFit/>
          </a:bodyPr>
          <a:lstStyle/>
          <a:p>
            <a:pPr algn="r"/>
            <a:r>
              <a:rPr lang="en-US" sz="2000" b="1" dirty="0" smtClean="0"/>
              <a:t>9400 SERIES COMPUTER CHAIR</a:t>
            </a:r>
            <a:endParaRPr lang="en-US" sz="2000" b="1" dirty="0"/>
          </a:p>
        </p:txBody>
      </p:sp>
      <p:sp>
        <p:nvSpPr>
          <p:cNvPr id="18" name="TextBox 17"/>
          <p:cNvSpPr txBox="1"/>
          <p:nvPr/>
        </p:nvSpPr>
        <p:spPr>
          <a:xfrm>
            <a:off x="3581400" y="4800600"/>
            <a:ext cx="779381" cy="307777"/>
          </a:xfrm>
          <a:prstGeom prst="rect">
            <a:avLst/>
          </a:prstGeom>
          <a:noFill/>
        </p:spPr>
        <p:txBody>
          <a:bodyPr wrap="none" rtlCol="0">
            <a:spAutoFit/>
          </a:bodyPr>
          <a:lstStyle/>
          <a:p>
            <a:r>
              <a:rPr lang="en-US" sz="1400" b="1" dirty="0" smtClean="0">
                <a:solidFill>
                  <a:schemeClr val="tx1">
                    <a:lumMod val="50000"/>
                    <a:lumOff val="50000"/>
                  </a:schemeClr>
                </a:solidFill>
              </a:rPr>
              <a:t>CC 9408</a:t>
            </a:r>
            <a:endParaRPr lang="en-US" sz="1400" b="1" dirty="0">
              <a:solidFill>
                <a:schemeClr val="tx1">
                  <a:lumMod val="50000"/>
                  <a:lumOff val="50000"/>
                </a:schemeClr>
              </a:solidFill>
            </a:endParaRPr>
          </a:p>
        </p:txBody>
      </p:sp>
      <p:sp>
        <p:nvSpPr>
          <p:cNvPr id="19" name="TextBox 18"/>
          <p:cNvSpPr txBox="1"/>
          <p:nvPr/>
        </p:nvSpPr>
        <p:spPr>
          <a:xfrm>
            <a:off x="973219" y="7769423"/>
            <a:ext cx="779381" cy="307777"/>
          </a:xfrm>
          <a:prstGeom prst="rect">
            <a:avLst/>
          </a:prstGeom>
          <a:noFill/>
        </p:spPr>
        <p:txBody>
          <a:bodyPr wrap="none" rtlCol="0">
            <a:spAutoFit/>
          </a:bodyPr>
          <a:lstStyle/>
          <a:p>
            <a:r>
              <a:rPr lang="en-US" sz="1400" b="1" dirty="0" smtClean="0">
                <a:solidFill>
                  <a:schemeClr val="tx1">
                    <a:lumMod val="50000"/>
                    <a:lumOff val="50000"/>
                  </a:schemeClr>
                </a:solidFill>
              </a:rPr>
              <a:t>CC 9409</a:t>
            </a:r>
            <a:endParaRPr lang="en-US" sz="1400" b="1" dirty="0">
              <a:solidFill>
                <a:schemeClr val="tx1">
                  <a:lumMod val="50000"/>
                  <a:lumOff val="50000"/>
                </a:schemeClr>
              </a:solidFill>
            </a:endParaRPr>
          </a:p>
        </p:txBody>
      </p:sp>
      <p:sp>
        <p:nvSpPr>
          <p:cNvPr id="20" name="TextBox 19"/>
          <p:cNvSpPr txBox="1"/>
          <p:nvPr/>
        </p:nvSpPr>
        <p:spPr>
          <a:xfrm>
            <a:off x="4554619" y="7769423"/>
            <a:ext cx="779381" cy="307777"/>
          </a:xfrm>
          <a:prstGeom prst="rect">
            <a:avLst/>
          </a:prstGeom>
          <a:noFill/>
        </p:spPr>
        <p:txBody>
          <a:bodyPr wrap="none" rtlCol="0">
            <a:spAutoFit/>
          </a:bodyPr>
          <a:lstStyle/>
          <a:p>
            <a:r>
              <a:rPr lang="en-US" sz="1400" b="1" dirty="0" smtClean="0">
                <a:solidFill>
                  <a:schemeClr val="tx1">
                    <a:lumMod val="50000"/>
                    <a:lumOff val="50000"/>
                  </a:schemeClr>
                </a:solidFill>
              </a:rPr>
              <a:t>CC 9410</a:t>
            </a:r>
            <a:endParaRPr lang="en-US" sz="1400" b="1" dirty="0">
              <a:solidFill>
                <a:schemeClr val="tx1">
                  <a:lumMod val="50000"/>
                  <a:lumOff val="50000"/>
                </a:schemeClr>
              </a:solidFill>
            </a:endParaRPr>
          </a:p>
        </p:txBody>
      </p:sp>
      <p:sp>
        <p:nvSpPr>
          <p:cNvPr id="21" name="Rectangle 20"/>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2" name="Picture 2" descr="C:\Users\Public\Documents\Adityas\Profile\Logo_wpfur.jpg"/>
          <p:cNvPicPr>
            <a:picLocks noChangeAspect="1" noChangeArrowheads="1"/>
          </p:cNvPicPr>
          <p:nvPr/>
        </p:nvPicPr>
        <p:blipFill>
          <a:blip r:embed="rId7"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800" y="0"/>
            <a:ext cx="457200" cy="9144000"/>
            <a:chOff x="0" y="0"/>
            <a:chExt cx="457200" cy="9144000"/>
          </a:xfrm>
          <a:solidFill>
            <a:schemeClr val="tx1">
              <a:lumMod val="65000"/>
              <a:lumOff val="35000"/>
            </a:schemeClr>
          </a:solidFill>
        </p:grpSpPr>
        <p:sp>
          <p:nvSpPr>
            <p:cNvPr id="6" name="Rectangle 5"/>
            <p:cNvSpPr/>
            <p:nvPr/>
          </p:nvSpPr>
          <p:spPr>
            <a:xfrm>
              <a:off x="0" y="0"/>
              <a:ext cx="457200" cy="9144000"/>
            </a:xfrm>
            <a:prstGeom prst="rect">
              <a:avLst/>
            </a:prstGeom>
            <a:grp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355504" y="1974810"/>
              <a:ext cx="1196033" cy="276999"/>
            </a:xfrm>
            <a:prstGeom prst="rect">
              <a:avLst/>
            </a:prstGeom>
            <a:grpFill/>
            <a:ln>
              <a:solidFill>
                <a:schemeClr val="tx1">
                  <a:lumMod val="65000"/>
                  <a:lumOff val="35000"/>
                </a:schemeClr>
              </a:solidFill>
            </a:ln>
          </p:spPr>
          <p:txBody>
            <a:bodyPr wrap="none" rtlCol="0">
              <a:spAutoFit/>
            </a:bodyPr>
            <a:lstStyle/>
            <a:p>
              <a:r>
                <a:rPr lang="en-US" sz="1200" b="1" dirty="0" smtClean="0">
                  <a:solidFill>
                    <a:schemeClr val="bg1"/>
                  </a:solidFill>
                </a:rPr>
                <a:t>Office Furniture</a:t>
              </a:r>
              <a:endParaRPr lang="en-US" sz="1200" b="1" dirty="0">
                <a:solidFill>
                  <a:schemeClr val="bg1"/>
                </a:solidFill>
              </a:endParaRPr>
            </a:p>
          </p:txBody>
        </p:sp>
      </p:grpSp>
      <p:sp>
        <p:nvSpPr>
          <p:cNvPr id="8" name="Rectangle 7"/>
          <p:cNvSpPr/>
          <p:nvPr/>
        </p:nvSpPr>
        <p:spPr>
          <a:xfrm>
            <a:off x="4191000" y="8698230"/>
            <a:ext cx="2209800" cy="274320"/>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72                                 Office Furniture</a:t>
            </a:r>
            <a:endParaRPr lang="en-US" sz="1050" b="1" dirty="0">
              <a:solidFill>
                <a:schemeClr val="tx1"/>
              </a:solidFill>
            </a:endParaRPr>
          </a:p>
        </p:txBody>
      </p:sp>
      <p:pic>
        <p:nvPicPr>
          <p:cNvPr id="14339" name="Picture 3" descr="C:\Users\Public\Documents\Adityas\Furniture\Office\Catalog\V1.jpg"/>
          <p:cNvPicPr>
            <a:picLocks noChangeAspect="1" noChangeArrowheads="1"/>
          </p:cNvPicPr>
          <p:nvPr/>
        </p:nvPicPr>
        <p:blipFill>
          <a:blip r:embed="rId2" cstate="print"/>
          <a:srcRect/>
          <a:stretch>
            <a:fillRect/>
          </a:stretch>
        </p:blipFill>
        <p:spPr bwMode="auto">
          <a:xfrm>
            <a:off x="4428303" y="640080"/>
            <a:ext cx="1896297" cy="2560320"/>
          </a:xfrm>
          <a:prstGeom prst="rect">
            <a:avLst/>
          </a:prstGeom>
          <a:noFill/>
        </p:spPr>
      </p:pic>
      <p:pic>
        <p:nvPicPr>
          <p:cNvPr id="54273" name="Picture 1"/>
          <p:cNvPicPr>
            <a:picLocks noChangeAspect="1" noChangeArrowheads="1"/>
          </p:cNvPicPr>
          <p:nvPr/>
        </p:nvPicPr>
        <p:blipFill>
          <a:blip r:embed="rId3" cstate="print"/>
          <a:srcRect/>
          <a:stretch>
            <a:fillRect/>
          </a:stretch>
        </p:blipFill>
        <p:spPr bwMode="auto">
          <a:xfrm>
            <a:off x="2426071" y="5334000"/>
            <a:ext cx="1841129" cy="2560320"/>
          </a:xfrm>
          <a:prstGeom prst="rect">
            <a:avLst/>
          </a:prstGeom>
          <a:noFill/>
          <a:ln w="9525">
            <a:noFill/>
            <a:miter lim="800000"/>
            <a:headEnd/>
            <a:tailEnd/>
          </a:ln>
        </p:spPr>
      </p:pic>
      <p:pic>
        <p:nvPicPr>
          <p:cNvPr id="54274" name="Picture 2"/>
          <p:cNvPicPr>
            <a:picLocks noChangeAspect="1" noChangeArrowheads="1"/>
          </p:cNvPicPr>
          <p:nvPr/>
        </p:nvPicPr>
        <p:blipFill>
          <a:blip r:embed="rId4" cstate="print"/>
          <a:srcRect/>
          <a:stretch>
            <a:fillRect/>
          </a:stretch>
        </p:blipFill>
        <p:spPr bwMode="auto">
          <a:xfrm>
            <a:off x="4419601" y="4114800"/>
            <a:ext cx="1844147" cy="2560320"/>
          </a:xfrm>
          <a:prstGeom prst="rect">
            <a:avLst/>
          </a:prstGeom>
          <a:noFill/>
          <a:ln w="9525">
            <a:noFill/>
            <a:miter lim="800000"/>
            <a:headEnd/>
            <a:tailEnd/>
          </a:ln>
        </p:spPr>
      </p:pic>
      <p:sp>
        <p:nvSpPr>
          <p:cNvPr id="16" name="TextBox 15"/>
          <p:cNvSpPr txBox="1"/>
          <p:nvPr/>
        </p:nvSpPr>
        <p:spPr>
          <a:xfrm>
            <a:off x="26621" y="0"/>
            <a:ext cx="3097579" cy="400110"/>
          </a:xfrm>
          <a:prstGeom prst="rect">
            <a:avLst/>
          </a:prstGeom>
          <a:noFill/>
        </p:spPr>
        <p:txBody>
          <a:bodyPr wrap="none" rtlCol="0">
            <a:spAutoFit/>
          </a:bodyPr>
          <a:lstStyle/>
          <a:p>
            <a:pPr algn="r"/>
            <a:r>
              <a:rPr lang="en-US" sz="2000" b="1" dirty="0" smtClean="0"/>
              <a:t>9100 SERIES VISITOR CHAIR</a:t>
            </a:r>
            <a:endParaRPr lang="en-US" sz="2000" b="1" dirty="0"/>
          </a:p>
        </p:txBody>
      </p:sp>
      <p:grpSp>
        <p:nvGrpSpPr>
          <p:cNvPr id="3" name="Group 22"/>
          <p:cNvGrpSpPr/>
          <p:nvPr/>
        </p:nvGrpSpPr>
        <p:grpSpPr>
          <a:xfrm>
            <a:off x="304800" y="2743200"/>
            <a:ext cx="1740764" cy="2746177"/>
            <a:chOff x="304800" y="2743200"/>
            <a:chExt cx="1740764" cy="2746177"/>
          </a:xfrm>
        </p:grpSpPr>
        <p:pic>
          <p:nvPicPr>
            <p:cNvPr id="14340" name="Picture 4" descr="C:\Users\Public\Documents\Adityas\Furniture\Office\Catalog\V2.jpg"/>
            <p:cNvPicPr>
              <a:picLocks noChangeAspect="1" noChangeArrowheads="1"/>
            </p:cNvPicPr>
            <p:nvPr/>
          </p:nvPicPr>
          <p:blipFill>
            <a:blip r:embed="rId5" cstate="print"/>
            <a:srcRect/>
            <a:stretch>
              <a:fillRect/>
            </a:stretch>
          </p:blipFill>
          <p:spPr bwMode="auto">
            <a:xfrm>
              <a:off x="304800" y="2743200"/>
              <a:ext cx="1740764" cy="2560320"/>
            </a:xfrm>
            <a:prstGeom prst="rect">
              <a:avLst/>
            </a:prstGeom>
            <a:noFill/>
          </p:spPr>
        </p:pic>
        <p:sp>
          <p:nvSpPr>
            <p:cNvPr id="17" name="TextBox 16"/>
            <p:cNvSpPr txBox="1"/>
            <p:nvPr/>
          </p:nvSpPr>
          <p:spPr>
            <a:xfrm>
              <a:off x="533400" y="5181600"/>
              <a:ext cx="787716" cy="307777"/>
            </a:xfrm>
            <a:prstGeom prst="rect">
              <a:avLst/>
            </a:prstGeom>
            <a:noFill/>
          </p:spPr>
          <p:txBody>
            <a:bodyPr wrap="none" rtlCol="0">
              <a:spAutoFit/>
            </a:bodyPr>
            <a:lstStyle/>
            <a:p>
              <a:r>
                <a:rPr lang="en-US" sz="1400" b="1" dirty="0" smtClean="0">
                  <a:solidFill>
                    <a:schemeClr val="tx1">
                      <a:lumMod val="50000"/>
                      <a:lumOff val="50000"/>
                    </a:schemeClr>
                  </a:solidFill>
                </a:rPr>
                <a:t>VC 9101</a:t>
              </a:r>
              <a:endParaRPr lang="en-US" sz="1400" b="1" dirty="0">
                <a:solidFill>
                  <a:schemeClr val="tx1">
                    <a:lumMod val="50000"/>
                    <a:lumOff val="50000"/>
                  </a:schemeClr>
                </a:solidFill>
              </a:endParaRPr>
            </a:p>
          </p:txBody>
        </p:sp>
      </p:grpSp>
      <p:grpSp>
        <p:nvGrpSpPr>
          <p:cNvPr id="4" name="Group 23"/>
          <p:cNvGrpSpPr/>
          <p:nvPr/>
        </p:nvGrpSpPr>
        <p:grpSpPr>
          <a:xfrm>
            <a:off x="2133601" y="1524000"/>
            <a:ext cx="1878535" cy="2746177"/>
            <a:chOff x="2133601" y="1524000"/>
            <a:chExt cx="1878535" cy="2746177"/>
          </a:xfrm>
        </p:grpSpPr>
        <p:pic>
          <p:nvPicPr>
            <p:cNvPr id="14338" name="Picture 2" descr="C:\Users\Public\Documents\Adityas\Furniture\Office\Catalog\V7.jpg"/>
            <p:cNvPicPr>
              <a:picLocks noChangeAspect="1" noChangeArrowheads="1"/>
            </p:cNvPicPr>
            <p:nvPr/>
          </p:nvPicPr>
          <p:blipFill>
            <a:blip r:embed="rId6" cstate="print"/>
            <a:srcRect/>
            <a:stretch>
              <a:fillRect/>
            </a:stretch>
          </p:blipFill>
          <p:spPr bwMode="auto">
            <a:xfrm>
              <a:off x="2133601" y="1524000"/>
              <a:ext cx="1878535" cy="2560320"/>
            </a:xfrm>
            <a:prstGeom prst="rect">
              <a:avLst/>
            </a:prstGeom>
            <a:noFill/>
          </p:spPr>
        </p:pic>
        <p:sp>
          <p:nvSpPr>
            <p:cNvPr id="18" name="TextBox 17"/>
            <p:cNvSpPr txBox="1"/>
            <p:nvPr/>
          </p:nvSpPr>
          <p:spPr>
            <a:xfrm>
              <a:off x="2488884" y="3962400"/>
              <a:ext cx="787716" cy="307777"/>
            </a:xfrm>
            <a:prstGeom prst="rect">
              <a:avLst/>
            </a:prstGeom>
            <a:noFill/>
          </p:spPr>
          <p:txBody>
            <a:bodyPr wrap="none" rtlCol="0">
              <a:spAutoFit/>
            </a:bodyPr>
            <a:lstStyle/>
            <a:p>
              <a:r>
                <a:rPr lang="en-US" sz="1400" b="1" dirty="0" smtClean="0">
                  <a:solidFill>
                    <a:schemeClr val="tx1">
                      <a:lumMod val="50000"/>
                      <a:lumOff val="50000"/>
                    </a:schemeClr>
                  </a:solidFill>
                </a:rPr>
                <a:t>VC 9102</a:t>
              </a:r>
              <a:endParaRPr lang="en-US" sz="1400" b="1" dirty="0">
                <a:solidFill>
                  <a:schemeClr val="tx1">
                    <a:lumMod val="50000"/>
                    <a:lumOff val="50000"/>
                  </a:schemeClr>
                </a:solidFill>
              </a:endParaRPr>
            </a:p>
          </p:txBody>
        </p:sp>
      </p:grpSp>
      <p:sp>
        <p:nvSpPr>
          <p:cNvPr id="19" name="TextBox 18"/>
          <p:cNvSpPr txBox="1"/>
          <p:nvPr/>
        </p:nvSpPr>
        <p:spPr>
          <a:xfrm>
            <a:off x="4495800" y="3121223"/>
            <a:ext cx="787716" cy="307777"/>
          </a:xfrm>
          <a:prstGeom prst="rect">
            <a:avLst/>
          </a:prstGeom>
          <a:noFill/>
        </p:spPr>
        <p:txBody>
          <a:bodyPr wrap="none" rtlCol="0">
            <a:spAutoFit/>
          </a:bodyPr>
          <a:lstStyle/>
          <a:p>
            <a:r>
              <a:rPr lang="en-US" sz="1400" b="1" dirty="0" smtClean="0">
                <a:solidFill>
                  <a:schemeClr val="tx1">
                    <a:lumMod val="50000"/>
                    <a:lumOff val="50000"/>
                  </a:schemeClr>
                </a:solidFill>
              </a:rPr>
              <a:t>VC 9103</a:t>
            </a:r>
            <a:endParaRPr lang="en-US" sz="1400" b="1" dirty="0">
              <a:solidFill>
                <a:schemeClr val="tx1">
                  <a:lumMod val="50000"/>
                  <a:lumOff val="50000"/>
                </a:schemeClr>
              </a:solidFill>
            </a:endParaRPr>
          </a:p>
        </p:txBody>
      </p:sp>
      <p:grpSp>
        <p:nvGrpSpPr>
          <p:cNvPr id="9" name="Group 21"/>
          <p:cNvGrpSpPr/>
          <p:nvPr/>
        </p:nvGrpSpPr>
        <p:grpSpPr>
          <a:xfrm>
            <a:off x="304801" y="5943600"/>
            <a:ext cx="1816793" cy="2669977"/>
            <a:chOff x="304801" y="5943600"/>
            <a:chExt cx="1816793" cy="2669977"/>
          </a:xfrm>
        </p:grpSpPr>
        <p:pic>
          <p:nvPicPr>
            <p:cNvPr id="14343" name="Picture 7" descr="C:\Users\Public\Documents\Adityas\Furniture\Office\Catalog\V5.jpg"/>
            <p:cNvPicPr>
              <a:picLocks noChangeAspect="1" noChangeArrowheads="1"/>
            </p:cNvPicPr>
            <p:nvPr/>
          </p:nvPicPr>
          <p:blipFill>
            <a:blip r:embed="rId7" cstate="print"/>
            <a:srcRect/>
            <a:stretch>
              <a:fillRect/>
            </a:stretch>
          </p:blipFill>
          <p:spPr bwMode="auto">
            <a:xfrm>
              <a:off x="304801" y="5943600"/>
              <a:ext cx="1816793" cy="2560320"/>
            </a:xfrm>
            <a:prstGeom prst="rect">
              <a:avLst/>
            </a:prstGeom>
            <a:noFill/>
          </p:spPr>
        </p:pic>
        <p:sp>
          <p:nvSpPr>
            <p:cNvPr id="20" name="TextBox 19"/>
            <p:cNvSpPr txBox="1"/>
            <p:nvPr/>
          </p:nvSpPr>
          <p:spPr>
            <a:xfrm>
              <a:off x="507684" y="8305800"/>
              <a:ext cx="787716" cy="307777"/>
            </a:xfrm>
            <a:prstGeom prst="rect">
              <a:avLst/>
            </a:prstGeom>
            <a:noFill/>
          </p:spPr>
          <p:txBody>
            <a:bodyPr wrap="none" rtlCol="0">
              <a:spAutoFit/>
            </a:bodyPr>
            <a:lstStyle/>
            <a:p>
              <a:r>
                <a:rPr lang="en-US" sz="1400" b="1" dirty="0" smtClean="0">
                  <a:solidFill>
                    <a:schemeClr val="tx1">
                      <a:lumMod val="50000"/>
                      <a:lumOff val="50000"/>
                    </a:schemeClr>
                  </a:solidFill>
                </a:rPr>
                <a:t>VC 9104</a:t>
              </a:r>
              <a:endParaRPr lang="en-US" sz="1400" b="1" dirty="0">
                <a:solidFill>
                  <a:schemeClr val="tx1">
                    <a:lumMod val="50000"/>
                    <a:lumOff val="50000"/>
                  </a:schemeClr>
                </a:solidFill>
              </a:endParaRPr>
            </a:p>
          </p:txBody>
        </p:sp>
      </p:grpSp>
      <p:sp>
        <p:nvSpPr>
          <p:cNvPr id="21" name="TextBox 20"/>
          <p:cNvSpPr txBox="1"/>
          <p:nvPr/>
        </p:nvSpPr>
        <p:spPr>
          <a:xfrm>
            <a:off x="2590800" y="7772400"/>
            <a:ext cx="787716" cy="307777"/>
          </a:xfrm>
          <a:prstGeom prst="rect">
            <a:avLst/>
          </a:prstGeom>
          <a:noFill/>
        </p:spPr>
        <p:txBody>
          <a:bodyPr wrap="none" rtlCol="0">
            <a:spAutoFit/>
          </a:bodyPr>
          <a:lstStyle/>
          <a:p>
            <a:r>
              <a:rPr lang="en-US" sz="1400" b="1" dirty="0" smtClean="0">
                <a:solidFill>
                  <a:schemeClr val="tx1">
                    <a:lumMod val="50000"/>
                    <a:lumOff val="50000"/>
                  </a:schemeClr>
                </a:solidFill>
              </a:rPr>
              <a:t>VC 9105</a:t>
            </a:r>
            <a:endParaRPr lang="en-US" sz="1400" b="1" dirty="0">
              <a:solidFill>
                <a:schemeClr val="tx1">
                  <a:lumMod val="50000"/>
                  <a:lumOff val="50000"/>
                </a:schemeClr>
              </a:solidFill>
            </a:endParaRPr>
          </a:p>
        </p:txBody>
      </p:sp>
      <p:sp>
        <p:nvSpPr>
          <p:cNvPr id="25" name="TextBox 24"/>
          <p:cNvSpPr txBox="1"/>
          <p:nvPr/>
        </p:nvSpPr>
        <p:spPr>
          <a:xfrm>
            <a:off x="4774884" y="6550223"/>
            <a:ext cx="787716" cy="307777"/>
          </a:xfrm>
          <a:prstGeom prst="rect">
            <a:avLst/>
          </a:prstGeom>
          <a:noFill/>
        </p:spPr>
        <p:txBody>
          <a:bodyPr wrap="none" rtlCol="0">
            <a:spAutoFit/>
          </a:bodyPr>
          <a:lstStyle/>
          <a:p>
            <a:r>
              <a:rPr lang="en-US" sz="1400" b="1" dirty="0" smtClean="0">
                <a:solidFill>
                  <a:schemeClr val="tx1">
                    <a:lumMod val="50000"/>
                    <a:lumOff val="50000"/>
                  </a:schemeClr>
                </a:solidFill>
              </a:rPr>
              <a:t>VC 9106</a:t>
            </a:r>
            <a:endParaRPr lang="en-US" sz="1400" b="1" dirty="0">
              <a:solidFill>
                <a:schemeClr val="tx1">
                  <a:lumMod val="50000"/>
                  <a:lumOff val="50000"/>
                </a:schemeClr>
              </a:solidFill>
            </a:endParaRPr>
          </a:p>
        </p:txBody>
      </p:sp>
      <p:sp>
        <p:nvSpPr>
          <p:cNvPr id="26" name="Rectangle 25"/>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7" name="Picture 2" descr="C:\Users\Public\Documents\Adityas\Profile\Logo_wpfur.jpg"/>
          <p:cNvPicPr>
            <a:picLocks noChangeAspect="1" noChangeArrowheads="1"/>
          </p:cNvPicPr>
          <p:nvPr/>
        </p:nvPicPr>
        <p:blipFill>
          <a:blip r:embed="rId8"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chemeClr val="tx1">
              <a:lumMod val="65000"/>
              <a:lumOff val="35000"/>
            </a:schemeClr>
          </a:solidFill>
        </p:grpSpPr>
        <p:sp>
          <p:nvSpPr>
            <p:cNvPr id="6" name="Rectangle 5"/>
            <p:cNvSpPr/>
            <p:nvPr/>
          </p:nvSpPr>
          <p:spPr>
            <a:xfrm>
              <a:off x="0" y="0"/>
              <a:ext cx="457200" cy="9144000"/>
            </a:xfrm>
            <a:prstGeom prst="rect">
              <a:avLst/>
            </a:prstGeom>
            <a:grp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355506" y="1985249"/>
              <a:ext cx="1196033" cy="276999"/>
            </a:xfrm>
            <a:prstGeom prst="rect">
              <a:avLst/>
            </a:prstGeom>
            <a:grpFill/>
            <a:ln>
              <a:solidFill>
                <a:schemeClr val="tx1">
                  <a:lumMod val="65000"/>
                  <a:lumOff val="35000"/>
                </a:schemeClr>
              </a:solidFill>
            </a:ln>
          </p:spPr>
          <p:txBody>
            <a:bodyPr wrap="none" rtlCol="0">
              <a:spAutoFit/>
            </a:bodyPr>
            <a:lstStyle/>
            <a:p>
              <a:r>
                <a:rPr lang="en-US" sz="1200" b="1" dirty="0" smtClean="0">
                  <a:solidFill>
                    <a:schemeClr val="bg1"/>
                  </a:solidFill>
                </a:rPr>
                <a:t>Office Furniture</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Office Furniture               	  73</a:t>
            </a:r>
            <a:endParaRPr lang="en-US" sz="1050" b="1" dirty="0">
              <a:solidFill>
                <a:schemeClr val="tx1"/>
              </a:solidFill>
            </a:endParaRPr>
          </a:p>
        </p:txBody>
      </p:sp>
      <p:pic>
        <p:nvPicPr>
          <p:cNvPr id="15363" name="Picture 3" descr="C:\Users\Public\Documents\Adityas\Furniture\Office\Catalog\V8.jpg"/>
          <p:cNvPicPr>
            <a:picLocks noChangeAspect="1" noChangeArrowheads="1"/>
          </p:cNvPicPr>
          <p:nvPr/>
        </p:nvPicPr>
        <p:blipFill>
          <a:blip r:embed="rId2" cstate="print"/>
          <a:srcRect/>
          <a:stretch>
            <a:fillRect/>
          </a:stretch>
        </p:blipFill>
        <p:spPr bwMode="auto">
          <a:xfrm>
            <a:off x="884073" y="762000"/>
            <a:ext cx="1859127" cy="2560320"/>
          </a:xfrm>
          <a:prstGeom prst="rect">
            <a:avLst/>
          </a:prstGeom>
          <a:noFill/>
        </p:spPr>
      </p:pic>
      <p:pic>
        <p:nvPicPr>
          <p:cNvPr id="15364" name="Picture 4" descr="C:\Users\Public\Documents\Adityas\Furniture\Office\Catalog\V9.jpg"/>
          <p:cNvPicPr>
            <a:picLocks noChangeAspect="1" noChangeArrowheads="1"/>
          </p:cNvPicPr>
          <p:nvPr/>
        </p:nvPicPr>
        <p:blipFill>
          <a:blip r:embed="rId3" cstate="print"/>
          <a:srcRect/>
          <a:stretch>
            <a:fillRect/>
          </a:stretch>
        </p:blipFill>
        <p:spPr bwMode="auto">
          <a:xfrm>
            <a:off x="2895600" y="3230880"/>
            <a:ext cx="1697967" cy="2560320"/>
          </a:xfrm>
          <a:prstGeom prst="rect">
            <a:avLst/>
          </a:prstGeom>
          <a:noFill/>
        </p:spPr>
      </p:pic>
      <p:pic>
        <p:nvPicPr>
          <p:cNvPr id="15365" name="Picture 5" descr="C:\Users\Public\Documents\Adityas\Furniture\Office\Catalog\V10.jpg"/>
          <p:cNvPicPr>
            <a:picLocks noChangeAspect="1" noChangeArrowheads="1"/>
          </p:cNvPicPr>
          <p:nvPr/>
        </p:nvPicPr>
        <p:blipFill>
          <a:blip r:embed="rId4" cstate="print"/>
          <a:srcRect/>
          <a:stretch>
            <a:fillRect/>
          </a:stretch>
        </p:blipFill>
        <p:spPr bwMode="auto">
          <a:xfrm>
            <a:off x="914400" y="5486400"/>
            <a:ext cx="1718290" cy="2560320"/>
          </a:xfrm>
          <a:prstGeom prst="rect">
            <a:avLst/>
          </a:prstGeom>
          <a:noFill/>
        </p:spPr>
      </p:pic>
      <p:pic>
        <p:nvPicPr>
          <p:cNvPr id="15366" name="Picture 6" descr="C:\Users\Public\Documents\Adityas\Furniture\Office\Catalog\V11.jpg"/>
          <p:cNvPicPr>
            <a:picLocks noChangeAspect="1" noChangeArrowheads="1"/>
          </p:cNvPicPr>
          <p:nvPr/>
        </p:nvPicPr>
        <p:blipFill>
          <a:blip r:embed="rId5" cstate="print"/>
          <a:srcRect/>
          <a:stretch>
            <a:fillRect/>
          </a:stretch>
        </p:blipFill>
        <p:spPr bwMode="auto">
          <a:xfrm>
            <a:off x="4738679" y="5638800"/>
            <a:ext cx="1814521" cy="2560320"/>
          </a:xfrm>
          <a:prstGeom prst="rect">
            <a:avLst/>
          </a:prstGeom>
          <a:noFill/>
        </p:spPr>
      </p:pic>
      <p:pic>
        <p:nvPicPr>
          <p:cNvPr id="53249" name="Picture 1"/>
          <p:cNvPicPr>
            <a:picLocks noChangeAspect="1" noChangeArrowheads="1"/>
          </p:cNvPicPr>
          <p:nvPr/>
        </p:nvPicPr>
        <p:blipFill>
          <a:blip r:embed="rId6" cstate="print"/>
          <a:srcRect/>
          <a:stretch>
            <a:fillRect/>
          </a:stretch>
        </p:blipFill>
        <p:spPr bwMode="auto">
          <a:xfrm>
            <a:off x="4728253" y="716280"/>
            <a:ext cx="1748747" cy="2560320"/>
          </a:xfrm>
          <a:prstGeom prst="rect">
            <a:avLst/>
          </a:prstGeom>
          <a:noFill/>
          <a:ln w="9525">
            <a:noFill/>
            <a:miter lim="800000"/>
            <a:headEnd/>
            <a:tailEnd/>
          </a:ln>
        </p:spPr>
      </p:pic>
      <p:sp>
        <p:nvSpPr>
          <p:cNvPr id="14" name="TextBox 13"/>
          <p:cNvSpPr txBox="1"/>
          <p:nvPr/>
        </p:nvSpPr>
        <p:spPr>
          <a:xfrm>
            <a:off x="1828800" y="2971800"/>
            <a:ext cx="787716" cy="307777"/>
          </a:xfrm>
          <a:prstGeom prst="rect">
            <a:avLst/>
          </a:prstGeom>
          <a:noFill/>
        </p:spPr>
        <p:txBody>
          <a:bodyPr wrap="none" rtlCol="0">
            <a:spAutoFit/>
          </a:bodyPr>
          <a:lstStyle/>
          <a:p>
            <a:r>
              <a:rPr lang="en-US" sz="1400" b="1" dirty="0" smtClean="0">
                <a:solidFill>
                  <a:schemeClr val="tx1">
                    <a:lumMod val="50000"/>
                    <a:lumOff val="50000"/>
                  </a:schemeClr>
                </a:solidFill>
              </a:rPr>
              <a:t>VC 9107</a:t>
            </a:r>
            <a:endParaRPr lang="en-US" sz="1400" b="1" dirty="0">
              <a:solidFill>
                <a:schemeClr val="tx1">
                  <a:lumMod val="50000"/>
                  <a:lumOff val="50000"/>
                </a:schemeClr>
              </a:solidFill>
            </a:endParaRPr>
          </a:p>
        </p:txBody>
      </p:sp>
      <p:sp>
        <p:nvSpPr>
          <p:cNvPr id="16" name="TextBox 15"/>
          <p:cNvSpPr txBox="1"/>
          <p:nvPr/>
        </p:nvSpPr>
        <p:spPr>
          <a:xfrm>
            <a:off x="5486400" y="2968823"/>
            <a:ext cx="787716" cy="307777"/>
          </a:xfrm>
          <a:prstGeom prst="rect">
            <a:avLst/>
          </a:prstGeom>
          <a:noFill/>
        </p:spPr>
        <p:txBody>
          <a:bodyPr wrap="square" rtlCol="0">
            <a:spAutoFit/>
          </a:bodyPr>
          <a:lstStyle/>
          <a:p>
            <a:r>
              <a:rPr lang="en-US" sz="1400" b="1" dirty="0" smtClean="0">
                <a:solidFill>
                  <a:schemeClr val="tx1">
                    <a:lumMod val="50000"/>
                    <a:lumOff val="50000"/>
                  </a:schemeClr>
                </a:solidFill>
              </a:rPr>
              <a:t>VC 9108</a:t>
            </a:r>
            <a:endParaRPr lang="en-US" sz="1400" b="1" dirty="0">
              <a:solidFill>
                <a:schemeClr val="tx1">
                  <a:lumMod val="50000"/>
                  <a:lumOff val="50000"/>
                </a:schemeClr>
              </a:solidFill>
            </a:endParaRPr>
          </a:p>
        </p:txBody>
      </p:sp>
      <p:sp>
        <p:nvSpPr>
          <p:cNvPr id="17" name="TextBox 16"/>
          <p:cNvSpPr txBox="1"/>
          <p:nvPr/>
        </p:nvSpPr>
        <p:spPr>
          <a:xfrm>
            <a:off x="3657600" y="5410200"/>
            <a:ext cx="787716" cy="307777"/>
          </a:xfrm>
          <a:prstGeom prst="rect">
            <a:avLst/>
          </a:prstGeom>
          <a:noFill/>
        </p:spPr>
        <p:txBody>
          <a:bodyPr wrap="square" rtlCol="0">
            <a:spAutoFit/>
          </a:bodyPr>
          <a:lstStyle/>
          <a:p>
            <a:r>
              <a:rPr lang="en-US" sz="1400" b="1" dirty="0" smtClean="0">
                <a:solidFill>
                  <a:schemeClr val="tx1">
                    <a:lumMod val="50000"/>
                    <a:lumOff val="50000"/>
                  </a:schemeClr>
                </a:solidFill>
              </a:rPr>
              <a:t>VC 9109</a:t>
            </a:r>
            <a:endParaRPr lang="en-US" sz="1400" b="1" dirty="0">
              <a:solidFill>
                <a:schemeClr val="tx1">
                  <a:lumMod val="50000"/>
                  <a:lumOff val="50000"/>
                </a:schemeClr>
              </a:solidFill>
            </a:endParaRPr>
          </a:p>
        </p:txBody>
      </p:sp>
      <p:sp>
        <p:nvSpPr>
          <p:cNvPr id="18" name="TextBox 17"/>
          <p:cNvSpPr txBox="1"/>
          <p:nvPr/>
        </p:nvSpPr>
        <p:spPr>
          <a:xfrm>
            <a:off x="1726884" y="7693223"/>
            <a:ext cx="787716" cy="307777"/>
          </a:xfrm>
          <a:prstGeom prst="rect">
            <a:avLst/>
          </a:prstGeom>
          <a:noFill/>
        </p:spPr>
        <p:txBody>
          <a:bodyPr wrap="square" rtlCol="0">
            <a:spAutoFit/>
          </a:bodyPr>
          <a:lstStyle/>
          <a:p>
            <a:r>
              <a:rPr lang="en-US" sz="1400" b="1" dirty="0" smtClean="0">
                <a:solidFill>
                  <a:schemeClr val="tx1">
                    <a:lumMod val="50000"/>
                    <a:lumOff val="50000"/>
                  </a:schemeClr>
                </a:solidFill>
              </a:rPr>
              <a:t>VC 9110</a:t>
            </a:r>
            <a:endParaRPr lang="en-US" sz="1400" b="1" dirty="0">
              <a:solidFill>
                <a:schemeClr val="tx1">
                  <a:lumMod val="50000"/>
                  <a:lumOff val="50000"/>
                </a:schemeClr>
              </a:solidFill>
            </a:endParaRPr>
          </a:p>
        </p:txBody>
      </p:sp>
      <p:sp>
        <p:nvSpPr>
          <p:cNvPr id="19" name="TextBox 18"/>
          <p:cNvSpPr txBox="1"/>
          <p:nvPr/>
        </p:nvSpPr>
        <p:spPr>
          <a:xfrm>
            <a:off x="5536884" y="7769423"/>
            <a:ext cx="787716" cy="307777"/>
          </a:xfrm>
          <a:prstGeom prst="rect">
            <a:avLst/>
          </a:prstGeom>
          <a:noFill/>
        </p:spPr>
        <p:txBody>
          <a:bodyPr wrap="square" rtlCol="0">
            <a:spAutoFit/>
          </a:bodyPr>
          <a:lstStyle/>
          <a:p>
            <a:r>
              <a:rPr lang="en-US" sz="1400" b="1" dirty="0" smtClean="0">
                <a:solidFill>
                  <a:schemeClr val="tx1">
                    <a:lumMod val="50000"/>
                    <a:lumOff val="50000"/>
                  </a:schemeClr>
                </a:solidFill>
              </a:rPr>
              <a:t>VC 9111</a:t>
            </a:r>
            <a:endParaRPr lang="en-US" sz="1400" b="1" dirty="0">
              <a:solidFill>
                <a:schemeClr val="tx1">
                  <a:lumMod val="50000"/>
                  <a:lumOff val="50000"/>
                </a:schemeClr>
              </a:solidFill>
            </a:endParaRPr>
          </a:p>
        </p:txBody>
      </p:sp>
      <p:sp>
        <p:nvSpPr>
          <p:cNvPr id="20" name="TextBox 19"/>
          <p:cNvSpPr txBox="1"/>
          <p:nvPr/>
        </p:nvSpPr>
        <p:spPr>
          <a:xfrm>
            <a:off x="3733800" y="0"/>
            <a:ext cx="3097579" cy="400110"/>
          </a:xfrm>
          <a:prstGeom prst="rect">
            <a:avLst/>
          </a:prstGeom>
          <a:noFill/>
        </p:spPr>
        <p:txBody>
          <a:bodyPr wrap="none" rtlCol="0">
            <a:spAutoFit/>
          </a:bodyPr>
          <a:lstStyle/>
          <a:p>
            <a:pPr algn="r"/>
            <a:r>
              <a:rPr lang="en-US" sz="2000" b="1" dirty="0" smtClean="0"/>
              <a:t>9100 SERIES VISITOR CHAIR</a:t>
            </a:r>
            <a:endParaRPr lang="en-US" sz="2000" b="1" dirty="0"/>
          </a:p>
        </p:txBody>
      </p:sp>
      <p:sp>
        <p:nvSpPr>
          <p:cNvPr id="21" name="Rectangle 20"/>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2" name="Picture 2" descr="C:\Users\Public\Documents\Adityas\Profile\Logo_wpfur.jpg"/>
          <p:cNvPicPr>
            <a:picLocks noChangeAspect="1" noChangeArrowheads="1"/>
          </p:cNvPicPr>
          <p:nvPr/>
        </p:nvPicPr>
        <p:blipFill>
          <a:blip r:embed="rId7"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800" y="0"/>
            <a:ext cx="457200" cy="9144000"/>
            <a:chOff x="0" y="0"/>
            <a:chExt cx="457200" cy="9144000"/>
          </a:xfrm>
          <a:solidFill>
            <a:schemeClr val="tx1">
              <a:lumMod val="65000"/>
              <a:lumOff val="35000"/>
            </a:schemeClr>
          </a:solidFill>
        </p:grpSpPr>
        <p:sp>
          <p:nvSpPr>
            <p:cNvPr id="6" name="Rectangle 5"/>
            <p:cNvSpPr/>
            <p:nvPr/>
          </p:nvSpPr>
          <p:spPr>
            <a:xfrm>
              <a:off x="0" y="0"/>
              <a:ext cx="457200" cy="9144000"/>
            </a:xfrm>
            <a:prstGeom prst="rect">
              <a:avLst/>
            </a:prstGeom>
            <a:grp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355504" y="1974810"/>
              <a:ext cx="1196033" cy="276999"/>
            </a:xfrm>
            <a:prstGeom prst="rect">
              <a:avLst/>
            </a:prstGeom>
            <a:grpFill/>
            <a:ln>
              <a:solidFill>
                <a:schemeClr val="tx1">
                  <a:lumMod val="65000"/>
                  <a:lumOff val="35000"/>
                </a:schemeClr>
              </a:solidFill>
            </a:ln>
          </p:spPr>
          <p:txBody>
            <a:bodyPr wrap="none" rtlCol="0">
              <a:spAutoFit/>
            </a:bodyPr>
            <a:lstStyle/>
            <a:p>
              <a:r>
                <a:rPr lang="en-US" sz="1200" b="1" dirty="0" smtClean="0">
                  <a:solidFill>
                    <a:schemeClr val="bg1"/>
                  </a:solidFill>
                </a:rPr>
                <a:t>Office Furniture</a:t>
              </a:r>
              <a:endParaRPr lang="en-US" sz="1200" b="1" dirty="0">
                <a:solidFill>
                  <a:schemeClr val="bg1"/>
                </a:solidFill>
              </a:endParaRPr>
            </a:p>
          </p:txBody>
        </p:sp>
      </p:grpSp>
      <p:sp>
        <p:nvSpPr>
          <p:cNvPr id="8" name="Rectangle 7"/>
          <p:cNvSpPr/>
          <p:nvPr/>
        </p:nvSpPr>
        <p:spPr>
          <a:xfrm>
            <a:off x="4191000" y="8698230"/>
            <a:ext cx="2209800" cy="274320"/>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74                                Office Furniture</a:t>
            </a:r>
            <a:endParaRPr lang="en-US" sz="1050" b="1" dirty="0">
              <a:solidFill>
                <a:schemeClr val="tx1"/>
              </a:solidFill>
            </a:endParaRPr>
          </a:p>
        </p:txBody>
      </p:sp>
      <p:pic>
        <p:nvPicPr>
          <p:cNvPr id="11" name="Picture 1"/>
          <p:cNvPicPr>
            <a:picLocks noChangeAspect="1" noChangeArrowheads="1"/>
          </p:cNvPicPr>
          <p:nvPr/>
        </p:nvPicPr>
        <p:blipFill>
          <a:blip r:embed="rId2" cstate="print"/>
          <a:srcRect/>
          <a:stretch>
            <a:fillRect/>
          </a:stretch>
        </p:blipFill>
        <p:spPr bwMode="auto">
          <a:xfrm>
            <a:off x="1371600" y="4734580"/>
            <a:ext cx="4953000" cy="3375443"/>
          </a:xfrm>
          <a:prstGeom prst="rect">
            <a:avLst/>
          </a:prstGeom>
          <a:noFill/>
          <a:ln w="9525">
            <a:noFill/>
            <a:miter lim="800000"/>
            <a:headEnd/>
            <a:tailEnd/>
          </a:ln>
        </p:spPr>
      </p:pic>
      <p:sp>
        <p:nvSpPr>
          <p:cNvPr id="12" name="TextBox 11"/>
          <p:cNvSpPr txBox="1"/>
          <p:nvPr/>
        </p:nvSpPr>
        <p:spPr>
          <a:xfrm>
            <a:off x="1020" y="0"/>
            <a:ext cx="4037580" cy="400110"/>
          </a:xfrm>
          <a:prstGeom prst="rect">
            <a:avLst/>
          </a:prstGeom>
          <a:noFill/>
        </p:spPr>
        <p:txBody>
          <a:bodyPr wrap="none" rtlCol="0">
            <a:spAutoFit/>
          </a:bodyPr>
          <a:lstStyle/>
          <a:p>
            <a:pPr algn="r"/>
            <a:r>
              <a:rPr lang="en-US" sz="2000" b="1" dirty="0" smtClean="0"/>
              <a:t>9200 SERIES EXECUTIVE WORK DESK</a:t>
            </a:r>
            <a:endParaRPr lang="en-US" sz="2000" b="1" dirty="0"/>
          </a:p>
        </p:txBody>
      </p:sp>
      <p:grpSp>
        <p:nvGrpSpPr>
          <p:cNvPr id="3" name="Group 19"/>
          <p:cNvGrpSpPr/>
          <p:nvPr/>
        </p:nvGrpSpPr>
        <p:grpSpPr>
          <a:xfrm>
            <a:off x="114300" y="304800"/>
            <a:ext cx="4533900" cy="3526128"/>
            <a:chOff x="266700" y="667849"/>
            <a:chExt cx="4533900" cy="3526128"/>
          </a:xfrm>
        </p:grpSpPr>
        <p:pic>
          <p:nvPicPr>
            <p:cNvPr id="48129" name="Picture 1"/>
            <p:cNvPicPr>
              <a:picLocks noChangeAspect="1" noChangeArrowheads="1"/>
            </p:cNvPicPr>
            <p:nvPr/>
          </p:nvPicPr>
          <p:blipFill>
            <a:blip r:embed="rId3" cstate="print"/>
            <a:srcRect/>
            <a:stretch>
              <a:fillRect/>
            </a:stretch>
          </p:blipFill>
          <p:spPr bwMode="auto">
            <a:xfrm>
              <a:off x="304800" y="667849"/>
              <a:ext cx="4495800" cy="3523151"/>
            </a:xfrm>
            <a:prstGeom prst="rect">
              <a:avLst/>
            </a:prstGeom>
            <a:noFill/>
            <a:ln w="9525">
              <a:noFill/>
              <a:miter lim="800000"/>
              <a:headEnd/>
              <a:tailEnd/>
            </a:ln>
          </p:spPr>
        </p:pic>
        <p:sp>
          <p:nvSpPr>
            <p:cNvPr id="13" name="TextBox 12"/>
            <p:cNvSpPr txBox="1"/>
            <p:nvPr/>
          </p:nvSpPr>
          <p:spPr>
            <a:xfrm>
              <a:off x="266700" y="3886200"/>
              <a:ext cx="792205" cy="307777"/>
            </a:xfrm>
            <a:prstGeom prst="rect">
              <a:avLst/>
            </a:prstGeom>
            <a:noFill/>
          </p:spPr>
          <p:txBody>
            <a:bodyPr wrap="none" rtlCol="0">
              <a:spAutoFit/>
            </a:bodyPr>
            <a:lstStyle/>
            <a:p>
              <a:r>
                <a:rPr lang="en-US" sz="1400" b="1" dirty="0" smtClean="0">
                  <a:solidFill>
                    <a:schemeClr val="bg1">
                      <a:lumMod val="50000"/>
                    </a:schemeClr>
                  </a:solidFill>
                </a:rPr>
                <a:t>ED 9201</a:t>
              </a:r>
              <a:endParaRPr lang="en-US" sz="1400" b="1" dirty="0">
                <a:solidFill>
                  <a:schemeClr val="bg1">
                    <a:lumMod val="50000"/>
                  </a:schemeClr>
                </a:solidFill>
              </a:endParaRPr>
            </a:p>
          </p:txBody>
        </p:sp>
      </p:grpSp>
      <p:sp>
        <p:nvSpPr>
          <p:cNvPr id="14" name="TextBox 13"/>
          <p:cNvSpPr txBox="1"/>
          <p:nvPr/>
        </p:nvSpPr>
        <p:spPr>
          <a:xfrm>
            <a:off x="2209800" y="7096780"/>
            <a:ext cx="787716" cy="307777"/>
          </a:xfrm>
          <a:prstGeom prst="rect">
            <a:avLst/>
          </a:prstGeom>
          <a:noFill/>
        </p:spPr>
        <p:txBody>
          <a:bodyPr wrap="square" rtlCol="0">
            <a:spAutoFit/>
          </a:bodyPr>
          <a:lstStyle/>
          <a:p>
            <a:r>
              <a:rPr lang="en-US" sz="1400" b="1" dirty="0" smtClean="0">
                <a:solidFill>
                  <a:schemeClr val="tx1">
                    <a:lumMod val="50000"/>
                    <a:lumOff val="50000"/>
                  </a:schemeClr>
                </a:solidFill>
              </a:rPr>
              <a:t>ED 9202</a:t>
            </a:r>
            <a:endParaRPr lang="en-US" sz="1400" b="1" dirty="0">
              <a:solidFill>
                <a:schemeClr val="tx1">
                  <a:lumMod val="50000"/>
                  <a:lumOff val="50000"/>
                </a:schemeClr>
              </a:solidFill>
            </a:endParaRPr>
          </a:p>
        </p:txBody>
      </p:sp>
      <p:grpSp>
        <p:nvGrpSpPr>
          <p:cNvPr id="4" name="Group 15"/>
          <p:cNvGrpSpPr/>
          <p:nvPr/>
        </p:nvGrpSpPr>
        <p:grpSpPr>
          <a:xfrm>
            <a:off x="4762500" y="1676400"/>
            <a:ext cx="1447800" cy="1219200"/>
            <a:chOff x="571500" y="7829550"/>
            <a:chExt cx="1447800" cy="1219200"/>
          </a:xfrm>
        </p:grpSpPr>
        <p:sp>
          <p:nvSpPr>
            <p:cNvPr id="17" name="Rounded Rectangle 16"/>
            <p:cNvSpPr/>
            <p:nvPr/>
          </p:nvSpPr>
          <p:spPr>
            <a:xfrm>
              <a:off x="5715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18" name="Rounded Rectangle 17"/>
            <p:cNvSpPr/>
            <p:nvPr/>
          </p:nvSpPr>
          <p:spPr>
            <a:xfrm>
              <a:off x="571500" y="82867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19" name="Rounded Rectangle 18"/>
            <p:cNvSpPr/>
            <p:nvPr/>
          </p:nvSpPr>
          <p:spPr>
            <a:xfrm>
              <a:off x="571500" y="87439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4 weeks</a:t>
              </a:r>
              <a:endParaRPr lang="en-US" sz="1400" b="1" dirty="0"/>
            </a:p>
          </p:txBody>
        </p:sp>
      </p:grpSp>
      <p:sp>
        <p:nvSpPr>
          <p:cNvPr id="21" name="Rectangle 20"/>
          <p:cNvSpPr/>
          <p:nvPr/>
        </p:nvSpPr>
        <p:spPr>
          <a:xfrm>
            <a:off x="0" y="7858780"/>
            <a:ext cx="6400800" cy="523220"/>
          </a:xfrm>
          <a:prstGeom prst="rect">
            <a:avLst/>
          </a:prstGeom>
        </p:spPr>
        <p:txBody>
          <a:bodyPr wrap="square">
            <a:spAutoFit/>
          </a:bodyPr>
          <a:lstStyle/>
          <a:p>
            <a:r>
              <a:rPr lang="en-US" sz="1400" dirty="0" smtClean="0"/>
              <a:t>Made with 18mm tops and 3mm protective edging, with grey cantilever legs. Simple self-assembly required.</a:t>
            </a:r>
            <a:endParaRPr lang="en-US" sz="1400" dirty="0"/>
          </a:p>
        </p:txBody>
      </p:sp>
      <p:sp>
        <p:nvSpPr>
          <p:cNvPr id="22" name="Rectangle 21"/>
          <p:cNvSpPr/>
          <p:nvPr/>
        </p:nvSpPr>
        <p:spPr>
          <a:xfrm>
            <a:off x="0" y="3830928"/>
            <a:ext cx="6400800" cy="738664"/>
          </a:xfrm>
          <a:prstGeom prst="rect">
            <a:avLst/>
          </a:prstGeom>
        </p:spPr>
        <p:txBody>
          <a:bodyPr wrap="square">
            <a:spAutoFit/>
          </a:bodyPr>
          <a:lstStyle/>
          <a:p>
            <a:pPr algn="just"/>
            <a:r>
              <a:rPr lang="en-US" sz="1400" dirty="0" smtClean="0"/>
              <a:t> Available as rectangular or radial workstations with mobile or desk high pedestals for your desk storage needs. All desks have wire tidy ports to keep cables to the desk corners. </a:t>
            </a:r>
            <a:endParaRPr lang="en-US" sz="1400" dirty="0"/>
          </a:p>
        </p:txBody>
      </p:sp>
      <p:grpSp>
        <p:nvGrpSpPr>
          <p:cNvPr id="9" name="Group 22"/>
          <p:cNvGrpSpPr/>
          <p:nvPr/>
        </p:nvGrpSpPr>
        <p:grpSpPr>
          <a:xfrm>
            <a:off x="76200" y="6096000"/>
            <a:ext cx="1447800" cy="1219200"/>
            <a:chOff x="571500" y="7829550"/>
            <a:chExt cx="1447800" cy="1219200"/>
          </a:xfrm>
        </p:grpSpPr>
        <p:sp>
          <p:nvSpPr>
            <p:cNvPr id="24" name="Rounded Rectangle 23"/>
            <p:cNvSpPr/>
            <p:nvPr/>
          </p:nvSpPr>
          <p:spPr>
            <a:xfrm>
              <a:off x="5715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5" name="Rounded Rectangle 24"/>
            <p:cNvSpPr/>
            <p:nvPr/>
          </p:nvSpPr>
          <p:spPr>
            <a:xfrm>
              <a:off x="571500" y="82867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 </a:t>
              </a:r>
              <a:r>
                <a:rPr lang="en-US" sz="1400" b="1" dirty="0" smtClean="0"/>
                <a:t>yr guarantee</a:t>
              </a:r>
              <a:endParaRPr lang="en-US" sz="1400" b="1" dirty="0"/>
            </a:p>
          </p:txBody>
        </p:sp>
        <p:sp>
          <p:nvSpPr>
            <p:cNvPr id="26" name="Rounded Rectangle 25"/>
            <p:cNvSpPr/>
            <p:nvPr/>
          </p:nvSpPr>
          <p:spPr>
            <a:xfrm>
              <a:off x="571500" y="87439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4 weeks</a:t>
              </a:r>
              <a:endParaRPr lang="en-US" sz="1400" b="1" dirty="0"/>
            </a:p>
          </p:txBody>
        </p:sp>
      </p:grpSp>
      <p:cxnSp>
        <p:nvCxnSpPr>
          <p:cNvPr id="27" name="Straight Connector 26"/>
          <p:cNvCxnSpPr/>
          <p:nvPr/>
        </p:nvCxnSpPr>
        <p:spPr>
          <a:xfrm>
            <a:off x="106680" y="4724400"/>
            <a:ext cx="621792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9" name="Picture 2" descr="C:\Users\Public\Documents\Adityas\Profile\Logo_wpfur.jpg"/>
          <p:cNvPicPr>
            <a:picLocks noChangeAspect="1" noChangeArrowheads="1"/>
          </p:cNvPicPr>
          <p:nvPr/>
        </p:nvPicPr>
        <p:blipFill>
          <a:blip r:embed="rId4"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chemeClr val="tx1">
              <a:lumMod val="65000"/>
              <a:lumOff val="35000"/>
            </a:schemeClr>
          </a:solidFill>
        </p:grpSpPr>
        <p:sp>
          <p:nvSpPr>
            <p:cNvPr id="6" name="Rectangle 5"/>
            <p:cNvSpPr/>
            <p:nvPr/>
          </p:nvSpPr>
          <p:spPr>
            <a:xfrm>
              <a:off x="0" y="0"/>
              <a:ext cx="457200" cy="9144000"/>
            </a:xfrm>
            <a:prstGeom prst="rect">
              <a:avLst/>
            </a:prstGeom>
            <a:grp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355506" y="1985249"/>
              <a:ext cx="1196033" cy="276999"/>
            </a:xfrm>
            <a:prstGeom prst="rect">
              <a:avLst/>
            </a:prstGeom>
            <a:grpFill/>
            <a:ln>
              <a:solidFill>
                <a:schemeClr val="tx1">
                  <a:lumMod val="65000"/>
                  <a:lumOff val="35000"/>
                </a:schemeClr>
              </a:solidFill>
            </a:ln>
          </p:spPr>
          <p:txBody>
            <a:bodyPr wrap="none" rtlCol="0">
              <a:spAutoFit/>
            </a:bodyPr>
            <a:lstStyle/>
            <a:p>
              <a:r>
                <a:rPr lang="en-US" sz="1200" b="1" dirty="0" smtClean="0">
                  <a:solidFill>
                    <a:schemeClr val="bg1"/>
                  </a:solidFill>
                </a:rPr>
                <a:t>Office Furniture</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Office Furniture               	  75</a:t>
            </a:r>
            <a:endParaRPr lang="en-US" sz="1050" b="1" dirty="0">
              <a:solidFill>
                <a:schemeClr val="tx1"/>
              </a:solidFill>
            </a:endParaRPr>
          </a:p>
        </p:txBody>
      </p:sp>
      <p:sp>
        <p:nvSpPr>
          <p:cNvPr id="14" name="TextBox 13"/>
          <p:cNvSpPr txBox="1"/>
          <p:nvPr/>
        </p:nvSpPr>
        <p:spPr>
          <a:xfrm>
            <a:off x="2820420" y="0"/>
            <a:ext cx="4037580" cy="400110"/>
          </a:xfrm>
          <a:prstGeom prst="rect">
            <a:avLst/>
          </a:prstGeom>
          <a:noFill/>
        </p:spPr>
        <p:txBody>
          <a:bodyPr wrap="none" rtlCol="0">
            <a:spAutoFit/>
          </a:bodyPr>
          <a:lstStyle/>
          <a:p>
            <a:pPr algn="r"/>
            <a:r>
              <a:rPr lang="en-US" sz="2000" b="1" dirty="0" smtClean="0"/>
              <a:t>9200 SERIES EXECUTIVE WORK DESK</a:t>
            </a:r>
            <a:endParaRPr lang="en-US" sz="2000" b="1" dirty="0"/>
          </a:p>
        </p:txBody>
      </p:sp>
      <p:grpSp>
        <p:nvGrpSpPr>
          <p:cNvPr id="3" name="Group 22"/>
          <p:cNvGrpSpPr/>
          <p:nvPr/>
        </p:nvGrpSpPr>
        <p:grpSpPr>
          <a:xfrm>
            <a:off x="457200" y="605197"/>
            <a:ext cx="5029200" cy="3204803"/>
            <a:chOff x="1066800" y="685800"/>
            <a:chExt cx="5029200" cy="3204803"/>
          </a:xfrm>
        </p:grpSpPr>
        <p:pic>
          <p:nvPicPr>
            <p:cNvPr id="12" name="Picture 3" descr="C:\Users\Public\Documents\Adityas\Furniture\Office\Catalog\Desk.jpg"/>
            <p:cNvPicPr>
              <a:picLocks noChangeAspect="1" noChangeArrowheads="1"/>
            </p:cNvPicPr>
            <p:nvPr/>
          </p:nvPicPr>
          <p:blipFill>
            <a:blip r:embed="rId2" cstate="print"/>
            <a:srcRect/>
            <a:stretch>
              <a:fillRect/>
            </a:stretch>
          </p:blipFill>
          <p:spPr bwMode="auto">
            <a:xfrm>
              <a:off x="1066800" y="685800"/>
              <a:ext cx="5029200" cy="3204803"/>
            </a:xfrm>
            <a:prstGeom prst="rect">
              <a:avLst/>
            </a:prstGeom>
            <a:ln>
              <a:noFill/>
            </a:ln>
            <a:effectLst>
              <a:softEdge rad="112500"/>
            </a:effectLst>
          </p:spPr>
        </p:pic>
        <p:sp>
          <p:nvSpPr>
            <p:cNvPr id="16" name="TextBox 15"/>
            <p:cNvSpPr txBox="1"/>
            <p:nvPr/>
          </p:nvSpPr>
          <p:spPr>
            <a:xfrm>
              <a:off x="1112795" y="3502223"/>
              <a:ext cx="792205" cy="307777"/>
            </a:xfrm>
            <a:prstGeom prst="rect">
              <a:avLst/>
            </a:prstGeom>
            <a:noFill/>
          </p:spPr>
          <p:txBody>
            <a:bodyPr wrap="none" rtlCol="0">
              <a:spAutoFit/>
            </a:bodyPr>
            <a:lstStyle/>
            <a:p>
              <a:r>
                <a:rPr lang="en-US" sz="1400" b="1" dirty="0" smtClean="0">
                  <a:solidFill>
                    <a:schemeClr val="bg1">
                      <a:lumMod val="50000"/>
                    </a:schemeClr>
                  </a:solidFill>
                </a:rPr>
                <a:t>ED 9203</a:t>
              </a:r>
              <a:endParaRPr lang="en-US" sz="1400" b="1" dirty="0">
                <a:solidFill>
                  <a:schemeClr val="bg1">
                    <a:lumMod val="50000"/>
                  </a:schemeClr>
                </a:solidFill>
              </a:endParaRPr>
            </a:p>
          </p:txBody>
        </p:sp>
      </p:grpSp>
      <p:grpSp>
        <p:nvGrpSpPr>
          <p:cNvPr id="4" name="Group 21"/>
          <p:cNvGrpSpPr/>
          <p:nvPr/>
        </p:nvGrpSpPr>
        <p:grpSpPr>
          <a:xfrm>
            <a:off x="1905000" y="4724400"/>
            <a:ext cx="5029200" cy="3442972"/>
            <a:chOff x="1905000" y="4572000"/>
            <a:chExt cx="5029200" cy="3442972"/>
          </a:xfrm>
        </p:grpSpPr>
        <p:pic>
          <p:nvPicPr>
            <p:cNvPr id="13" name="Picture 3"/>
            <p:cNvPicPr>
              <a:picLocks noChangeAspect="1" noChangeArrowheads="1"/>
            </p:cNvPicPr>
            <p:nvPr/>
          </p:nvPicPr>
          <p:blipFill>
            <a:blip r:embed="rId3" cstate="print"/>
            <a:srcRect/>
            <a:stretch>
              <a:fillRect/>
            </a:stretch>
          </p:blipFill>
          <p:spPr bwMode="auto">
            <a:xfrm>
              <a:off x="1905000" y="4572000"/>
              <a:ext cx="5029200" cy="3363795"/>
            </a:xfrm>
            <a:prstGeom prst="rect">
              <a:avLst/>
            </a:prstGeom>
            <a:ln>
              <a:noFill/>
            </a:ln>
            <a:effectLst>
              <a:softEdge rad="112500"/>
            </a:effectLst>
          </p:spPr>
        </p:pic>
        <p:sp>
          <p:nvSpPr>
            <p:cNvPr id="17" name="TextBox 16"/>
            <p:cNvSpPr txBox="1"/>
            <p:nvPr/>
          </p:nvSpPr>
          <p:spPr>
            <a:xfrm>
              <a:off x="5379995" y="7707195"/>
              <a:ext cx="792205" cy="307777"/>
            </a:xfrm>
            <a:prstGeom prst="rect">
              <a:avLst/>
            </a:prstGeom>
            <a:noFill/>
          </p:spPr>
          <p:txBody>
            <a:bodyPr wrap="none" rtlCol="0">
              <a:spAutoFit/>
            </a:bodyPr>
            <a:lstStyle/>
            <a:p>
              <a:r>
                <a:rPr lang="en-US" sz="1400" b="1" dirty="0" smtClean="0">
                  <a:solidFill>
                    <a:schemeClr val="bg1">
                      <a:lumMod val="50000"/>
                    </a:schemeClr>
                  </a:solidFill>
                </a:rPr>
                <a:t>ED 9204</a:t>
              </a:r>
              <a:endParaRPr lang="en-US" sz="1400" b="1" dirty="0">
                <a:solidFill>
                  <a:schemeClr val="bg1">
                    <a:lumMod val="50000"/>
                  </a:schemeClr>
                </a:solidFill>
              </a:endParaRPr>
            </a:p>
          </p:txBody>
        </p:sp>
      </p:grpSp>
      <p:grpSp>
        <p:nvGrpSpPr>
          <p:cNvPr id="9" name="Group 23"/>
          <p:cNvGrpSpPr/>
          <p:nvPr/>
        </p:nvGrpSpPr>
        <p:grpSpPr>
          <a:xfrm>
            <a:off x="5391150" y="2438400"/>
            <a:ext cx="1447800" cy="1219200"/>
            <a:chOff x="571500" y="7829550"/>
            <a:chExt cx="1447800" cy="1219200"/>
          </a:xfrm>
        </p:grpSpPr>
        <p:sp>
          <p:nvSpPr>
            <p:cNvPr id="25" name="Rounded Rectangle 24"/>
            <p:cNvSpPr/>
            <p:nvPr/>
          </p:nvSpPr>
          <p:spPr>
            <a:xfrm>
              <a:off x="5715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6" name="Rounded Rectangle 25"/>
            <p:cNvSpPr/>
            <p:nvPr/>
          </p:nvSpPr>
          <p:spPr>
            <a:xfrm>
              <a:off x="571500" y="82867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7" name="Rounded Rectangle 26"/>
            <p:cNvSpPr/>
            <p:nvPr/>
          </p:nvSpPr>
          <p:spPr>
            <a:xfrm>
              <a:off x="571500" y="87439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4 weeks</a:t>
              </a:r>
              <a:endParaRPr lang="en-US" sz="1400" b="1" dirty="0"/>
            </a:p>
          </p:txBody>
        </p:sp>
      </p:grpSp>
      <p:grpSp>
        <p:nvGrpSpPr>
          <p:cNvPr id="10" name="Group 27"/>
          <p:cNvGrpSpPr/>
          <p:nvPr/>
        </p:nvGrpSpPr>
        <p:grpSpPr>
          <a:xfrm>
            <a:off x="533400" y="6324600"/>
            <a:ext cx="1447800" cy="1219200"/>
            <a:chOff x="571500" y="7829550"/>
            <a:chExt cx="1447800" cy="1219200"/>
          </a:xfrm>
        </p:grpSpPr>
        <p:sp>
          <p:nvSpPr>
            <p:cNvPr id="29" name="Rounded Rectangle 28"/>
            <p:cNvSpPr/>
            <p:nvPr/>
          </p:nvSpPr>
          <p:spPr>
            <a:xfrm>
              <a:off x="5715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30" name="Rounded Rectangle 29"/>
            <p:cNvSpPr/>
            <p:nvPr/>
          </p:nvSpPr>
          <p:spPr>
            <a:xfrm>
              <a:off x="571500" y="82867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 </a:t>
              </a:r>
              <a:r>
                <a:rPr lang="en-US" sz="1400" b="1" dirty="0" smtClean="0"/>
                <a:t>yr </a:t>
              </a:r>
              <a:r>
                <a:rPr lang="en-US" sz="1400" b="1" dirty="0" smtClean="0"/>
                <a:t>guarantee</a:t>
              </a:r>
              <a:endParaRPr lang="en-US" sz="1400" b="1" dirty="0"/>
            </a:p>
          </p:txBody>
        </p:sp>
        <p:sp>
          <p:nvSpPr>
            <p:cNvPr id="31" name="Rounded Rectangle 30"/>
            <p:cNvSpPr/>
            <p:nvPr/>
          </p:nvSpPr>
          <p:spPr>
            <a:xfrm>
              <a:off x="571500" y="87439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4 weeks</a:t>
              </a:r>
              <a:endParaRPr lang="en-US" sz="1400" b="1" dirty="0"/>
            </a:p>
          </p:txBody>
        </p:sp>
      </p:grpSp>
      <p:sp>
        <p:nvSpPr>
          <p:cNvPr id="32" name="Rectangle 31"/>
          <p:cNvSpPr/>
          <p:nvPr/>
        </p:nvSpPr>
        <p:spPr>
          <a:xfrm>
            <a:off x="457200" y="8077200"/>
            <a:ext cx="6324600" cy="954107"/>
          </a:xfrm>
          <a:prstGeom prst="rect">
            <a:avLst/>
          </a:prstGeom>
        </p:spPr>
        <p:txBody>
          <a:bodyPr wrap="square">
            <a:spAutoFit/>
          </a:bodyPr>
          <a:lstStyle/>
          <a:p>
            <a:r>
              <a:rPr lang="en-US" sz="1400" dirty="0" smtClean="0"/>
              <a:t>Outstanding office solution. Available in various finishes with attractive silver colour legs. </a:t>
            </a:r>
            <a:br>
              <a:rPr lang="en-US" sz="1400" dirty="0" smtClean="0"/>
            </a:br>
            <a:r>
              <a:rPr lang="en-US" sz="1400" dirty="0" smtClean="0"/>
              <a:t/>
            </a:r>
            <a:br>
              <a:rPr lang="en-US" sz="1400" dirty="0" smtClean="0"/>
            </a:br>
            <a:endParaRPr lang="en-US" sz="1400" dirty="0"/>
          </a:p>
        </p:txBody>
      </p:sp>
      <p:sp>
        <p:nvSpPr>
          <p:cNvPr id="33" name="Rectangle 32"/>
          <p:cNvSpPr/>
          <p:nvPr/>
        </p:nvSpPr>
        <p:spPr>
          <a:xfrm>
            <a:off x="457200" y="3733800"/>
            <a:ext cx="6019800" cy="738664"/>
          </a:xfrm>
          <a:prstGeom prst="rect">
            <a:avLst/>
          </a:prstGeom>
        </p:spPr>
        <p:txBody>
          <a:bodyPr wrap="square">
            <a:spAutoFit/>
          </a:bodyPr>
          <a:lstStyle/>
          <a:p>
            <a:r>
              <a:rPr lang="en-US" sz="1400" dirty="0" smtClean="0"/>
              <a:t>Strong cantilever frames, 18mm tops and tough 3mm edging. Available in various finishes, with integral modesty panels. </a:t>
            </a:r>
            <a:br>
              <a:rPr lang="en-US" sz="1400" dirty="0" smtClean="0"/>
            </a:br>
            <a:r>
              <a:rPr lang="en-US" sz="1400" dirty="0" smtClean="0"/>
              <a:t>Silver colour handles and central locking make the pedestals really useful.</a:t>
            </a:r>
            <a:endParaRPr lang="en-US" sz="1400" dirty="0"/>
          </a:p>
        </p:txBody>
      </p:sp>
      <p:cxnSp>
        <p:nvCxnSpPr>
          <p:cNvPr id="34" name="Straight Connector 33"/>
          <p:cNvCxnSpPr/>
          <p:nvPr/>
        </p:nvCxnSpPr>
        <p:spPr>
          <a:xfrm>
            <a:off x="552450" y="4552950"/>
            <a:ext cx="621792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36" name="Picture 2" descr="C:\Users\Public\Documents\Adityas\Profile\Logo_wpfur.jpg"/>
          <p:cNvPicPr>
            <a:picLocks noChangeAspect="1" noChangeArrowheads="1"/>
          </p:cNvPicPr>
          <p:nvPr/>
        </p:nvPicPr>
        <p:blipFill>
          <a:blip r:embed="rId4"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p:nvPr/>
        </p:nvGrpSpPr>
        <p:grpSpPr>
          <a:xfrm>
            <a:off x="1295400" y="304800"/>
            <a:ext cx="5334000" cy="3556001"/>
            <a:chOff x="1219200" y="304800"/>
            <a:chExt cx="5334000" cy="3556001"/>
          </a:xfrm>
        </p:grpSpPr>
        <p:pic>
          <p:nvPicPr>
            <p:cNvPr id="114690" name="Picture 2"/>
            <p:cNvPicPr>
              <a:picLocks noChangeAspect="1" noChangeArrowheads="1"/>
            </p:cNvPicPr>
            <p:nvPr/>
          </p:nvPicPr>
          <p:blipFill>
            <a:blip r:embed="rId2" cstate="print"/>
            <a:srcRect/>
            <a:stretch>
              <a:fillRect/>
            </a:stretch>
          </p:blipFill>
          <p:spPr bwMode="auto">
            <a:xfrm>
              <a:off x="1219200" y="304800"/>
              <a:ext cx="5334000" cy="3556001"/>
            </a:xfrm>
            <a:prstGeom prst="rect">
              <a:avLst/>
            </a:prstGeom>
            <a:noFill/>
            <a:ln w="9525">
              <a:noFill/>
              <a:miter lim="800000"/>
              <a:headEnd/>
              <a:tailEnd/>
            </a:ln>
          </p:spPr>
        </p:pic>
        <p:sp>
          <p:nvSpPr>
            <p:cNvPr id="17" name="TextBox 16"/>
            <p:cNvSpPr txBox="1"/>
            <p:nvPr/>
          </p:nvSpPr>
          <p:spPr>
            <a:xfrm>
              <a:off x="3017795" y="3352800"/>
              <a:ext cx="792205" cy="307777"/>
            </a:xfrm>
            <a:prstGeom prst="rect">
              <a:avLst/>
            </a:prstGeom>
            <a:noFill/>
          </p:spPr>
          <p:txBody>
            <a:bodyPr wrap="square" rtlCol="0">
              <a:spAutoFit/>
            </a:bodyPr>
            <a:lstStyle/>
            <a:p>
              <a:r>
                <a:rPr lang="en-US" sz="1400" b="1" dirty="0" smtClean="0">
                  <a:solidFill>
                    <a:schemeClr val="bg1">
                      <a:lumMod val="50000"/>
                    </a:schemeClr>
                  </a:solidFill>
                </a:rPr>
                <a:t>ED 9205</a:t>
              </a:r>
              <a:endParaRPr lang="en-US" sz="1400" b="1" dirty="0">
                <a:solidFill>
                  <a:schemeClr val="bg1">
                    <a:lumMod val="50000"/>
                  </a:schemeClr>
                </a:solidFill>
              </a:endParaRPr>
            </a:p>
          </p:txBody>
        </p:sp>
      </p:grpSp>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11"/>
          <p:cNvGrpSpPr/>
          <p:nvPr/>
        </p:nvGrpSpPr>
        <p:grpSpPr>
          <a:xfrm>
            <a:off x="6400800" y="0"/>
            <a:ext cx="457200" cy="9144000"/>
            <a:chOff x="0" y="0"/>
            <a:chExt cx="457200" cy="9144000"/>
          </a:xfrm>
          <a:solidFill>
            <a:schemeClr val="tx1">
              <a:lumMod val="65000"/>
              <a:lumOff val="35000"/>
            </a:schemeClr>
          </a:solidFill>
        </p:grpSpPr>
        <p:sp>
          <p:nvSpPr>
            <p:cNvPr id="6" name="Rectangle 5"/>
            <p:cNvSpPr/>
            <p:nvPr/>
          </p:nvSpPr>
          <p:spPr>
            <a:xfrm>
              <a:off x="0" y="0"/>
              <a:ext cx="457200" cy="9144000"/>
            </a:xfrm>
            <a:prstGeom prst="rect">
              <a:avLst/>
            </a:prstGeom>
            <a:grp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355504" y="1974810"/>
              <a:ext cx="1196033" cy="276999"/>
            </a:xfrm>
            <a:prstGeom prst="rect">
              <a:avLst/>
            </a:prstGeom>
            <a:grpFill/>
            <a:ln>
              <a:solidFill>
                <a:schemeClr val="tx1">
                  <a:lumMod val="65000"/>
                  <a:lumOff val="35000"/>
                </a:schemeClr>
              </a:solidFill>
            </a:ln>
          </p:spPr>
          <p:txBody>
            <a:bodyPr wrap="none" rtlCol="0">
              <a:spAutoFit/>
            </a:bodyPr>
            <a:lstStyle/>
            <a:p>
              <a:r>
                <a:rPr lang="en-US" sz="1200" b="1" dirty="0" smtClean="0">
                  <a:solidFill>
                    <a:schemeClr val="bg1"/>
                  </a:solidFill>
                </a:rPr>
                <a:t>Office Furniture</a:t>
              </a:r>
              <a:endParaRPr lang="en-US" sz="1200" b="1" dirty="0">
                <a:solidFill>
                  <a:schemeClr val="bg1"/>
                </a:solidFill>
              </a:endParaRPr>
            </a:p>
          </p:txBody>
        </p:sp>
      </p:grpSp>
      <p:sp>
        <p:nvSpPr>
          <p:cNvPr id="8" name="Rectangle 7"/>
          <p:cNvSpPr/>
          <p:nvPr/>
        </p:nvSpPr>
        <p:spPr>
          <a:xfrm>
            <a:off x="4191000" y="8698230"/>
            <a:ext cx="2209800" cy="274320"/>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76                                 Office Furniture</a:t>
            </a:r>
            <a:endParaRPr lang="en-US" sz="1050" b="1" dirty="0">
              <a:solidFill>
                <a:schemeClr val="tx1"/>
              </a:solidFill>
            </a:endParaRPr>
          </a:p>
        </p:txBody>
      </p:sp>
      <p:sp>
        <p:nvSpPr>
          <p:cNvPr id="14" name="TextBox 13"/>
          <p:cNvSpPr txBox="1"/>
          <p:nvPr/>
        </p:nvSpPr>
        <p:spPr>
          <a:xfrm>
            <a:off x="1020" y="0"/>
            <a:ext cx="4037580" cy="400110"/>
          </a:xfrm>
          <a:prstGeom prst="rect">
            <a:avLst/>
          </a:prstGeom>
          <a:noFill/>
        </p:spPr>
        <p:txBody>
          <a:bodyPr wrap="none" rtlCol="0">
            <a:spAutoFit/>
          </a:bodyPr>
          <a:lstStyle/>
          <a:p>
            <a:pPr algn="r"/>
            <a:r>
              <a:rPr lang="en-US" sz="2000" b="1" dirty="0" smtClean="0"/>
              <a:t>9200 SERIES EXECUTIVE WORK DESK</a:t>
            </a:r>
            <a:endParaRPr lang="en-US" sz="2000" b="1" dirty="0"/>
          </a:p>
        </p:txBody>
      </p:sp>
      <p:grpSp>
        <p:nvGrpSpPr>
          <p:cNvPr id="4" name="Group 21"/>
          <p:cNvGrpSpPr/>
          <p:nvPr/>
        </p:nvGrpSpPr>
        <p:grpSpPr>
          <a:xfrm>
            <a:off x="152400" y="4648200"/>
            <a:ext cx="4648201" cy="3324225"/>
            <a:chOff x="609599" y="4724400"/>
            <a:chExt cx="4648201" cy="3324225"/>
          </a:xfrm>
        </p:grpSpPr>
        <p:pic>
          <p:nvPicPr>
            <p:cNvPr id="13" name="Picture 2"/>
            <p:cNvPicPr>
              <a:picLocks noChangeAspect="1" noChangeArrowheads="1"/>
            </p:cNvPicPr>
            <p:nvPr/>
          </p:nvPicPr>
          <p:blipFill>
            <a:blip r:embed="rId3" cstate="print"/>
            <a:srcRect/>
            <a:stretch>
              <a:fillRect/>
            </a:stretch>
          </p:blipFill>
          <p:spPr bwMode="auto">
            <a:xfrm>
              <a:off x="609599" y="4724400"/>
              <a:ext cx="4648201" cy="3324225"/>
            </a:xfrm>
            <a:prstGeom prst="rect">
              <a:avLst/>
            </a:prstGeom>
            <a:noFill/>
            <a:ln w="9525">
              <a:noFill/>
              <a:miter lim="800000"/>
              <a:headEnd/>
              <a:tailEnd/>
            </a:ln>
          </p:spPr>
        </p:pic>
        <p:sp>
          <p:nvSpPr>
            <p:cNvPr id="16" name="TextBox 15"/>
            <p:cNvSpPr txBox="1"/>
            <p:nvPr/>
          </p:nvSpPr>
          <p:spPr>
            <a:xfrm>
              <a:off x="4419600" y="7315200"/>
              <a:ext cx="792205" cy="307777"/>
            </a:xfrm>
            <a:prstGeom prst="rect">
              <a:avLst/>
            </a:prstGeom>
            <a:noFill/>
          </p:spPr>
          <p:txBody>
            <a:bodyPr wrap="none" rtlCol="0">
              <a:spAutoFit/>
            </a:bodyPr>
            <a:lstStyle/>
            <a:p>
              <a:r>
                <a:rPr lang="en-US" sz="1400" b="1" dirty="0" smtClean="0">
                  <a:solidFill>
                    <a:schemeClr val="bg1">
                      <a:lumMod val="50000"/>
                    </a:schemeClr>
                  </a:solidFill>
                </a:rPr>
                <a:t>ED 9206</a:t>
              </a:r>
              <a:endParaRPr lang="en-US" sz="1400" b="1" dirty="0">
                <a:solidFill>
                  <a:schemeClr val="bg1">
                    <a:lumMod val="50000"/>
                  </a:schemeClr>
                </a:solidFill>
              </a:endParaRPr>
            </a:p>
          </p:txBody>
        </p:sp>
      </p:grpSp>
      <p:sp>
        <p:nvSpPr>
          <p:cNvPr id="23" name="Rectangle 22"/>
          <p:cNvSpPr/>
          <p:nvPr/>
        </p:nvSpPr>
        <p:spPr>
          <a:xfrm>
            <a:off x="0" y="3733800"/>
            <a:ext cx="6400800" cy="738664"/>
          </a:xfrm>
          <a:prstGeom prst="rect">
            <a:avLst/>
          </a:prstGeom>
        </p:spPr>
        <p:txBody>
          <a:bodyPr wrap="square">
            <a:spAutoFit/>
          </a:bodyPr>
          <a:lstStyle/>
          <a:p>
            <a:pPr algn="just"/>
            <a:r>
              <a:rPr lang="en-US" sz="1400" dirty="0" smtClean="0"/>
              <a:t>Strong cantilever frames in Graphite Grey with 18mm tops in a wide choice of laminate. Can be enhanced with under desk Mobile and Desk High Pedestals. All desks have wire tidy ports to keep cables to the desk corners. </a:t>
            </a:r>
            <a:endParaRPr lang="en-US" sz="1400" dirty="0"/>
          </a:p>
        </p:txBody>
      </p:sp>
      <p:grpSp>
        <p:nvGrpSpPr>
          <p:cNvPr id="9" name="Group 24"/>
          <p:cNvGrpSpPr/>
          <p:nvPr/>
        </p:nvGrpSpPr>
        <p:grpSpPr>
          <a:xfrm>
            <a:off x="152400" y="1828800"/>
            <a:ext cx="1447800" cy="1219200"/>
            <a:chOff x="571500" y="7829550"/>
            <a:chExt cx="1447800" cy="1219200"/>
          </a:xfrm>
        </p:grpSpPr>
        <p:sp>
          <p:nvSpPr>
            <p:cNvPr id="26" name="Rounded Rectangle 25"/>
            <p:cNvSpPr/>
            <p:nvPr/>
          </p:nvSpPr>
          <p:spPr>
            <a:xfrm>
              <a:off x="5715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7" name="Rounded Rectangle 26"/>
            <p:cNvSpPr/>
            <p:nvPr/>
          </p:nvSpPr>
          <p:spPr>
            <a:xfrm>
              <a:off x="571500" y="82867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8" name="Rounded Rectangle 27"/>
            <p:cNvSpPr/>
            <p:nvPr/>
          </p:nvSpPr>
          <p:spPr>
            <a:xfrm>
              <a:off x="571500" y="87439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4 weeks</a:t>
              </a:r>
              <a:endParaRPr lang="en-US" sz="1400" b="1" dirty="0"/>
            </a:p>
          </p:txBody>
        </p:sp>
      </p:grpSp>
      <p:cxnSp>
        <p:nvCxnSpPr>
          <p:cNvPr id="29" name="Straight Connector 28"/>
          <p:cNvCxnSpPr/>
          <p:nvPr/>
        </p:nvCxnSpPr>
        <p:spPr>
          <a:xfrm>
            <a:off x="106680" y="4552950"/>
            <a:ext cx="621792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10" name="Group 29"/>
          <p:cNvGrpSpPr/>
          <p:nvPr/>
        </p:nvGrpSpPr>
        <p:grpSpPr>
          <a:xfrm>
            <a:off x="4838700" y="5695950"/>
            <a:ext cx="1447800" cy="1219200"/>
            <a:chOff x="571500" y="7829550"/>
            <a:chExt cx="1447800" cy="1219200"/>
          </a:xfrm>
        </p:grpSpPr>
        <p:sp>
          <p:nvSpPr>
            <p:cNvPr id="31" name="Rounded Rectangle 30"/>
            <p:cNvSpPr/>
            <p:nvPr/>
          </p:nvSpPr>
          <p:spPr>
            <a:xfrm>
              <a:off x="5715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32" name="Rounded Rectangle 31"/>
            <p:cNvSpPr/>
            <p:nvPr/>
          </p:nvSpPr>
          <p:spPr>
            <a:xfrm>
              <a:off x="571500" y="82867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33" name="Rounded Rectangle 32"/>
            <p:cNvSpPr/>
            <p:nvPr/>
          </p:nvSpPr>
          <p:spPr>
            <a:xfrm>
              <a:off x="571500" y="87439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4 weeks</a:t>
              </a:r>
              <a:endParaRPr lang="en-US" sz="1400" b="1" dirty="0"/>
            </a:p>
          </p:txBody>
        </p:sp>
      </p:grpSp>
      <p:sp>
        <p:nvSpPr>
          <p:cNvPr id="34" name="Rectangle 33"/>
          <p:cNvSpPr/>
          <p:nvPr/>
        </p:nvSpPr>
        <p:spPr>
          <a:xfrm>
            <a:off x="0" y="7858780"/>
            <a:ext cx="6324600" cy="523220"/>
          </a:xfrm>
          <a:prstGeom prst="rect">
            <a:avLst/>
          </a:prstGeom>
        </p:spPr>
        <p:txBody>
          <a:bodyPr wrap="square">
            <a:spAutoFit/>
          </a:bodyPr>
          <a:lstStyle/>
          <a:p>
            <a:pPr algn="just"/>
            <a:r>
              <a:rPr lang="en-US" sz="1400" dirty="0" smtClean="0"/>
              <a:t>Come in a wide choice of laminated 18mm panels and are complemented by a small range of matching lockable storage items</a:t>
            </a:r>
            <a:endParaRPr lang="en-US" sz="1400" dirty="0"/>
          </a:p>
        </p:txBody>
      </p:sp>
      <p:sp>
        <p:nvSpPr>
          <p:cNvPr id="35" name="Rectangle 34"/>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36" name="Picture 2" descr="C:\Users\Public\Documents\Adityas\Profile\Logo_wpfur.jpg"/>
          <p:cNvPicPr>
            <a:picLocks noChangeAspect="1" noChangeArrowheads="1"/>
          </p:cNvPicPr>
          <p:nvPr/>
        </p:nvPicPr>
        <p:blipFill>
          <a:blip r:embed="rId4"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533400" y="2590800"/>
            <a:ext cx="5257800" cy="4267199"/>
            <a:chOff x="533400" y="4188023"/>
            <a:chExt cx="5886450" cy="4479726"/>
          </a:xfrm>
        </p:grpSpPr>
        <p:pic>
          <p:nvPicPr>
            <p:cNvPr id="16" name="Picture 2"/>
            <p:cNvPicPr>
              <a:picLocks noChangeAspect="1" noChangeArrowheads="1"/>
            </p:cNvPicPr>
            <p:nvPr/>
          </p:nvPicPr>
          <p:blipFill>
            <a:blip r:embed="rId2" cstate="print"/>
            <a:srcRect/>
            <a:stretch>
              <a:fillRect/>
            </a:stretch>
          </p:blipFill>
          <p:spPr bwMode="auto">
            <a:xfrm>
              <a:off x="533400" y="4343400"/>
              <a:ext cx="5886450" cy="4324349"/>
            </a:xfrm>
            <a:prstGeom prst="rect">
              <a:avLst/>
            </a:prstGeom>
            <a:noFill/>
            <a:ln w="9525">
              <a:noFill/>
              <a:miter lim="800000"/>
              <a:headEnd/>
              <a:tailEnd/>
            </a:ln>
          </p:spPr>
        </p:pic>
        <p:sp>
          <p:nvSpPr>
            <p:cNvPr id="20" name="TextBox 19"/>
            <p:cNvSpPr txBox="1"/>
            <p:nvPr/>
          </p:nvSpPr>
          <p:spPr>
            <a:xfrm>
              <a:off x="4572000" y="5867400"/>
              <a:ext cx="856701" cy="323106"/>
            </a:xfrm>
            <a:prstGeom prst="rect">
              <a:avLst/>
            </a:prstGeom>
            <a:noFill/>
          </p:spPr>
          <p:txBody>
            <a:bodyPr wrap="none" rtlCol="0">
              <a:spAutoFit/>
            </a:bodyPr>
            <a:lstStyle/>
            <a:p>
              <a:r>
                <a:rPr lang="en-US" sz="1400" b="1" dirty="0" smtClean="0">
                  <a:solidFill>
                    <a:schemeClr val="bg1">
                      <a:lumMod val="50000"/>
                    </a:schemeClr>
                  </a:solidFill>
                </a:rPr>
                <a:t>FC 9503</a:t>
              </a:r>
              <a:endParaRPr lang="en-US" sz="1400" b="1" dirty="0">
                <a:solidFill>
                  <a:schemeClr val="bg1">
                    <a:lumMod val="50000"/>
                  </a:schemeClr>
                </a:solidFill>
              </a:endParaRPr>
            </a:p>
          </p:txBody>
        </p:sp>
        <p:sp>
          <p:nvSpPr>
            <p:cNvPr id="13" name="TextBox 12"/>
            <p:cNvSpPr txBox="1"/>
            <p:nvPr/>
          </p:nvSpPr>
          <p:spPr>
            <a:xfrm>
              <a:off x="685800" y="4188023"/>
              <a:ext cx="856701" cy="323106"/>
            </a:xfrm>
            <a:prstGeom prst="rect">
              <a:avLst/>
            </a:prstGeom>
            <a:noFill/>
          </p:spPr>
          <p:txBody>
            <a:bodyPr wrap="none" rtlCol="0">
              <a:spAutoFit/>
            </a:bodyPr>
            <a:lstStyle/>
            <a:p>
              <a:r>
                <a:rPr lang="en-US" sz="1400" b="1" dirty="0" smtClean="0">
                  <a:solidFill>
                    <a:schemeClr val="bg1">
                      <a:lumMod val="50000"/>
                    </a:schemeClr>
                  </a:solidFill>
                </a:rPr>
                <a:t>FC 9502</a:t>
              </a:r>
              <a:endParaRPr lang="en-US" sz="1400" b="1" dirty="0">
                <a:solidFill>
                  <a:schemeClr val="bg1">
                    <a:lumMod val="50000"/>
                  </a:schemeClr>
                </a:solidFill>
              </a:endParaRPr>
            </a:p>
          </p:txBody>
        </p:sp>
      </p:grpSp>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11"/>
          <p:cNvGrpSpPr/>
          <p:nvPr/>
        </p:nvGrpSpPr>
        <p:grpSpPr>
          <a:xfrm>
            <a:off x="0" y="0"/>
            <a:ext cx="457200" cy="9144000"/>
            <a:chOff x="0" y="0"/>
            <a:chExt cx="457200" cy="9144000"/>
          </a:xfrm>
          <a:solidFill>
            <a:schemeClr val="tx1">
              <a:lumMod val="65000"/>
              <a:lumOff val="35000"/>
            </a:schemeClr>
          </a:solidFill>
        </p:grpSpPr>
        <p:sp>
          <p:nvSpPr>
            <p:cNvPr id="6" name="Rectangle 5"/>
            <p:cNvSpPr/>
            <p:nvPr/>
          </p:nvSpPr>
          <p:spPr>
            <a:xfrm>
              <a:off x="0" y="0"/>
              <a:ext cx="457200" cy="9144000"/>
            </a:xfrm>
            <a:prstGeom prst="rect">
              <a:avLst/>
            </a:prstGeom>
            <a:grp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355506" y="1985249"/>
              <a:ext cx="1196033" cy="276999"/>
            </a:xfrm>
            <a:prstGeom prst="rect">
              <a:avLst/>
            </a:prstGeom>
            <a:grpFill/>
            <a:ln>
              <a:solidFill>
                <a:schemeClr val="tx1">
                  <a:lumMod val="65000"/>
                  <a:lumOff val="35000"/>
                </a:schemeClr>
              </a:solidFill>
            </a:ln>
          </p:spPr>
          <p:txBody>
            <a:bodyPr wrap="none" rtlCol="0">
              <a:spAutoFit/>
            </a:bodyPr>
            <a:lstStyle/>
            <a:p>
              <a:r>
                <a:rPr lang="en-US" sz="1200" b="1" dirty="0" smtClean="0">
                  <a:solidFill>
                    <a:schemeClr val="bg1"/>
                  </a:solidFill>
                </a:rPr>
                <a:t>Office Furniture</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Office Furniture               	  77</a:t>
            </a:r>
            <a:endParaRPr lang="en-US" sz="1050" b="1" dirty="0">
              <a:solidFill>
                <a:schemeClr val="tx1"/>
              </a:solidFill>
            </a:endParaRPr>
          </a:p>
        </p:txBody>
      </p:sp>
      <p:pic>
        <p:nvPicPr>
          <p:cNvPr id="116740" name="Picture 4"/>
          <p:cNvPicPr>
            <a:picLocks noChangeAspect="1" noChangeArrowheads="1"/>
          </p:cNvPicPr>
          <p:nvPr/>
        </p:nvPicPr>
        <p:blipFill>
          <a:blip r:embed="rId3" cstate="print"/>
          <a:srcRect/>
          <a:stretch>
            <a:fillRect/>
          </a:stretch>
        </p:blipFill>
        <p:spPr bwMode="auto">
          <a:xfrm>
            <a:off x="4931184" y="609600"/>
            <a:ext cx="1850616" cy="2895600"/>
          </a:xfrm>
          <a:prstGeom prst="rect">
            <a:avLst/>
          </a:prstGeom>
          <a:noFill/>
          <a:ln w="9525">
            <a:noFill/>
            <a:miter lim="800000"/>
            <a:headEnd/>
            <a:tailEnd/>
          </a:ln>
        </p:spPr>
      </p:pic>
      <p:sp>
        <p:nvSpPr>
          <p:cNvPr id="17" name="TextBox 16"/>
          <p:cNvSpPr txBox="1"/>
          <p:nvPr/>
        </p:nvSpPr>
        <p:spPr>
          <a:xfrm>
            <a:off x="3419815" y="0"/>
            <a:ext cx="3438185" cy="400110"/>
          </a:xfrm>
          <a:prstGeom prst="rect">
            <a:avLst/>
          </a:prstGeom>
          <a:noFill/>
        </p:spPr>
        <p:txBody>
          <a:bodyPr wrap="none" rtlCol="0">
            <a:spAutoFit/>
          </a:bodyPr>
          <a:lstStyle/>
          <a:p>
            <a:pPr algn="r"/>
            <a:r>
              <a:rPr lang="en-US" sz="2000" b="1" dirty="0" smtClean="0"/>
              <a:t>  9500 SERIES FILING CABINETS</a:t>
            </a:r>
            <a:endParaRPr lang="en-US" sz="2000" b="1" dirty="0"/>
          </a:p>
        </p:txBody>
      </p:sp>
      <p:sp>
        <p:nvSpPr>
          <p:cNvPr id="19" name="TextBox 18"/>
          <p:cNvSpPr txBox="1"/>
          <p:nvPr/>
        </p:nvSpPr>
        <p:spPr>
          <a:xfrm>
            <a:off x="5025991" y="3273623"/>
            <a:ext cx="765209" cy="307777"/>
          </a:xfrm>
          <a:prstGeom prst="rect">
            <a:avLst/>
          </a:prstGeom>
          <a:noFill/>
        </p:spPr>
        <p:txBody>
          <a:bodyPr wrap="none" rtlCol="0">
            <a:spAutoFit/>
          </a:bodyPr>
          <a:lstStyle/>
          <a:p>
            <a:r>
              <a:rPr lang="en-US" sz="1400" b="1" dirty="0" smtClean="0">
                <a:solidFill>
                  <a:schemeClr val="bg1">
                    <a:lumMod val="50000"/>
                  </a:schemeClr>
                </a:solidFill>
              </a:rPr>
              <a:t>FC 9501</a:t>
            </a:r>
            <a:endParaRPr lang="en-US" sz="1400" b="1" dirty="0">
              <a:solidFill>
                <a:schemeClr val="bg1">
                  <a:lumMod val="50000"/>
                </a:schemeClr>
              </a:solidFill>
            </a:endParaRPr>
          </a:p>
        </p:txBody>
      </p:sp>
      <p:grpSp>
        <p:nvGrpSpPr>
          <p:cNvPr id="4" name="Group 17"/>
          <p:cNvGrpSpPr/>
          <p:nvPr/>
        </p:nvGrpSpPr>
        <p:grpSpPr>
          <a:xfrm>
            <a:off x="1181100" y="8077200"/>
            <a:ext cx="4495800" cy="304800"/>
            <a:chOff x="533400" y="7829550"/>
            <a:chExt cx="4495800" cy="304800"/>
          </a:xfrm>
        </p:grpSpPr>
        <p:sp>
          <p:nvSpPr>
            <p:cNvPr id="21" name="Rounded Rectangle 20"/>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2" name="Rounded Rectangle 21"/>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3" name="Rounded Rectangle 22"/>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4 weeks</a:t>
              </a:r>
              <a:endParaRPr lang="en-US" sz="1400" b="1" dirty="0"/>
            </a:p>
          </p:txBody>
        </p:sp>
      </p:grpSp>
      <p:sp>
        <p:nvSpPr>
          <p:cNvPr id="24" name="Rectangle 23"/>
          <p:cNvSpPr/>
          <p:nvPr/>
        </p:nvSpPr>
        <p:spPr>
          <a:xfrm>
            <a:off x="495300" y="552450"/>
            <a:ext cx="4648200" cy="1708160"/>
          </a:xfrm>
          <a:prstGeom prst="rect">
            <a:avLst/>
          </a:prstGeom>
        </p:spPr>
        <p:txBody>
          <a:bodyPr wrap="square">
            <a:spAutoFit/>
          </a:bodyPr>
          <a:lstStyle/>
          <a:p>
            <a:pPr>
              <a:lnSpc>
                <a:spcPct val="150000"/>
              </a:lnSpc>
              <a:buFont typeface="Arial" pitchFamily="34" charset="0"/>
              <a:buChar char="•"/>
            </a:pPr>
            <a:r>
              <a:rPr lang="en-US" sz="1400" dirty="0" smtClean="0"/>
              <a:t> Great solution for keeping your box files, lever arch files and ring binder files in one compact, neat and protective unit.</a:t>
            </a:r>
          </a:p>
          <a:p>
            <a:pPr>
              <a:lnSpc>
                <a:spcPct val="150000"/>
              </a:lnSpc>
              <a:buFont typeface="Arial" pitchFamily="34" charset="0"/>
              <a:buChar char="•"/>
            </a:pPr>
            <a:r>
              <a:rPr lang="en-US" sz="1400" dirty="0" smtClean="0"/>
              <a:t> Made from laminated panels and supplied fully assembled.</a:t>
            </a:r>
          </a:p>
          <a:p>
            <a:pPr>
              <a:lnSpc>
                <a:spcPct val="150000"/>
              </a:lnSpc>
              <a:buFont typeface="Arial" pitchFamily="34" charset="0"/>
              <a:buChar char="•"/>
            </a:pPr>
            <a:r>
              <a:rPr lang="en-US" sz="1400" dirty="0" smtClean="0"/>
              <a:t> Choose from 12, 18, 24 or 32 Compartment Box/Lever Arch file Units.</a:t>
            </a:r>
            <a:endParaRPr lang="en-US" sz="1400" dirty="0"/>
          </a:p>
        </p:txBody>
      </p:sp>
      <p:sp>
        <p:nvSpPr>
          <p:cNvPr id="25" name="Rectangle 24"/>
          <p:cNvSpPr/>
          <p:nvPr/>
        </p:nvSpPr>
        <p:spPr>
          <a:xfrm>
            <a:off x="609600" y="6705600"/>
            <a:ext cx="6172200" cy="1384995"/>
          </a:xfrm>
          <a:prstGeom prst="rect">
            <a:avLst/>
          </a:prstGeom>
        </p:spPr>
        <p:txBody>
          <a:bodyPr wrap="square">
            <a:spAutoFit/>
          </a:bodyPr>
          <a:lstStyle/>
          <a:p>
            <a:pPr>
              <a:lnSpc>
                <a:spcPct val="150000"/>
              </a:lnSpc>
              <a:buFont typeface="Arial" pitchFamily="34" charset="0"/>
              <a:buChar char="•"/>
            </a:pPr>
            <a:r>
              <a:rPr lang="en-US" sz="1400" dirty="0" smtClean="0"/>
              <a:t> High quality system ,with an easy to use profiled aluminum labeling facility </a:t>
            </a:r>
          </a:p>
          <a:p>
            <a:pPr>
              <a:lnSpc>
                <a:spcPct val="150000"/>
              </a:lnSpc>
              <a:buFont typeface="Arial" pitchFamily="34" charset="0"/>
              <a:buChar char="•"/>
            </a:pPr>
            <a:r>
              <a:rPr lang="en-US" sz="1400" dirty="0" smtClean="0"/>
              <a:t> Each compartment is H115 x W280 x D370mm. </a:t>
            </a:r>
          </a:p>
          <a:p>
            <a:pPr>
              <a:lnSpc>
                <a:spcPct val="150000"/>
              </a:lnSpc>
              <a:buFont typeface="Arial" pitchFamily="34" charset="0"/>
              <a:buChar char="•"/>
            </a:pPr>
            <a:r>
              <a:rPr lang="en-US" sz="1400" dirty="0" smtClean="0"/>
              <a:t> Supplied fully assembled and ready to use. </a:t>
            </a:r>
          </a:p>
          <a:p>
            <a:pPr>
              <a:lnSpc>
                <a:spcPct val="150000"/>
              </a:lnSpc>
              <a:buFont typeface="Arial" pitchFamily="34" charset="0"/>
              <a:buChar char="•"/>
            </a:pPr>
            <a:r>
              <a:rPr lang="en-US" sz="1400" dirty="0" smtClean="0"/>
              <a:t> Can also be used for the storage of forms and leaflets.</a:t>
            </a:r>
            <a:endParaRPr lang="en-US" sz="1400" dirty="0"/>
          </a:p>
        </p:txBody>
      </p:sp>
      <p:sp>
        <p:nvSpPr>
          <p:cNvPr id="26" name="Rectangle 25"/>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7" name="Picture 2" descr="C:\Users\Public\Documents\Adityas\Profile\Logo_wpfur.jpg"/>
          <p:cNvPicPr>
            <a:picLocks noChangeAspect="1" noChangeArrowheads="1"/>
          </p:cNvPicPr>
          <p:nvPr/>
        </p:nvPicPr>
        <p:blipFill>
          <a:blip r:embed="rId4"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flipH="1">
            <a:off x="0" y="533400"/>
            <a:ext cx="4038600" cy="3657600"/>
            <a:chOff x="23212" y="536377"/>
            <a:chExt cx="5775652" cy="3657600"/>
          </a:xfrm>
        </p:grpSpPr>
        <p:pic>
          <p:nvPicPr>
            <p:cNvPr id="12" name="Picture 2" descr="http://www.morleys.co.uk/imagestore/products/378main_image.jpg"/>
            <p:cNvPicPr>
              <a:picLocks noChangeAspect="1" noChangeArrowheads="1"/>
            </p:cNvPicPr>
            <p:nvPr/>
          </p:nvPicPr>
          <p:blipFill>
            <a:blip r:embed="rId2" cstate="print"/>
            <a:srcRect/>
            <a:stretch>
              <a:fillRect/>
            </a:stretch>
          </p:blipFill>
          <p:spPr bwMode="auto">
            <a:xfrm flipH="1">
              <a:off x="23212" y="536377"/>
              <a:ext cx="5775652" cy="3657600"/>
            </a:xfrm>
            <a:prstGeom prst="rect">
              <a:avLst/>
            </a:prstGeom>
            <a:noFill/>
          </p:spPr>
        </p:pic>
        <p:sp>
          <p:nvSpPr>
            <p:cNvPr id="14" name="TextBox 13"/>
            <p:cNvSpPr txBox="1"/>
            <p:nvPr/>
          </p:nvSpPr>
          <p:spPr>
            <a:xfrm>
              <a:off x="4114801" y="3790950"/>
              <a:ext cx="765209" cy="307777"/>
            </a:xfrm>
            <a:prstGeom prst="rect">
              <a:avLst/>
            </a:prstGeom>
            <a:noFill/>
          </p:spPr>
          <p:txBody>
            <a:bodyPr wrap="none" rtlCol="0">
              <a:spAutoFit/>
            </a:bodyPr>
            <a:lstStyle/>
            <a:p>
              <a:r>
                <a:rPr lang="en-US" sz="1400" b="1" dirty="0" smtClean="0">
                  <a:solidFill>
                    <a:schemeClr val="bg1">
                      <a:lumMod val="50000"/>
                    </a:schemeClr>
                  </a:solidFill>
                </a:rPr>
                <a:t>FC 9506</a:t>
              </a:r>
              <a:endParaRPr lang="en-US" sz="1400" b="1" dirty="0">
                <a:solidFill>
                  <a:schemeClr val="bg1">
                    <a:lumMod val="50000"/>
                  </a:schemeClr>
                </a:solidFill>
              </a:endParaRPr>
            </a:p>
          </p:txBody>
        </p:sp>
        <p:sp>
          <p:nvSpPr>
            <p:cNvPr id="18" name="TextBox 17"/>
            <p:cNvSpPr txBox="1"/>
            <p:nvPr/>
          </p:nvSpPr>
          <p:spPr>
            <a:xfrm>
              <a:off x="731547" y="3812977"/>
              <a:ext cx="765209" cy="307777"/>
            </a:xfrm>
            <a:prstGeom prst="rect">
              <a:avLst/>
            </a:prstGeom>
            <a:noFill/>
          </p:spPr>
          <p:txBody>
            <a:bodyPr wrap="none" rtlCol="0">
              <a:spAutoFit/>
            </a:bodyPr>
            <a:lstStyle/>
            <a:p>
              <a:r>
                <a:rPr lang="en-US" sz="1400" b="1" dirty="0" smtClean="0">
                  <a:solidFill>
                    <a:schemeClr val="bg1">
                      <a:lumMod val="50000"/>
                    </a:schemeClr>
                  </a:solidFill>
                </a:rPr>
                <a:t>FC 9504</a:t>
              </a:r>
              <a:endParaRPr lang="en-US" sz="1400" b="1" dirty="0">
                <a:solidFill>
                  <a:schemeClr val="bg1">
                    <a:lumMod val="50000"/>
                  </a:schemeClr>
                </a:solidFill>
              </a:endParaRPr>
            </a:p>
          </p:txBody>
        </p:sp>
        <p:sp>
          <p:nvSpPr>
            <p:cNvPr id="17" name="TextBox 16"/>
            <p:cNvSpPr txBox="1"/>
            <p:nvPr/>
          </p:nvSpPr>
          <p:spPr>
            <a:xfrm>
              <a:off x="2502383" y="3832027"/>
              <a:ext cx="765209" cy="307777"/>
            </a:xfrm>
            <a:prstGeom prst="rect">
              <a:avLst/>
            </a:prstGeom>
            <a:noFill/>
          </p:spPr>
          <p:txBody>
            <a:bodyPr wrap="none" rtlCol="0">
              <a:spAutoFit/>
            </a:bodyPr>
            <a:lstStyle/>
            <a:p>
              <a:r>
                <a:rPr lang="en-US" sz="1400" b="1" dirty="0" smtClean="0">
                  <a:solidFill>
                    <a:schemeClr val="bg1">
                      <a:lumMod val="50000"/>
                    </a:schemeClr>
                  </a:solidFill>
                </a:rPr>
                <a:t>FC 9505</a:t>
              </a:r>
              <a:endParaRPr lang="en-US" sz="1400" b="1" dirty="0">
                <a:solidFill>
                  <a:schemeClr val="bg1">
                    <a:lumMod val="50000"/>
                  </a:schemeClr>
                </a:solidFill>
              </a:endParaRPr>
            </a:p>
          </p:txBody>
        </p:sp>
      </p:grpSp>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11"/>
          <p:cNvGrpSpPr/>
          <p:nvPr/>
        </p:nvGrpSpPr>
        <p:grpSpPr>
          <a:xfrm>
            <a:off x="6400800" y="0"/>
            <a:ext cx="457200" cy="9144000"/>
            <a:chOff x="0" y="0"/>
            <a:chExt cx="457200" cy="9144000"/>
          </a:xfrm>
          <a:solidFill>
            <a:schemeClr val="tx1">
              <a:lumMod val="65000"/>
              <a:lumOff val="35000"/>
            </a:schemeClr>
          </a:solidFill>
        </p:grpSpPr>
        <p:sp>
          <p:nvSpPr>
            <p:cNvPr id="6" name="Rectangle 5"/>
            <p:cNvSpPr/>
            <p:nvPr/>
          </p:nvSpPr>
          <p:spPr>
            <a:xfrm>
              <a:off x="0" y="0"/>
              <a:ext cx="457200" cy="9144000"/>
            </a:xfrm>
            <a:prstGeom prst="rect">
              <a:avLst/>
            </a:prstGeom>
            <a:grp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355504" y="1974810"/>
              <a:ext cx="1196033" cy="276999"/>
            </a:xfrm>
            <a:prstGeom prst="rect">
              <a:avLst/>
            </a:prstGeom>
            <a:grpFill/>
            <a:ln>
              <a:solidFill>
                <a:schemeClr val="tx1">
                  <a:lumMod val="65000"/>
                  <a:lumOff val="35000"/>
                </a:schemeClr>
              </a:solidFill>
            </a:ln>
          </p:spPr>
          <p:txBody>
            <a:bodyPr wrap="none" rtlCol="0">
              <a:spAutoFit/>
            </a:bodyPr>
            <a:lstStyle/>
            <a:p>
              <a:r>
                <a:rPr lang="en-US" sz="1200" b="1" dirty="0" smtClean="0">
                  <a:solidFill>
                    <a:schemeClr val="bg1"/>
                  </a:solidFill>
                </a:rPr>
                <a:t>Office Furniture</a:t>
              </a:r>
              <a:endParaRPr lang="en-US" sz="1200" b="1" dirty="0">
                <a:solidFill>
                  <a:schemeClr val="bg1"/>
                </a:solidFill>
              </a:endParaRPr>
            </a:p>
          </p:txBody>
        </p:sp>
      </p:grpSp>
      <p:sp>
        <p:nvSpPr>
          <p:cNvPr id="8" name="Rectangle 7"/>
          <p:cNvSpPr/>
          <p:nvPr/>
        </p:nvSpPr>
        <p:spPr>
          <a:xfrm>
            <a:off x="4190611" y="8698230"/>
            <a:ext cx="2209800" cy="274320"/>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78	       Office Furniture</a:t>
            </a:r>
            <a:endParaRPr lang="en-US" sz="1050" b="1" dirty="0">
              <a:solidFill>
                <a:schemeClr val="tx1"/>
              </a:solidFill>
            </a:endParaRPr>
          </a:p>
        </p:txBody>
      </p:sp>
      <p:grpSp>
        <p:nvGrpSpPr>
          <p:cNvPr id="4" name="Group 21"/>
          <p:cNvGrpSpPr/>
          <p:nvPr/>
        </p:nvGrpSpPr>
        <p:grpSpPr>
          <a:xfrm>
            <a:off x="1524000" y="4114800"/>
            <a:ext cx="4798846" cy="3812977"/>
            <a:chOff x="1601954" y="4267200"/>
            <a:chExt cx="4798846" cy="3812977"/>
          </a:xfrm>
        </p:grpSpPr>
        <p:pic>
          <p:nvPicPr>
            <p:cNvPr id="11" name="Picture 1"/>
            <p:cNvPicPr>
              <a:picLocks noChangeAspect="1" noChangeArrowheads="1"/>
            </p:cNvPicPr>
            <p:nvPr/>
          </p:nvPicPr>
          <p:blipFill>
            <a:blip r:embed="rId3" cstate="print"/>
            <a:srcRect/>
            <a:stretch>
              <a:fillRect/>
            </a:stretch>
          </p:blipFill>
          <p:spPr bwMode="auto">
            <a:xfrm>
              <a:off x="1601954" y="4267200"/>
              <a:ext cx="4798846" cy="3657600"/>
            </a:xfrm>
            <a:prstGeom prst="rect">
              <a:avLst/>
            </a:prstGeom>
            <a:noFill/>
            <a:ln w="9525">
              <a:noFill/>
              <a:miter lim="800000"/>
              <a:headEnd/>
              <a:tailEnd/>
            </a:ln>
          </p:spPr>
        </p:pic>
        <p:sp>
          <p:nvSpPr>
            <p:cNvPr id="16" name="TextBox 15"/>
            <p:cNvSpPr txBox="1"/>
            <p:nvPr/>
          </p:nvSpPr>
          <p:spPr>
            <a:xfrm>
              <a:off x="5105400" y="7772400"/>
              <a:ext cx="765209" cy="307777"/>
            </a:xfrm>
            <a:prstGeom prst="rect">
              <a:avLst/>
            </a:prstGeom>
            <a:noFill/>
          </p:spPr>
          <p:txBody>
            <a:bodyPr wrap="none" rtlCol="0">
              <a:spAutoFit/>
            </a:bodyPr>
            <a:lstStyle/>
            <a:p>
              <a:r>
                <a:rPr lang="en-US" sz="1400" b="1" dirty="0" smtClean="0">
                  <a:solidFill>
                    <a:schemeClr val="bg1">
                      <a:lumMod val="50000"/>
                    </a:schemeClr>
                  </a:solidFill>
                </a:rPr>
                <a:t>FC 9509</a:t>
              </a:r>
              <a:endParaRPr lang="en-US" sz="1400" b="1" dirty="0">
                <a:solidFill>
                  <a:schemeClr val="bg1">
                    <a:lumMod val="50000"/>
                  </a:schemeClr>
                </a:solidFill>
              </a:endParaRPr>
            </a:p>
          </p:txBody>
        </p:sp>
        <p:sp>
          <p:nvSpPr>
            <p:cNvPr id="19" name="TextBox 18"/>
            <p:cNvSpPr txBox="1"/>
            <p:nvPr/>
          </p:nvSpPr>
          <p:spPr>
            <a:xfrm>
              <a:off x="3429000" y="7617023"/>
              <a:ext cx="765209" cy="307777"/>
            </a:xfrm>
            <a:prstGeom prst="rect">
              <a:avLst/>
            </a:prstGeom>
            <a:noFill/>
          </p:spPr>
          <p:txBody>
            <a:bodyPr wrap="none" rtlCol="0">
              <a:spAutoFit/>
            </a:bodyPr>
            <a:lstStyle/>
            <a:p>
              <a:r>
                <a:rPr lang="en-US" sz="1400" b="1" dirty="0" smtClean="0">
                  <a:solidFill>
                    <a:schemeClr val="bg1">
                      <a:lumMod val="50000"/>
                    </a:schemeClr>
                  </a:solidFill>
                </a:rPr>
                <a:t>FC 9508</a:t>
              </a:r>
              <a:endParaRPr lang="en-US" sz="1400" b="1" dirty="0">
                <a:solidFill>
                  <a:schemeClr val="bg1">
                    <a:lumMod val="50000"/>
                  </a:schemeClr>
                </a:solidFill>
              </a:endParaRPr>
            </a:p>
          </p:txBody>
        </p:sp>
        <p:sp>
          <p:nvSpPr>
            <p:cNvPr id="20" name="TextBox 19"/>
            <p:cNvSpPr txBox="1"/>
            <p:nvPr/>
          </p:nvSpPr>
          <p:spPr>
            <a:xfrm>
              <a:off x="1977991" y="7620000"/>
              <a:ext cx="765209" cy="307777"/>
            </a:xfrm>
            <a:prstGeom prst="rect">
              <a:avLst/>
            </a:prstGeom>
            <a:noFill/>
          </p:spPr>
          <p:txBody>
            <a:bodyPr wrap="none" rtlCol="0">
              <a:spAutoFit/>
            </a:bodyPr>
            <a:lstStyle/>
            <a:p>
              <a:r>
                <a:rPr lang="en-US" sz="1400" b="1" dirty="0" smtClean="0">
                  <a:solidFill>
                    <a:schemeClr val="bg1">
                      <a:lumMod val="50000"/>
                    </a:schemeClr>
                  </a:solidFill>
                </a:rPr>
                <a:t>FC 9507</a:t>
              </a:r>
              <a:endParaRPr lang="en-US" sz="1400" b="1" dirty="0">
                <a:solidFill>
                  <a:schemeClr val="bg1">
                    <a:lumMod val="50000"/>
                  </a:schemeClr>
                </a:solidFill>
              </a:endParaRPr>
            </a:p>
          </p:txBody>
        </p:sp>
      </p:grpSp>
      <p:grpSp>
        <p:nvGrpSpPr>
          <p:cNvPr id="9" name="Group 22"/>
          <p:cNvGrpSpPr/>
          <p:nvPr/>
        </p:nvGrpSpPr>
        <p:grpSpPr>
          <a:xfrm>
            <a:off x="1181100" y="8077200"/>
            <a:ext cx="4495800" cy="304800"/>
            <a:chOff x="533400" y="7829550"/>
            <a:chExt cx="4495800" cy="304800"/>
          </a:xfrm>
        </p:grpSpPr>
        <p:sp>
          <p:nvSpPr>
            <p:cNvPr id="24" name="Rounded Rectangle 23"/>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5" name="Rounded Rectangle 24"/>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6" name="Rounded Rectangle 25"/>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4 weeks</a:t>
              </a:r>
              <a:endParaRPr lang="en-US" sz="1400" b="1" dirty="0"/>
            </a:p>
          </p:txBody>
        </p:sp>
      </p:grpSp>
      <p:sp>
        <p:nvSpPr>
          <p:cNvPr id="27" name="TextBox 26"/>
          <p:cNvSpPr txBox="1"/>
          <p:nvPr/>
        </p:nvSpPr>
        <p:spPr>
          <a:xfrm>
            <a:off x="-9185" y="0"/>
            <a:ext cx="3438185" cy="400110"/>
          </a:xfrm>
          <a:prstGeom prst="rect">
            <a:avLst/>
          </a:prstGeom>
          <a:noFill/>
        </p:spPr>
        <p:txBody>
          <a:bodyPr wrap="none" rtlCol="0">
            <a:spAutoFit/>
          </a:bodyPr>
          <a:lstStyle/>
          <a:p>
            <a:r>
              <a:rPr lang="en-US" sz="2000" b="1" dirty="0" smtClean="0"/>
              <a:t>  9500 SERIES FILING CABINETS</a:t>
            </a:r>
            <a:endParaRPr lang="en-US" sz="2000" b="1" dirty="0"/>
          </a:p>
        </p:txBody>
      </p:sp>
      <p:sp>
        <p:nvSpPr>
          <p:cNvPr id="28" name="Rectangle 27"/>
          <p:cNvSpPr/>
          <p:nvPr/>
        </p:nvSpPr>
        <p:spPr>
          <a:xfrm>
            <a:off x="152400" y="4267200"/>
            <a:ext cx="4572000" cy="1708160"/>
          </a:xfrm>
          <a:prstGeom prst="rect">
            <a:avLst/>
          </a:prstGeom>
        </p:spPr>
        <p:txBody>
          <a:bodyPr wrap="square">
            <a:spAutoFit/>
          </a:bodyPr>
          <a:lstStyle/>
          <a:p>
            <a:pPr>
              <a:lnSpc>
                <a:spcPct val="150000"/>
              </a:lnSpc>
              <a:buFont typeface="Arial" pitchFamily="34" charset="0"/>
              <a:buChar char="•"/>
            </a:pPr>
            <a:r>
              <a:rPr lang="en-US" sz="1400" dirty="0" smtClean="0"/>
              <a:t> Stylish, functional and inexpensive range of modular Storage units. </a:t>
            </a:r>
          </a:p>
          <a:p>
            <a:pPr>
              <a:lnSpc>
                <a:spcPct val="150000"/>
              </a:lnSpc>
              <a:buFont typeface="Arial" pitchFamily="34" charset="0"/>
              <a:buChar char="•"/>
            </a:pPr>
            <a:r>
              <a:rPr lang="en-US" sz="1400" dirty="0" smtClean="0"/>
              <a:t> Manufactured from </a:t>
            </a:r>
            <a:r>
              <a:rPr lang="en-US" sz="1400" dirty="0" err="1" smtClean="0"/>
              <a:t>borotik</a:t>
            </a:r>
            <a:r>
              <a:rPr lang="en-US" sz="1400" dirty="0" smtClean="0"/>
              <a:t> veneer with solid </a:t>
            </a:r>
            <a:r>
              <a:rPr lang="en-US" sz="1400" dirty="0" err="1" smtClean="0"/>
              <a:t>borotik</a:t>
            </a:r>
            <a:r>
              <a:rPr lang="en-US" sz="1400" dirty="0" smtClean="0"/>
              <a:t> </a:t>
            </a:r>
            <a:r>
              <a:rPr lang="en-US" sz="1400" dirty="0" err="1" smtClean="0"/>
              <a:t>lippings</a:t>
            </a:r>
            <a:r>
              <a:rPr lang="en-US" sz="1400" dirty="0" smtClean="0"/>
              <a:t> and handles. </a:t>
            </a:r>
            <a:br>
              <a:rPr lang="en-US" sz="1400" dirty="0" smtClean="0"/>
            </a:br>
            <a:endParaRPr lang="en-US" sz="1400" dirty="0"/>
          </a:p>
        </p:txBody>
      </p:sp>
      <p:cxnSp>
        <p:nvCxnSpPr>
          <p:cNvPr id="29" name="Straight Connector 28"/>
          <p:cNvCxnSpPr/>
          <p:nvPr/>
        </p:nvCxnSpPr>
        <p:spPr>
          <a:xfrm>
            <a:off x="106680" y="4267200"/>
            <a:ext cx="621792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819400" y="1219200"/>
            <a:ext cx="3429000" cy="705258"/>
          </a:xfrm>
          <a:prstGeom prst="rect">
            <a:avLst/>
          </a:prstGeom>
        </p:spPr>
        <p:txBody>
          <a:bodyPr>
            <a:spAutoFit/>
          </a:bodyPr>
          <a:lstStyle/>
          <a:p>
            <a:pPr>
              <a:lnSpc>
                <a:spcPct val="150000"/>
              </a:lnSpc>
              <a:buFont typeface="Arial" pitchFamily="34" charset="0"/>
              <a:buChar char="•"/>
            </a:pPr>
            <a:r>
              <a:rPr lang="en-US" sz="1400" dirty="0" smtClean="0"/>
              <a:t> Single and double pedestal locking, filing cabinets with </a:t>
            </a:r>
            <a:r>
              <a:rPr lang="en-US" sz="1400" dirty="0" err="1" smtClean="0"/>
              <a:t>antitilt</a:t>
            </a:r>
            <a:r>
              <a:rPr lang="en-US" sz="1400" dirty="0" smtClean="0"/>
              <a:t> in laminated panels. </a:t>
            </a:r>
            <a:endParaRPr lang="en-US" sz="1400" dirty="0"/>
          </a:p>
        </p:txBody>
      </p:sp>
      <p:sp>
        <p:nvSpPr>
          <p:cNvPr id="31" name="Rectangle 30"/>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32" name="Picture 2" descr="C:\Users\Public\Documents\Adityas\Profile\Logo_wpfur.jpg"/>
          <p:cNvPicPr>
            <a:picLocks noChangeAspect="1" noChangeArrowheads="1"/>
          </p:cNvPicPr>
          <p:nvPr/>
        </p:nvPicPr>
        <p:blipFill>
          <a:blip r:embed="rId4"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274320" y="4419600"/>
            <a:ext cx="4297680" cy="3572066"/>
            <a:chOff x="350520" y="4648200"/>
            <a:chExt cx="4297680" cy="3720902"/>
          </a:xfrm>
        </p:grpSpPr>
        <p:pic>
          <p:nvPicPr>
            <p:cNvPr id="117763" name="Picture 3"/>
            <p:cNvPicPr>
              <a:picLocks noChangeAspect="1" noChangeArrowheads="1"/>
            </p:cNvPicPr>
            <p:nvPr/>
          </p:nvPicPr>
          <p:blipFill>
            <a:blip r:embed="rId2" cstate="print"/>
            <a:srcRect/>
            <a:stretch>
              <a:fillRect/>
            </a:stretch>
          </p:blipFill>
          <p:spPr bwMode="auto">
            <a:xfrm>
              <a:off x="350520" y="4648200"/>
              <a:ext cx="4297680" cy="3581400"/>
            </a:xfrm>
            <a:prstGeom prst="rect">
              <a:avLst/>
            </a:prstGeom>
            <a:noFill/>
            <a:ln w="9525">
              <a:noFill/>
              <a:miter lim="800000"/>
              <a:headEnd/>
              <a:tailEnd/>
            </a:ln>
          </p:spPr>
        </p:pic>
        <p:sp>
          <p:nvSpPr>
            <p:cNvPr id="16" name="TextBox 15"/>
            <p:cNvSpPr txBox="1"/>
            <p:nvPr/>
          </p:nvSpPr>
          <p:spPr>
            <a:xfrm>
              <a:off x="685800" y="7902575"/>
              <a:ext cx="765209" cy="307777"/>
            </a:xfrm>
            <a:prstGeom prst="rect">
              <a:avLst/>
            </a:prstGeom>
            <a:noFill/>
          </p:spPr>
          <p:txBody>
            <a:bodyPr wrap="none" rtlCol="0">
              <a:spAutoFit/>
            </a:bodyPr>
            <a:lstStyle/>
            <a:p>
              <a:r>
                <a:rPr lang="en-US" sz="1400" b="1" dirty="0" smtClean="0">
                  <a:solidFill>
                    <a:schemeClr val="bg1">
                      <a:lumMod val="50000"/>
                    </a:schemeClr>
                  </a:solidFill>
                </a:rPr>
                <a:t>FC 9306</a:t>
              </a:r>
              <a:endParaRPr lang="en-US" sz="1400" b="1" dirty="0">
                <a:solidFill>
                  <a:schemeClr val="bg1">
                    <a:lumMod val="50000"/>
                  </a:schemeClr>
                </a:solidFill>
              </a:endParaRPr>
            </a:p>
          </p:txBody>
        </p:sp>
        <p:sp>
          <p:nvSpPr>
            <p:cNvPr id="20" name="TextBox 19"/>
            <p:cNvSpPr txBox="1"/>
            <p:nvPr/>
          </p:nvSpPr>
          <p:spPr>
            <a:xfrm>
              <a:off x="1752600" y="7981950"/>
              <a:ext cx="765209" cy="307777"/>
            </a:xfrm>
            <a:prstGeom prst="rect">
              <a:avLst/>
            </a:prstGeom>
            <a:noFill/>
          </p:spPr>
          <p:txBody>
            <a:bodyPr wrap="none" rtlCol="0">
              <a:spAutoFit/>
            </a:bodyPr>
            <a:lstStyle/>
            <a:p>
              <a:r>
                <a:rPr lang="en-US" sz="1400" b="1" dirty="0" smtClean="0">
                  <a:solidFill>
                    <a:schemeClr val="bg1">
                      <a:lumMod val="50000"/>
                    </a:schemeClr>
                  </a:solidFill>
                </a:rPr>
                <a:t>FC 9305</a:t>
              </a:r>
              <a:endParaRPr lang="en-US" sz="1400" b="1" dirty="0">
                <a:solidFill>
                  <a:schemeClr val="bg1">
                    <a:lumMod val="50000"/>
                  </a:schemeClr>
                </a:solidFill>
              </a:endParaRPr>
            </a:p>
          </p:txBody>
        </p:sp>
        <p:sp>
          <p:nvSpPr>
            <p:cNvPr id="22" name="TextBox 21"/>
            <p:cNvSpPr txBox="1"/>
            <p:nvPr/>
          </p:nvSpPr>
          <p:spPr>
            <a:xfrm>
              <a:off x="2892391" y="8061325"/>
              <a:ext cx="765209" cy="307777"/>
            </a:xfrm>
            <a:prstGeom prst="rect">
              <a:avLst/>
            </a:prstGeom>
            <a:noFill/>
          </p:spPr>
          <p:txBody>
            <a:bodyPr wrap="none" rtlCol="0">
              <a:spAutoFit/>
            </a:bodyPr>
            <a:lstStyle/>
            <a:p>
              <a:r>
                <a:rPr lang="en-US" sz="1400" b="1" dirty="0" smtClean="0">
                  <a:solidFill>
                    <a:schemeClr val="bg1">
                      <a:lumMod val="50000"/>
                    </a:schemeClr>
                  </a:solidFill>
                </a:rPr>
                <a:t>FC 9304</a:t>
              </a:r>
              <a:endParaRPr lang="en-US" sz="1400" b="1" dirty="0">
                <a:solidFill>
                  <a:schemeClr val="bg1">
                    <a:lumMod val="50000"/>
                  </a:schemeClr>
                </a:solidFill>
              </a:endParaRPr>
            </a:p>
          </p:txBody>
        </p:sp>
      </p:grpSp>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11"/>
          <p:cNvGrpSpPr/>
          <p:nvPr/>
        </p:nvGrpSpPr>
        <p:grpSpPr>
          <a:xfrm>
            <a:off x="0" y="0"/>
            <a:ext cx="457200" cy="9144000"/>
            <a:chOff x="0" y="0"/>
            <a:chExt cx="457200" cy="9144000"/>
          </a:xfrm>
          <a:solidFill>
            <a:schemeClr val="tx1">
              <a:lumMod val="65000"/>
              <a:lumOff val="35000"/>
            </a:schemeClr>
          </a:solidFill>
        </p:grpSpPr>
        <p:sp>
          <p:nvSpPr>
            <p:cNvPr id="6" name="Rectangle 5"/>
            <p:cNvSpPr/>
            <p:nvPr/>
          </p:nvSpPr>
          <p:spPr>
            <a:xfrm>
              <a:off x="0" y="0"/>
              <a:ext cx="457200" cy="9144000"/>
            </a:xfrm>
            <a:prstGeom prst="rect">
              <a:avLst/>
            </a:prstGeom>
            <a:grp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355506" y="1985249"/>
              <a:ext cx="1196033" cy="276999"/>
            </a:xfrm>
            <a:prstGeom prst="rect">
              <a:avLst/>
            </a:prstGeom>
            <a:grpFill/>
            <a:ln>
              <a:solidFill>
                <a:schemeClr val="tx1">
                  <a:lumMod val="65000"/>
                  <a:lumOff val="35000"/>
                </a:schemeClr>
              </a:solidFill>
            </a:ln>
          </p:spPr>
          <p:txBody>
            <a:bodyPr wrap="none" rtlCol="0">
              <a:spAutoFit/>
            </a:bodyPr>
            <a:lstStyle/>
            <a:p>
              <a:r>
                <a:rPr lang="en-US" sz="1200" b="1" dirty="0" smtClean="0">
                  <a:solidFill>
                    <a:schemeClr val="bg1"/>
                  </a:solidFill>
                </a:rPr>
                <a:t>Office Furniture</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Office Furniture               	  79</a:t>
            </a:r>
            <a:endParaRPr lang="en-US" sz="1050" b="1" dirty="0">
              <a:solidFill>
                <a:schemeClr val="tx1"/>
              </a:solidFill>
            </a:endParaRPr>
          </a:p>
        </p:txBody>
      </p:sp>
      <p:pic>
        <p:nvPicPr>
          <p:cNvPr id="18" name="Picture 7"/>
          <p:cNvPicPr>
            <a:picLocks noChangeAspect="1" noChangeArrowheads="1"/>
          </p:cNvPicPr>
          <p:nvPr/>
        </p:nvPicPr>
        <p:blipFill>
          <a:blip r:embed="rId3" cstate="print"/>
          <a:srcRect/>
          <a:stretch>
            <a:fillRect/>
          </a:stretch>
        </p:blipFill>
        <p:spPr bwMode="auto">
          <a:xfrm flipH="1">
            <a:off x="3969849" y="609600"/>
            <a:ext cx="2811951" cy="3657600"/>
          </a:xfrm>
          <a:prstGeom prst="rect">
            <a:avLst/>
          </a:prstGeom>
          <a:noFill/>
          <a:ln w="9525">
            <a:noFill/>
            <a:miter lim="800000"/>
            <a:headEnd/>
            <a:tailEnd/>
          </a:ln>
        </p:spPr>
      </p:pic>
      <p:sp>
        <p:nvSpPr>
          <p:cNvPr id="117762" name="Rectangle 2"/>
          <p:cNvSpPr>
            <a:spLocks noChangeArrowheads="1"/>
          </p:cNvSpPr>
          <p:nvPr/>
        </p:nvSpPr>
        <p:spPr bwMode="auto">
          <a:xfrm>
            <a:off x="533400" y="694982"/>
            <a:ext cx="3962400" cy="23544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 typeface="Arial" pitchFamily="34" charset="0"/>
              <a:buChar char="•"/>
              <a:tabLst/>
            </a:pPr>
            <a:r>
              <a:rPr kumimoji="0" lang="en-US" sz="1400" b="0" i="0" u="none" strike="noStrike" cap="none" normalizeH="0" baseline="0" dirty="0" smtClean="0">
                <a:ln>
                  <a:noFill/>
                </a:ln>
                <a:effectLst/>
                <a:cs typeface="Arial" pitchFamily="34" charset="0"/>
              </a:rPr>
              <a:t> They incorporate an anti-tilt mechanism which allows only one drawer to be opened at a time and a central </a:t>
            </a:r>
            <a:r>
              <a:rPr kumimoji="0" lang="en-US" sz="1400" b="0" i="0" u="none" strike="noStrike" cap="none" normalizeH="0" baseline="0" dirty="0" err="1" smtClean="0">
                <a:ln>
                  <a:noFill/>
                </a:ln>
                <a:effectLst/>
                <a:cs typeface="Arial" pitchFamily="34" charset="0"/>
              </a:rPr>
              <a:t>keylock</a:t>
            </a:r>
            <a:r>
              <a:rPr kumimoji="0" lang="en-US" sz="1400" b="0" i="0" u="none" strike="noStrike" cap="none" normalizeH="0" baseline="0" dirty="0" smtClean="0">
                <a:ln>
                  <a:noFill/>
                </a:ln>
                <a:effectLst/>
                <a:cs typeface="Arial" pitchFamily="34" charset="0"/>
              </a:rPr>
              <a:t> locks all drawers together. Supplied with two keys. </a:t>
            </a:r>
          </a:p>
          <a:p>
            <a:pPr marL="0" marR="0" lvl="0" indent="0" algn="l" defTabSz="914400" rtl="0" eaLnBrk="0" fontAlgn="base" latinLnBrk="0" hangingPunct="0">
              <a:lnSpc>
                <a:spcPct val="150000"/>
              </a:lnSpc>
              <a:spcBef>
                <a:spcPct val="0"/>
              </a:spcBef>
              <a:spcAft>
                <a:spcPct val="0"/>
              </a:spcAft>
              <a:buClrTx/>
              <a:buSzTx/>
              <a:buFont typeface="Arial" pitchFamily="34" charset="0"/>
              <a:buChar char="•"/>
              <a:tabLst/>
            </a:pPr>
            <a:r>
              <a:rPr lang="en-US" sz="1400" dirty="0" smtClean="0">
                <a:cs typeface="Arial" pitchFamily="34" charset="0"/>
              </a:rPr>
              <a:t> </a:t>
            </a:r>
            <a:r>
              <a:rPr kumimoji="0" lang="en-US" sz="1400" b="0" i="0" u="none" strike="noStrike" cap="none" normalizeH="0" baseline="0" dirty="0" smtClean="0">
                <a:ln>
                  <a:noFill/>
                </a:ln>
                <a:effectLst/>
                <a:cs typeface="Arial" pitchFamily="34" charset="0"/>
              </a:rPr>
              <a:t>Smooth and quiet drawers ready to take suspension files for immediate use. Light Grey finish.</a:t>
            </a:r>
          </a:p>
        </p:txBody>
      </p:sp>
      <p:sp>
        <p:nvSpPr>
          <p:cNvPr id="117764" name="Rectangle 4"/>
          <p:cNvSpPr>
            <a:spLocks noChangeArrowheads="1"/>
          </p:cNvSpPr>
          <p:nvPr/>
        </p:nvSpPr>
        <p:spPr bwMode="auto">
          <a:xfrm>
            <a:off x="4305300" y="4724400"/>
            <a:ext cx="2514600" cy="23544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 typeface="Arial" pitchFamily="34" charset="0"/>
              <a:buChar char="•"/>
              <a:tabLst/>
            </a:pPr>
            <a:r>
              <a:rPr lang="en-US" sz="1400" dirty="0" smtClean="0">
                <a:cs typeface="Arial" pitchFamily="34" charset="0"/>
              </a:rPr>
              <a:t>D</a:t>
            </a:r>
            <a:r>
              <a:rPr kumimoji="0" lang="en-US" sz="1400" b="0" i="0" u="none" strike="noStrike" cap="none" normalizeH="0" baseline="0" dirty="0" smtClean="0">
                <a:ln>
                  <a:noFill/>
                </a:ln>
                <a:effectLst/>
                <a:cs typeface="Arial" pitchFamily="34" charset="0"/>
              </a:rPr>
              <a:t>esigned for heavy everyday use. </a:t>
            </a:r>
          </a:p>
          <a:p>
            <a:pPr marL="0" marR="0" lvl="0" indent="0" algn="l" defTabSz="914400" rtl="0" eaLnBrk="1" fontAlgn="base" latinLnBrk="0" hangingPunct="1">
              <a:lnSpc>
                <a:spcPct val="150000"/>
              </a:lnSpc>
              <a:spcBef>
                <a:spcPct val="0"/>
              </a:spcBef>
              <a:spcAft>
                <a:spcPct val="0"/>
              </a:spcAft>
              <a:buClrTx/>
              <a:buSzTx/>
              <a:buFont typeface="Arial" pitchFamily="34" charset="0"/>
              <a:buChar char="•"/>
              <a:tabLst/>
            </a:pPr>
            <a:r>
              <a:rPr kumimoji="0" lang="en-US" sz="1400" b="0" i="0" u="none" strike="noStrike" cap="none" normalizeH="0" baseline="0" dirty="0" smtClean="0">
                <a:ln>
                  <a:noFill/>
                </a:ln>
                <a:effectLst/>
                <a:cs typeface="Arial" pitchFamily="34" charset="0"/>
              </a:rPr>
              <a:t> Strong all-steel, one-piece construction with anti-tilt mechanism that allows only one drawer to be opened at a time. </a:t>
            </a:r>
          </a:p>
          <a:p>
            <a:pPr marL="0" marR="0" lvl="0" indent="0" algn="l" defTabSz="914400" rtl="0" eaLnBrk="1" fontAlgn="base" latinLnBrk="0" hangingPunct="1">
              <a:lnSpc>
                <a:spcPct val="150000"/>
              </a:lnSpc>
              <a:spcBef>
                <a:spcPct val="0"/>
              </a:spcBef>
              <a:spcAft>
                <a:spcPct val="0"/>
              </a:spcAft>
              <a:buClrTx/>
              <a:buSzTx/>
              <a:buFont typeface="Arial" pitchFamily="34" charset="0"/>
              <a:buChar char="•"/>
              <a:tabLst/>
            </a:pPr>
            <a:r>
              <a:rPr lang="en-US" sz="1400" dirty="0" smtClean="0">
                <a:cs typeface="Arial" pitchFamily="34" charset="0"/>
              </a:rPr>
              <a:t> </a:t>
            </a:r>
            <a:r>
              <a:rPr kumimoji="0" lang="en-US" sz="1400" b="0" i="0" u="none" strike="noStrike" cap="none" normalizeH="0" baseline="0" dirty="0" smtClean="0">
                <a:ln>
                  <a:noFill/>
                </a:ln>
                <a:effectLst/>
                <a:cs typeface="Arial" pitchFamily="34" charset="0"/>
              </a:rPr>
              <a:t>Smooth, quiet drawer action. </a:t>
            </a:r>
          </a:p>
        </p:txBody>
      </p:sp>
      <p:sp>
        <p:nvSpPr>
          <p:cNvPr id="13" name="TextBox 12"/>
          <p:cNvSpPr txBox="1"/>
          <p:nvPr/>
        </p:nvSpPr>
        <p:spPr>
          <a:xfrm>
            <a:off x="4340191" y="4114800"/>
            <a:ext cx="765209" cy="307777"/>
          </a:xfrm>
          <a:prstGeom prst="rect">
            <a:avLst/>
          </a:prstGeom>
          <a:noFill/>
        </p:spPr>
        <p:txBody>
          <a:bodyPr wrap="none" rtlCol="0">
            <a:spAutoFit/>
          </a:bodyPr>
          <a:lstStyle/>
          <a:p>
            <a:r>
              <a:rPr lang="en-US" sz="1400" b="1" dirty="0" smtClean="0">
                <a:solidFill>
                  <a:schemeClr val="bg1">
                    <a:lumMod val="50000"/>
                  </a:schemeClr>
                </a:solidFill>
              </a:rPr>
              <a:t>FC 9301</a:t>
            </a:r>
            <a:endParaRPr lang="en-US" sz="1400" b="1" dirty="0">
              <a:solidFill>
                <a:schemeClr val="bg1">
                  <a:lumMod val="50000"/>
                </a:schemeClr>
              </a:solidFill>
            </a:endParaRPr>
          </a:p>
        </p:txBody>
      </p:sp>
      <p:sp>
        <p:nvSpPr>
          <p:cNvPr id="17" name="TextBox 16"/>
          <p:cNvSpPr txBox="1"/>
          <p:nvPr/>
        </p:nvSpPr>
        <p:spPr>
          <a:xfrm>
            <a:off x="3276600" y="0"/>
            <a:ext cx="3568028" cy="400110"/>
          </a:xfrm>
          <a:prstGeom prst="rect">
            <a:avLst/>
          </a:prstGeom>
          <a:noFill/>
        </p:spPr>
        <p:txBody>
          <a:bodyPr wrap="none" rtlCol="0">
            <a:spAutoFit/>
          </a:bodyPr>
          <a:lstStyle/>
          <a:p>
            <a:pPr algn="r"/>
            <a:r>
              <a:rPr lang="en-US" sz="2000" b="1" dirty="0" smtClean="0"/>
              <a:t>  9300 SERIES FILING CABINETS</a:t>
            </a:r>
            <a:endParaRPr lang="en-US" sz="2000" b="1" dirty="0"/>
          </a:p>
        </p:txBody>
      </p:sp>
      <p:sp>
        <p:nvSpPr>
          <p:cNvPr id="19" name="TextBox 18"/>
          <p:cNvSpPr txBox="1"/>
          <p:nvPr/>
        </p:nvSpPr>
        <p:spPr>
          <a:xfrm>
            <a:off x="5559391" y="4038600"/>
            <a:ext cx="765209" cy="307777"/>
          </a:xfrm>
          <a:prstGeom prst="rect">
            <a:avLst/>
          </a:prstGeom>
          <a:noFill/>
        </p:spPr>
        <p:txBody>
          <a:bodyPr wrap="none" rtlCol="0">
            <a:spAutoFit/>
          </a:bodyPr>
          <a:lstStyle/>
          <a:p>
            <a:r>
              <a:rPr lang="en-US" sz="1400" b="1" dirty="0" smtClean="0">
                <a:solidFill>
                  <a:schemeClr val="bg1">
                    <a:lumMod val="50000"/>
                  </a:schemeClr>
                </a:solidFill>
              </a:rPr>
              <a:t>FC 9303</a:t>
            </a:r>
            <a:endParaRPr lang="en-US" sz="1400" b="1" dirty="0">
              <a:solidFill>
                <a:schemeClr val="bg1">
                  <a:lumMod val="50000"/>
                </a:schemeClr>
              </a:solidFill>
            </a:endParaRPr>
          </a:p>
        </p:txBody>
      </p:sp>
      <p:grpSp>
        <p:nvGrpSpPr>
          <p:cNvPr id="4" name="Group 23"/>
          <p:cNvGrpSpPr/>
          <p:nvPr/>
        </p:nvGrpSpPr>
        <p:grpSpPr>
          <a:xfrm>
            <a:off x="1371600" y="8077200"/>
            <a:ext cx="4495800" cy="304800"/>
            <a:chOff x="533400" y="7829550"/>
            <a:chExt cx="4495800" cy="304800"/>
          </a:xfrm>
        </p:grpSpPr>
        <p:sp>
          <p:nvSpPr>
            <p:cNvPr id="25" name="Rounded Rectangle 24"/>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6" name="Rounded Rectangle 25"/>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 </a:t>
              </a:r>
              <a:r>
                <a:rPr lang="en-US" sz="1400" b="1" dirty="0" smtClean="0"/>
                <a:t>yr guarantee</a:t>
              </a:r>
              <a:endParaRPr lang="en-US" sz="1400" b="1" dirty="0"/>
            </a:p>
          </p:txBody>
        </p:sp>
        <p:sp>
          <p:nvSpPr>
            <p:cNvPr id="27" name="Rounded Rectangle 26"/>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4 weeks</a:t>
              </a:r>
              <a:endParaRPr lang="en-US" sz="1400" b="1" dirty="0"/>
            </a:p>
          </p:txBody>
        </p:sp>
      </p:grpSp>
      <p:cxnSp>
        <p:nvCxnSpPr>
          <p:cNvPr id="28" name="Straight Connector 27"/>
          <p:cNvCxnSpPr/>
          <p:nvPr/>
        </p:nvCxnSpPr>
        <p:spPr>
          <a:xfrm>
            <a:off x="552450" y="4419600"/>
            <a:ext cx="621792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30" name="Picture 2" descr="C:\Users\Public\Documents\Adityas\Profile\Logo_wpfur.jpg"/>
          <p:cNvPicPr>
            <a:picLocks noChangeAspect="1" noChangeArrowheads="1"/>
          </p:cNvPicPr>
          <p:nvPr/>
        </p:nvPicPr>
        <p:blipFill>
          <a:blip r:embed="rId4"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411" y="0"/>
            <a:ext cx="457200" cy="9144000"/>
            <a:chOff x="0" y="0"/>
            <a:chExt cx="457200" cy="9144000"/>
          </a:xfrm>
          <a:solidFill>
            <a:schemeClr val="accent2">
              <a:lumMod val="75000"/>
            </a:schemeClr>
          </a:solidFill>
        </p:grpSpPr>
        <p:sp>
          <p:nvSpPr>
            <p:cNvPr id="6" name="Rectangle 5"/>
            <p:cNvSpPr/>
            <p:nvPr/>
          </p:nvSpPr>
          <p:spPr>
            <a:xfrm>
              <a:off x="0" y="0"/>
              <a:ext cx="457200" cy="9144000"/>
            </a:xfrm>
            <a:prstGeom prst="rect">
              <a:avLst/>
            </a:prstGeom>
            <a:grpFill/>
            <a:ln>
              <a:solidFill>
                <a:schemeClr val="accent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487144" y="1875045"/>
              <a:ext cx="1459310" cy="276999"/>
            </a:xfrm>
            <a:prstGeom prst="rect">
              <a:avLst/>
            </a:prstGeom>
            <a:grpFill/>
            <a:ln>
              <a:solidFill>
                <a:schemeClr val="accent2">
                  <a:lumMod val="75000"/>
                </a:schemeClr>
              </a:solidFill>
            </a:ln>
          </p:spPr>
          <p:txBody>
            <a:bodyPr wrap="none" rtlCol="0">
              <a:spAutoFit/>
            </a:bodyPr>
            <a:lstStyle/>
            <a:p>
              <a:r>
                <a:rPr lang="en-US" sz="1200" b="1" dirty="0" smtClean="0">
                  <a:solidFill>
                    <a:schemeClr val="bg1"/>
                  </a:solidFill>
                </a:rPr>
                <a:t>Reception Furniture</a:t>
              </a:r>
              <a:endParaRPr lang="en-US" sz="1200" b="1" dirty="0">
                <a:solidFill>
                  <a:schemeClr val="bg1"/>
                </a:solidFill>
              </a:endParaRPr>
            </a:p>
          </p:txBody>
        </p:sp>
      </p:grpSp>
      <p:sp>
        <p:nvSpPr>
          <p:cNvPr id="8" name="Rectangle 7"/>
          <p:cNvSpPr/>
          <p:nvPr/>
        </p:nvSpPr>
        <p:spPr>
          <a:xfrm>
            <a:off x="4190611" y="8698230"/>
            <a:ext cx="2209800" cy="274320"/>
          </a:xfrm>
          <a:prstGeom prst="rect">
            <a:avLst/>
          </a:prstGeom>
          <a:noFill/>
          <a:ln w="95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8                            Reception Furniture</a:t>
            </a:r>
            <a:endParaRPr lang="en-US" sz="1050" b="1" dirty="0">
              <a:solidFill>
                <a:schemeClr val="tx1"/>
              </a:solidFill>
            </a:endParaRPr>
          </a:p>
        </p:txBody>
      </p:sp>
      <p:sp>
        <p:nvSpPr>
          <p:cNvPr id="14" name="TextBox 13"/>
          <p:cNvSpPr txBox="1"/>
          <p:nvPr/>
        </p:nvSpPr>
        <p:spPr>
          <a:xfrm>
            <a:off x="46380" y="76200"/>
            <a:ext cx="3687420" cy="400110"/>
          </a:xfrm>
          <a:prstGeom prst="rect">
            <a:avLst/>
          </a:prstGeom>
          <a:noFill/>
        </p:spPr>
        <p:txBody>
          <a:bodyPr wrap="none" rtlCol="0">
            <a:spAutoFit/>
          </a:bodyPr>
          <a:lstStyle/>
          <a:p>
            <a:r>
              <a:rPr lang="en-US" sz="2000" b="1" dirty="0" smtClean="0"/>
              <a:t>8300 SERIES RECEPTION SEATING</a:t>
            </a:r>
            <a:endParaRPr lang="en-US" sz="2000" b="1" dirty="0"/>
          </a:p>
        </p:txBody>
      </p:sp>
      <p:grpSp>
        <p:nvGrpSpPr>
          <p:cNvPr id="3" name="Group 26"/>
          <p:cNvGrpSpPr/>
          <p:nvPr/>
        </p:nvGrpSpPr>
        <p:grpSpPr>
          <a:xfrm>
            <a:off x="148815" y="4724400"/>
            <a:ext cx="6099585" cy="2209799"/>
            <a:chOff x="148815" y="5181601"/>
            <a:chExt cx="6099585" cy="2209799"/>
          </a:xfrm>
        </p:grpSpPr>
        <p:pic>
          <p:nvPicPr>
            <p:cNvPr id="58371" name="Picture 3" descr="C:\Users\Public\Documents\Adityas\Furniture\Educational\Reception\Rec So8.jpg"/>
            <p:cNvPicPr>
              <a:picLocks noChangeAspect="1" noChangeArrowheads="1"/>
            </p:cNvPicPr>
            <p:nvPr/>
          </p:nvPicPr>
          <p:blipFill>
            <a:blip r:embed="rId2" cstate="print"/>
            <a:srcRect/>
            <a:stretch>
              <a:fillRect/>
            </a:stretch>
          </p:blipFill>
          <p:spPr bwMode="auto">
            <a:xfrm>
              <a:off x="148815" y="5334000"/>
              <a:ext cx="6099585" cy="1920240"/>
            </a:xfrm>
            <a:prstGeom prst="rect">
              <a:avLst/>
            </a:prstGeom>
            <a:noFill/>
          </p:spPr>
        </p:pic>
        <p:sp>
          <p:nvSpPr>
            <p:cNvPr id="16" name="Rectangle 15"/>
            <p:cNvSpPr/>
            <p:nvPr/>
          </p:nvSpPr>
          <p:spPr>
            <a:xfrm rot="10800000" flipV="1">
              <a:off x="3352800" y="68580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RT 8301</a:t>
              </a:r>
              <a:endParaRPr lang="en-US" sz="1400" b="1" dirty="0">
                <a:solidFill>
                  <a:schemeClr val="bg1">
                    <a:lumMod val="50000"/>
                  </a:schemeClr>
                </a:solidFill>
              </a:endParaRPr>
            </a:p>
          </p:txBody>
        </p:sp>
        <p:sp>
          <p:nvSpPr>
            <p:cNvPr id="17" name="Rectangle 16"/>
            <p:cNvSpPr/>
            <p:nvPr/>
          </p:nvSpPr>
          <p:spPr>
            <a:xfrm rot="10800000" flipV="1">
              <a:off x="304800" y="7162801"/>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8309</a:t>
              </a:r>
              <a:endParaRPr lang="en-US" sz="1400" b="1" dirty="0">
                <a:solidFill>
                  <a:schemeClr val="bg1">
                    <a:lumMod val="50000"/>
                  </a:schemeClr>
                </a:solidFill>
              </a:endParaRPr>
            </a:p>
          </p:txBody>
        </p:sp>
        <p:sp>
          <p:nvSpPr>
            <p:cNvPr id="18" name="Rectangle 17"/>
            <p:cNvSpPr/>
            <p:nvPr/>
          </p:nvSpPr>
          <p:spPr>
            <a:xfrm rot="10800000" flipV="1">
              <a:off x="5181599" y="68580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8310</a:t>
              </a:r>
              <a:endParaRPr lang="en-US" sz="1400" b="1" dirty="0">
                <a:solidFill>
                  <a:schemeClr val="bg1">
                    <a:lumMod val="50000"/>
                  </a:schemeClr>
                </a:solidFill>
              </a:endParaRPr>
            </a:p>
          </p:txBody>
        </p:sp>
        <p:sp>
          <p:nvSpPr>
            <p:cNvPr id="19" name="Rectangle 18"/>
            <p:cNvSpPr/>
            <p:nvPr/>
          </p:nvSpPr>
          <p:spPr>
            <a:xfrm rot="10800000" flipV="1">
              <a:off x="1524000" y="5181601"/>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8311</a:t>
              </a:r>
              <a:endParaRPr lang="en-US" sz="1400" b="1" dirty="0">
                <a:solidFill>
                  <a:schemeClr val="bg1">
                    <a:lumMod val="50000"/>
                  </a:schemeClr>
                </a:solidFill>
              </a:endParaRPr>
            </a:p>
          </p:txBody>
        </p:sp>
      </p:grpSp>
      <p:grpSp>
        <p:nvGrpSpPr>
          <p:cNvPr id="4" name="Group 24"/>
          <p:cNvGrpSpPr/>
          <p:nvPr/>
        </p:nvGrpSpPr>
        <p:grpSpPr>
          <a:xfrm>
            <a:off x="191626" y="914400"/>
            <a:ext cx="5904374" cy="2438399"/>
            <a:chOff x="191626" y="685800"/>
            <a:chExt cx="5904374" cy="2438399"/>
          </a:xfrm>
        </p:grpSpPr>
        <p:pic>
          <p:nvPicPr>
            <p:cNvPr id="58370" name="Picture 2" descr="C:\Users\Public\Documents\Adityas\Furniture\Educational\Reception\Rec So10.jpg"/>
            <p:cNvPicPr>
              <a:picLocks noChangeAspect="1" noChangeArrowheads="1"/>
            </p:cNvPicPr>
            <p:nvPr/>
          </p:nvPicPr>
          <p:blipFill>
            <a:blip r:embed="rId3" cstate="print"/>
            <a:srcRect/>
            <a:stretch>
              <a:fillRect/>
            </a:stretch>
          </p:blipFill>
          <p:spPr bwMode="auto">
            <a:xfrm>
              <a:off x="191626" y="685800"/>
              <a:ext cx="5904374" cy="2286000"/>
            </a:xfrm>
            <a:prstGeom prst="rect">
              <a:avLst/>
            </a:prstGeom>
            <a:noFill/>
          </p:spPr>
        </p:pic>
        <p:sp>
          <p:nvSpPr>
            <p:cNvPr id="20" name="Rectangle 19"/>
            <p:cNvSpPr/>
            <p:nvPr/>
          </p:nvSpPr>
          <p:spPr>
            <a:xfrm rot="10800000" flipV="1">
              <a:off x="914401" y="26670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8306</a:t>
              </a:r>
              <a:endParaRPr lang="en-US" sz="1400" b="1" dirty="0">
                <a:solidFill>
                  <a:schemeClr val="bg1">
                    <a:lumMod val="50000"/>
                  </a:schemeClr>
                </a:solidFill>
              </a:endParaRPr>
            </a:p>
          </p:txBody>
        </p:sp>
        <p:sp>
          <p:nvSpPr>
            <p:cNvPr id="21" name="Rectangle 20"/>
            <p:cNvSpPr/>
            <p:nvPr/>
          </p:nvSpPr>
          <p:spPr>
            <a:xfrm rot="10800000" flipV="1">
              <a:off x="5181600" y="28194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8306</a:t>
              </a:r>
              <a:endParaRPr lang="en-US" sz="1400" b="1" dirty="0">
                <a:solidFill>
                  <a:schemeClr val="bg1">
                    <a:lumMod val="50000"/>
                  </a:schemeClr>
                </a:solidFill>
              </a:endParaRPr>
            </a:p>
          </p:txBody>
        </p:sp>
        <p:sp>
          <p:nvSpPr>
            <p:cNvPr id="22" name="Rectangle 21"/>
            <p:cNvSpPr/>
            <p:nvPr/>
          </p:nvSpPr>
          <p:spPr>
            <a:xfrm rot="10800000" flipV="1">
              <a:off x="3200401" y="28956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8307</a:t>
              </a:r>
              <a:endParaRPr lang="en-US" sz="1400" b="1" dirty="0">
                <a:solidFill>
                  <a:schemeClr val="bg1">
                    <a:lumMod val="50000"/>
                  </a:schemeClr>
                </a:solidFill>
              </a:endParaRPr>
            </a:p>
          </p:txBody>
        </p:sp>
        <p:sp>
          <p:nvSpPr>
            <p:cNvPr id="23" name="Rectangle 22"/>
            <p:cNvSpPr/>
            <p:nvPr/>
          </p:nvSpPr>
          <p:spPr>
            <a:xfrm rot="10800000" flipV="1">
              <a:off x="2286000" y="19050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8308</a:t>
              </a:r>
              <a:endParaRPr lang="en-US" sz="1400" b="1" dirty="0">
                <a:solidFill>
                  <a:schemeClr val="bg1">
                    <a:lumMod val="50000"/>
                  </a:schemeClr>
                </a:solidFill>
              </a:endParaRPr>
            </a:p>
          </p:txBody>
        </p:sp>
      </p:grpSp>
      <p:cxnSp>
        <p:nvCxnSpPr>
          <p:cNvPr id="24" name="Straight Connector 23"/>
          <p:cNvCxnSpPr/>
          <p:nvPr/>
        </p:nvCxnSpPr>
        <p:spPr>
          <a:xfrm>
            <a:off x="95250" y="4419600"/>
            <a:ext cx="62179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52400" y="3429000"/>
            <a:ext cx="3429000" cy="738664"/>
          </a:xfrm>
          <a:prstGeom prst="rect">
            <a:avLst/>
          </a:prstGeom>
        </p:spPr>
        <p:txBody>
          <a:bodyPr>
            <a:spAutoFit/>
          </a:bodyPr>
          <a:lstStyle/>
          <a:p>
            <a:pPr>
              <a:lnSpc>
                <a:spcPct val="150000"/>
              </a:lnSpc>
              <a:buFont typeface="Arial" pitchFamily="34" charset="0"/>
              <a:buChar char="•"/>
            </a:pPr>
            <a:r>
              <a:rPr lang="en-US" sz="1400" dirty="0" smtClean="0"/>
              <a:t> Steel feet in a Silver finish</a:t>
            </a:r>
          </a:p>
          <a:p>
            <a:pPr>
              <a:lnSpc>
                <a:spcPct val="150000"/>
              </a:lnSpc>
              <a:buFont typeface="Arial" pitchFamily="34" charset="0"/>
              <a:buChar char="•"/>
            </a:pPr>
            <a:r>
              <a:rPr lang="en-US" sz="1400" dirty="0" smtClean="0"/>
              <a:t> Available in various fabric options </a:t>
            </a:r>
          </a:p>
        </p:txBody>
      </p:sp>
      <p:sp>
        <p:nvSpPr>
          <p:cNvPr id="28" name="Rectangle 27"/>
          <p:cNvSpPr/>
          <p:nvPr/>
        </p:nvSpPr>
        <p:spPr>
          <a:xfrm>
            <a:off x="152400" y="7086600"/>
            <a:ext cx="6477000" cy="738664"/>
          </a:xfrm>
          <a:prstGeom prst="rect">
            <a:avLst/>
          </a:prstGeom>
        </p:spPr>
        <p:txBody>
          <a:bodyPr wrap="square">
            <a:spAutoFit/>
          </a:bodyPr>
          <a:lstStyle/>
          <a:p>
            <a:pPr>
              <a:lnSpc>
                <a:spcPct val="150000"/>
              </a:lnSpc>
              <a:buFont typeface="Arial" pitchFamily="34" charset="0"/>
              <a:buChar char="•"/>
            </a:pPr>
            <a:r>
              <a:rPr lang="en-US" sz="1400" dirty="0" smtClean="0"/>
              <a:t> Steel legs</a:t>
            </a:r>
          </a:p>
          <a:p>
            <a:pPr>
              <a:lnSpc>
                <a:spcPct val="150000"/>
              </a:lnSpc>
              <a:buFont typeface="Arial" pitchFamily="34" charset="0"/>
              <a:buChar char="•"/>
            </a:pPr>
            <a:r>
              <a:rPr lang="en-US" sz="1400" dirty="0" smtClean="0"/>
              <a:t>Table in stainless steel with Glass top</a:t>
            </a:r>
          </a:p>
        </p:txBody>
      </p:sp>
      <p:grpSp>
        <p:nvGrpSpPr>
          <p:cNvPr id="9" name="Group 28"/>
          <p:cNvGrpSpPr/>
          <p:nvPr/>
        </p:nvGrpSpPr>
        <p:grpSpPr>
          <a:xfrm>
            <a:off x="76200" y="8001000"/>
            <a:ext cx="6236970" cy="304800"/>
            <a:chOff x="533400" y="7829550"/>
            <a:chExt cx="6236970" cy="304800"/>
          </a:xfrm>
        </p:grpSpPr>
        <p:sp>
          <p:nvSpPr>
            <p:cNvPr id="30" name="Rounded Rectangle 29"/>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31" name="Rounded Rectangle 30"/>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 </a:t>
              </a:r>
              <a:r>
                <a:rPr lang="en-US" sz="1400" b="1" dirty="0" smtClean="0"/>
                <a:t>1 </a:t>
              </a:r>
              <a:r>
                <a:rPr lang="en-US" sz="1400" b="1" dirty="0" smtClean="0"/>
                <a:t>yr </a:t>
              </a:r>
              <a:r>
                <a:rPr lang="en-US" sz="1400" b="1" dirty="0" smtClean="0"/>
                <a:t>guarantee</a:t>
              </a:r>
              <a:endParaRPr lang="en-US" sz="1400" b="1" dirty="0"/>
            </a:p>
          </p:txBody>
        </p:sp>
        <p:sp>
          <p:nvSpPr>
            <p:cNvPr id="32" name="Rounded Rectangle 31"/>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sp>
          <p:nvSpPr>
            <p:cNvPr id="33" name="Rounded Rectangle 32"/>
            <p:cNvSpPr/>
            <p:nvPr/>
          </p:nvSpPr>
          <p:spPr>
            <a:xfrm>
              <a:off x="5124450" y="7829550"/>
              <a:ext cx="164592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upholstery options</a:t>
              </a:r>
              <a:endParaRPr lang="en-US" sz="1400" b="1" dirty="0"/>
            </a:p>
          </p:txBody>
        </p:sp>
      </p:grpSp>
      <p:sp>
        <p:nvSpPr>
          <p:cNvPr id="34" name="Rectangle 33"/>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35" name="Picture 2" descr="C:\Users\Public\Documents\Adityas\Profile\Logo_wpfur.jpg"/>
          <p:cNvPicPr>
            <a:picLocks noChangeAspect="1" noChangeArrowheads="1"/>
          </p:cNvPicPr>
          <p:nvPr/>
        </p:nvPicPr>
        <p:blipFill>
          <a:blip r:embed="rId4"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800" y="0"/>
            <a:ext cx="457200" cy="9144000"/>
            <a:chOff x="0" y="0"/>
            <a:chExt cx="457200" cy="9144000"/>
          </a:xfrm>
          <a:solidFill>
            <a:schemeClr val="tx1">
              <a:lumMod val="65000"/>
              <a:lumOff val="35000"/>
            </a:schemeClr>
          </a:solidFill>
        </p:grpSpPr>
        <p:sp>
          <p:nvSpPr>
            <p:cNvPr id="6" name="Rectangle 5"/>
            <p:cNvSpPr/>
            <p:nvPr/>
          </p:nvSpPr>
          <p:spPr>
            <a:xfrm>
              <a:off x="0" y="0"/>
              <a:ext cx="457200" cy="9144000"/>
            </a:xfrm>
            <a:prstGeom prst="rect">
              <a:avLst/>
            </a:prstGeom>
            <a:grp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355504" y="1974810"/>
              <a:ext cx="1196033" cy="276999"/>
            </a:xfrm>
            <a:prstGeom prst="rect">
              <a:avLst/>
            </a:prstGeom>
            <a:grpFill/>
            <a:ln>
              <a:solidFill>
                <a:schemeClr val="tx1">
                  <a:lumMod val="65000"/>
                  <a:lumOff val="35000"/>
                </a:schemeClr>
              </a:solidFill>
            </a:ln>
          </p:spPr>
          <p:txBody>
            <a:bodyPr wrap="none" rtlCol="0">
              <a:spAutoFit/>
            </a:bodyPr>
            <a:lstStyle/>
            <a:p>
              <a:r>
                <a:rPr lang="en-US" sz="1200" b="1" dirty="0" smtClean="0">
                  <a:solidFill>
                    <a:schemeClr val="bg1"/>
                  </a:solidFill>
                </a:rPr>
                <a:t>Office Furniture</a:t>
              </a:r>
              <a:endParaRPr lang="en-US" sz="1200" b="1" dirty="0">
                <a:solidFill>
                  <a:schemeClr val="bg1"/>
                </a:solidFill>
              </a:endParaRPr>
            </a:p>
          </p:txBody>
        </p:sp>
      </p:grpSp>
      <p:sp>
        <p:nvSpPr>
          <p:cNvPr id="8" name="Rectangle 7"/>
          <p:cNvSpPr/>
          <p:nvPr/>
        </p:nvSpPr>
        <p:spPr>
          <a:xfrm>
            <a:off x="4171950" y="8698230"/>
            <a:ext cx="2209800" cy="274320"/>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80	       Office Furniture</a:t>
            </a:r>
            <a:endParaRPr lang="en-US" sz="1050" b="1" dirty="0">
              <a:solidFill>
                <a:schemeClr val="tx1"/>
              </a:solidFill>
            </a:endParaRPr>
          </a:p>
        </p:txBody>
      </p:sp>
      <p:sp>
        <p:nvSpPr>
          <p:cNvPr id="13" name="Rectangle 12"/>
          <p:cNvSpPr/>
          <p:nvPr/>
        </p:nvSpPr>
        <p:spPr>
          <a:xfrm>
            <a:off x="152400" y="3886200"/>
            <a:ext cx="6096000" cy="1028423"/>
          </a:xfrm>
          <a:prstGeom prst="rect">
            <a:avLst/>
          </a:prstGeom>
        </p:spPr>
        <p:txBody>
          <a:bodyPr wrap="square">
            <a:spAutoFit/>
          </a:bodyPr>
          <a:lstStyle/>
          <a:p>
            <a:pPr>
              <a:lnSpc>
                <a:spcPct val="150000"/>
              </a:lnSpc>
            </a:pPr>
            <a:r>
              <a:rPr lang="en-US" sz="1400" dirty="0" smtClean="0"/>
              <a:t>Internal cupboard fitments include standard shelves, a lateral filing rail, and roll-out suspension filing frame. (Pull-out accessories must be fitted in the lower half of tall cabinets.)</a:t>
            </a:r>
            <a:endParaRPr lang="en-US" sz="1400" dirty="0"/>
          </a:p>
        </p:txBody>
      </p:sp>
      <p:sp>
        <p:nvSpPr>
          <p:cNvPr id="17" name="Rectangle 4"/>
          <p:cNvSpPr>
            <a:spLocks noChangeArrowheads="1"/>
          </p:cNvSpPr>
          <p:nvPr/>
        </p:nvSpPr>
        <p:spPr bwMode="auto">
          <a:xfrm>
            <a:off x="114300" y="6024771"/>
            <a:ext cx="3352800" cy="10618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pPr>
            <a:r>
              <a:rPr lang="en-US" sz="1400" dirty="0" err="1" smtClean="0"/>
              <a:t>Coloured</a:t>
            </a:r>
            <a:r>
              <a:rPr lang="en-US" sz="1400" dirty="0" smtClean="0"/>
              <a:t> Four Drawer Filing Cabinets in three striking colours to enhance your office environment,</a:t>
            </a:r>
            <a:endParaRPr kumimoji="0" lang="en-US" sz="3600" b="0" i="0" u="none" strike="noStrike" cap="none" normalizeH="0" baseline="0" dirty="0" smtClean="0">
              <a:ln>
                <a:noFill/>
              </a:ln>
              <a:solidFill>
                <a:schemeClr val="tx1"/>
              </a:solidFill>
              <a:effectLst/>
              <a:cs typeface="Arial"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3200400" y="5087889"/>
            <a:ext cx="3124200" cy="2855961"/>
          </a:xfrm>
          <a:prstGeom prst="rect">
            <a:avLst/>
          </a:prstGeom>
          <a:noFill/>
          <a:ln w="9525">
            <a:noFill/>
            <a:miter lim="800000"/>
            <a:headEnd/>
            <a:tailEnd/>
          </a:ln>
        </p:spPr>
      </p:pic>
      <p:grpSp>
        <p:nvGrpSpPr>
          <p:cNvPr id="3" name="Group 24"/>
          <p:cNvGrpSpPr/>
          <p:nvPr/>
        </p:nvGrpSpPr>
        <p:grpSpPr>
          <a:xfrm>
            <a:off x="304800" y="381000"/>
            <a:ext cx="5715000" cy="3660577"/>
            <a:chOff x="304800" y="461671"/>
            <a:chExt cx="5791200" cy="3732306"/>
          </a:xfrm>
        </p:grpSpPr>
        <p:pic>
          <p:nvPicPr>
            <p:cNvPr id="1027" name="Picture 3"/>
            <p:cNvPicPr>
              <a:picLocks noChangeAspect="1" noChangeArrowheads="1"/>
            </p:cNvPicPr>
            <p:nvPr/>
          </p:nvPicPr>
          <p:blipFill>
            <a:blip r:embed="rId3" cstate="print"/>
            <a:srcRect/>
            <a:stretch>
              <a:fillRect/>
            </a:stretch>
          </p:blipFill>
          <p:spPr bwMode="auto">
            <a:xfrm>
              <a:off x="304800" y="461671"/>
              <a:ext cx="5791200" cy="3653129"/>
            </a:xfrm>
            <a:prstGeom prst="rect">
              <a:avLst/>
            </a:prstGeom>
            <a:noFill/>
            <a:ln w="9525">
              <a:noFill/>
              <a:miter lim="800000"/>
              <a:headEnd/>
              <a:tailEnd/>
            </a:ln>
          </p:spPr>
        </p:pic>
        <p:sp>
          <p:nvSpPr>
            <p:cNvPr id="12" name="TextBox 11"/>
            <p:cNvSpPr txBox="1"/>
            <p:nvPr/>
          </p:nvSpPr>
          <p:spPr>
            <a:xfrm>
              <a:off x="5105400" y="3886200"/>
              <a:ext cx="765209" cy="307777"/>
            </a:xfrm>
            <a:prstGeom prst="rect">
              <a:avLst/>
            </a:prstGeom>
            <a:noFill/>
          </p:spPr>
          <p:txBody>
            <a:bodyPr wrap="none" rtlCol="0">
              <a:spAutoFit/>
            </a:bodyPr>
            <a:lstStyle/>
            <a:p>
              <a:r>
                <a:rPr lang="en-US" sz="1400" b="1" dirty="0" smtClean="0">
                  <a:solidFill>
                    <a:schemeClr val="bg1">
                      <a:lumMod val="50000"/>
                    </a:schemeClr>
                  </a:solidFill>
                </a:rPr>
                <a:t>FC 9307</a:t>
              </a:r>
              <a:endParaRPr lang="en-US" sz="1400" b="1" dirty="0">
                <a:solidFill>
                  <a:schemeClr val="bg1">
                    <a:lumMod val="50000"/>
                  </a:schemeClr>
                </a:solidFill>
              </a:endParaRPr>
            </a:p>
          </p:txBody>
        </p:sp>
        <p:sp>
          <p:nvSpPr>
            <p:cNvPr id="16" name="TextBox 15"/>
            <p:cNvSpPr txBox="1"/>
            <p:nvPr/>
          </p:nvSpPr>
          <p:spPr>
            <a:xfrm>
              <a:off x="2819400" y="3886200"/>
              <a:ext cx="765209" cy="307777"/>
            </a:xfrm>
            <a:prstGeom prst="rect">
              <a:avLst/>
            </a:prstGeom>
            <a:noFill/>
          </p:spPr>
          <p:txBody>
            <a:bodyPr wrap="none" rtlCol="0">
              <a:spAutoFit/>
            </a:bodyPr>
            <a:lstStyle/>
            <a:p>
              <a:r>
                <a:rPr lang="en-US" sz="1400" b="1" dirty="0" smtClean="0">
                  <a:solidFill>
                    <a:schemeClr val="bg1">
                      <a:lumMod val="50000"/>
                    </a:schemeClr>
                  </a:solidFill>
                </a:rPr>
                <a:t>FC 9308</a:t>
              </a:r>
              <a:endParaRPr lang="en-US" sz="1400" b="1" dirty="0">
                <a:solidFill>
                  <a:schemeClr val="bg1">
                    <a:lumMod val="50000"/>
                  </a:schemeClr>
                </a:solidFill>
              </a:endParaRPr>
            </a:p>
          </p:txBody>
        </p:sp>
        <p:sp>
          <p:nvSpPr>
            <p:cNvPr id="18" name="TextBox 17"/>
            <p:cNvSpPr txBox="1"/>
            <p:nvPr/>
          </p:nvSpPr>
          <p:spPr>
            <a:xfrm>
              <a:off x="914400" y="3810000"/>
              <a:ext cx="765209" cy="307777"/>
            </a:xfrm>
            <a:prstGeom prst="rect">
              <a:avLst/>
            </a:prstGeom>
            <a:noFill/>
          </p:spPr>
          <p:txBody>
            <a:bodyPr wrap="none" rtlCol="0">
              <a:spAutoFit/>
            </a:bodyPr>
            <a:lstStyle/>
            <a:p>
              <a:r>
                <a:rPr lang="en-US" sz="1400" b="1" dirty="0" smtClean="0">
                  <a:solidFill>
                    <a:schemeClr val="bg1">
                      <a:lumMod val="50000"/>
                    </a:schemeClr>
                  </a:solidFill>
                </a:rPr>
                <a:t>FC 9309</a:t>
              </a:r>
              <a:endParaRPr lang="en-US" sz="1400" b="1" dirty="0">
                <a:solidFill>
                  <a:schemeClr val="bg1">
                    <a:lumMod val="50000"/>
                  </a:schemeClr>
                </a:solidFill>
              </a:endParaRPr>
            </a:p>
          </p:txBody>
        </p:sp>
      </p:grpSp>
      <p:sp>
        <p:nvSpPr>
          <p:cNvPr id="19" name="TextBox 18"/>
          <p:cNvSpPr txBox="1"/>
          <p:nvPr/>
        </p:nvSpPr>
        <p:spPr>
          <a:xfrm>
            <a:off x="0" y="0"/>
            <a:ext cx="3380477" cy="400110"/>
          </a:xfrm>
          <a:prstGeom prst="rect">
            <a:avLst/>
          </a:prstGeom>
          <a:noFill/>
        </p:spPr>
        <p:txBody>
          <a:bodyPr wrap="none" rtlCol="0">
            <a:spAutoFit/>
          </a:bodyPr>
          <a:lstStyle/>
          <a:p>
            <a:r>
              <a:rPr lang="en-US" sz="2000" b="1" dirty="0" smtClean="0"/>
              <a:t>9300 SERIES FILING CABINETS</a:t>
            </a:r>
            <a:endParaRPr lang="en-US" sz="2000" b="1" dirty="0"/>
          </a:p>
        </p:txBody>
      </p:sp>
      <p:sp>
        <p:nvSpPr>
          <p:cNvPr id="20" name="TextBox 19"/>
          <p:cNvSpPr txBox="1"/>
          <p:nvPr/>
        </p:nvSpPr>
        <p:spPr>
          <a:xfrm>
            <a:off x="2590800" y="5105400"/>
            <a:ext cx="765209" cy="307777"/>
          </a:xfrm>
          <a:prstGeom prst="rect">
            <a:avLst/>
          </a:prstGeom>
          <a:noFill/>
        </p:spPr>
        <p:txBody>
          <a:bodyPr wrap="none" rtlCol="0">
            <a:spAutoFit/>
          </a:bodyPr>
          <a:lstStyle/>
          <a:p>
            <a:r>
              <a:rPr lang="en-US" sz="1400" b="1" dirty="0" smtClean="0">
                <a:solidFill>
                  <a:schemeClr val="bg1">
                    <a:lumMod val="50000"/>
                  </a:schemeClr>
                </a:solidFill>
              </a:rPr>
              <a:t>FC 9310</a:t>
            </a:r>
            <a:endParaRPr lang="en-US" sz="1400" b="1" dirty="0">
              <a:solidFill>
                <a:schemeClr val="bg1">
                  <a:lumMod val="50000"/>
                </a:schemeClr>
              </a:solidFill>
            </a:endParaRPr>
          </a:p>
        </p:txBody>
      </p:sp>
      <p:grpSp>
        <p:nvGrpSpPr>
          <p:cNvPr id="4" name="Group 20"/>
          <p:cNvGrpSpPr/>
          <p:nvPr/>
        </p:nvGrpSpPr>
        <p:grpSpPr>
          <a:xfrm>
            <a:off x="1143000" y="8077200"/>
            <a:ext cx="4495800" cy="304800"/>
            <a:chOff x="533400" y="7829550"/>
            <a:chExt cx="4495800" cy="304800"/>
          </a:xfrm>
        </p:grpSpPr>
        <p:sp>
          <p:nvSpPr>
            <p:cNvPr id="22" name="Rounded Rectangle 21"/>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3" name="Rounded Rectangle 22"/>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4" name="Rounded Rectangle 23"/>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4 weeks</a:t>
              </a:r>
              <a:endParaRPr lang="en-US" sz="1400" b="1" dirty="0"/>
            </a:p>
          </p:txBody>
        </p:sp>
      </p:grpSp>
      <p:cxnSp>
        <p:nvCxnSpPr>
          <p:cNvPr id="26" name="Straight Connector 25"/>
          <p:cNvCxnSpPr/>
          <p:nvPr/>
        </p:nvCxnSpPr>
        <p:spPr>
          <a:xfrm>
            <a:off x="106680" y="4972050"/>
            <a:ext cx="621792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8" name="Picture 2" descr="C:\Users\Public\Documents\Adityas\Profile\Logo_wpfur.jpg"/>
          <p:cNvPicPr>
            <a:picLocks noChangeAspect="1" noChangeArrowheads="1"/>
          </p:cNvPicPr>
          <p:nvPr/>
        </p:nvPicPr>
        <p:blipFill>
          <a:blip r:embed="rId4"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chemeClr val="tx1">
              <a:lumMod val="65000"/>
              <a:lumOff val="35000"/>
            </a:schemeClr>
          </a:solidFill>
        </p:grpSpPr>
        <p:sp>
          <p:nvSpPr>
            <p:cNvPr id="6" name="Rectangle 5"/>
            <p:cNvSpPr/>
            <p:nvPr/>
          </p:nvSpPr>
          <p:spPr>
            <a:xfrm>
              <a:off x="0" y="0"/>
              <a:ext cx="457200" cy="9144000"/>
            </a:xfrm>
            <a:prstGeom prst="rect">
              <a:avLst/>
            </a:prstGeom>
            <a:grpFill/>
            <a:ln>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355506" y="1985249"/>
              <a:ext cx="1196033" cy="276999"/>
            </a:xfrm>
            <a:prstGeom prst="rect">
              <a:avLst/>
            </a:prstGeom>
            <a:grpFill/>
            <a:ln>
              <a:solidFill>
                <a:schemeClr val="tx1">
                  <a:lumMod val="65000"/>
                  <a:lumOff val="35000"/>
                </a:schemeClr>
              </a:solidFill>
            </a:ln>
          </p:spPr>
          <p:txBody>
            <a:bodyPr wrap="none" rtlCol="0">
              <a:spAutoFit/>
            </a:bodyPr>
            <a:lstStyle/>
            <a:p>
              <a:r>
                <a:rPr lang="en-US" sz="1200" b="1" dirty="0" smtClean="0">
                  <a:solidFill>
                    <a:schemeClr val="bg1"/>
                  </a:solidFill>
                </a:rPr>
                <a:t>Office Furniture</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Office Furniture               	  81</a:t>
            </a:r>
            <a:endParaRPr lang="en-US" sz="1050" b="1" dirty="0">
              <a:solidFill>
                <a:schemeClr val="tx1"/>
              </a:solidFill>
            </a:endParaRPr>
          </a:p>
        </p:txBody>
      </p:sp>
      <p:sp>
        <p:nvSpPr>
          <p:cNvPr id="17" name="TextBox 16"/>
          <p:cNvSpPr txBox="1"/>
          <p:nvPr/>
        </p:nvSpPr>
        <p:spPr>
          <a:xfrm>
            <a:off x="4038600" y="0"/>
            <a:ext cx="2800126" cy="400110"/>
          </a:xfrm>
          <a:prstGeom prst="rect">
            <a:avLst/>
          </a:prstGeom>
          <a:noFill/>
        </p:spPr>
        <p:txBody>
          <a:bodyPr wrap="none" rtlCol="0">
            <a:spAutoFit/>
          </a:bodyPr>
          <a:lstStyle/>
          <a:p>
            <a:pPr algn="r"/>
            <a:r>
              <a:rPr lang="en-US" sz="2000" b="1" dirty="0" smtClean="0"/>
              <a:t>  9500 SERIES BOOKCASE</a:t>
            </a:r>
            <a:endParaRPr lang="en-US" sz="2000" b="1" dirty="0"/>
          </a:p>
        </p:txBody>
      </p:sp>
      <p:grpSp>
        <p:nvGrpSpPr>
          <p:cNvPr id="3" name="Group 23"/>
          <p:cNvGrpSpPr/>
          <p:nvPr/>
        </p:nvGrpSpPr>
        <p:grpSpPr>
          <a:xfrm>
            <a:off x="1371600" y="8077200"/>
            <a:ext cx="4495800" cy="304800"/>
            <a:chOff x="533400" y="7829550"/>
            <a:chExt cx="4495800" cy="304800"/>
          </a:xfrm>
        </p:grpSpPr>
        <p:sp>
          <p:nvSpPr>
            <p:cNvPr id="25" name="Rounded Rectangle 24"/>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6" name="Rounded Rectangle 25"/>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7" name="Rounded Rectangle 26"/>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4 weeks</a:t>
              </a:r>
              <a:endParaRPr lang="en-US" sz="1400" b="1" dirty="0"/>
            </a:p>
          </p:txBody>
        </p:sp>
      </p:grpSp>
      <p:cxnSp>
        <p:nvCxnSpPr>
          <p:cNvPr id="28" name="Straight Connector 27"/>
          <p:cNvCxnSpPr/>
          <p:nvPr/>
        </p:nvCxnSpPr>
        <p:spPr>
          <a:xfrm>
            <a:off x="552450" y="4419600"/>
            <a:ext cx="621792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30" name="Picture 2" descr="C:\Users\Public\Documents\Adityas\Profile\Logo_wpfur.jpg"/>
          <p:cNvPicPr>
            <a:picLocks noChangeAspect="1" noChangeArrowheads="1"/>
          </p:cNvPicPr>
          <p:nvPr/>
        </p:nvPicPr>
        <p:blipFill>
          <a:blip r:embed="rId2" cstate="print"/>
          <a:srcRect/>
          <a:stretch>
            <a:fillRect/>
          </a:stretch>
        </p:blipFill>
        <p:spPr bwMode="auto">
          <a:xfrm>
            <a:off x="3208360" y="8427720"/>
            <a:ext cx="414033" cy="640080"/>
          </a:xfrm>
          <a:prstGeom prst="rect">
            <a:avLst/>
          </a:prstGeom>
          <a:noFill/>
        </p:spPr>
      </p:pic>
      <p:pic>
        <p:nvPicPr>
          <p:cNvPr id="5123" name="Picture 3"/>
          <p:cNvPicPr>
            <a:picLocks noChangeAspect="1" noChangeArrowheads="1"/>
          </p:cNvPicPr>
          <p:nvPr/>
        </p:nvPicPr>
        <p:blipFill>
          <a:blip r:embed="rId3" cstate="print"/>
          <a:srcRect/>
          <a:stretch>
            <a:fillRect/>
          </a:stretch>
        </p:blipFill>
        <p:spPr bwMode="auto">
          <a:xfrm>
            <a:off x="3543300" y="1066800"/>
            <a:ext cx="3238500" cy="3295650"/>
          </a:xfrm>
          <a:prstGeom prst="rect">
            <a:avLst/>
          </a:prstGeom>
          <a:noFill/>
          <a:ln w="9525">
            <a:noFill/>
            <a:miter lim="800000"/>
            <a:headEnd/>
            <a:tailEnd/>
          </a:ln>
        </p:spPr>
      </p:pic>
      <p:sp>
        <p:nvSpPr>
          <p:cNvPr id="31" name="Rectangle 30"/>
          <p:cNvSpPr/>
          <p:nvPr/>
        </p:nvSpPr>
        <p:spPr>
          <a:xfrm>
            <a:off x="609600" y="457200"/>
            <a:ext cx="3124200" cy="3647152"/>
          </a:xfrm>
          <a:prstGeom prst="rect">
            <a:avLst/>
          </a:prstGeom>
        </p:spPr>
        <p:txBody>
          <a:bodyPr wrap="square">
            <a:spAutoFit/>
          </a:bodyPr>
          <a:lstStyle/>
          <a:p>
            <a:pPr>
              <a:lnSpc>
                <a:spcPct val="150000"/>
              </a:lnSpc>
              <a:buFont typeface="Arial" pitchFamily="34" charset="0"/>
              <a:buChar char="•"/>
            </a:pPr>
            <a:r>
              <a:rPr lang="en-US" sz="1400" dirty="0" smtClean="0"/>
              <a:t>The open and combination units</a:t>
            </a:r>
            <a:br>
              <a:rPr lang="en-US" sz="1400" dirty="0" smtClean="0"/>
            </a:br>
            <a:r>
              <a:rPr lang="en-US" sz="1400" dirty="0" smtClean="0"/>
              <a:t>are robustly constructed from 19mm panels with shelves in Natural veneer and solid hardwood profiled edges. </a:t>
            </a:r>
          </a:p>
          <a:p>
            <a:pPr>
              <a:lnSpc>
                <a:spcPct val="150000"/>
              </a:lnSpc>
              <a:buFont typeface="Arial" pitchFamily="34" charset="0"/>
              <a:buChar char="•"/>
            </a:pPr>
            <a:r>
              <a:rPr lang="en-US" sz="1400" dirty="0" smtClean="0"/>
              <a:t> Concealed adjustable shelf fixings allow shelf height adjustment for full flexibility. </a:t>
            </a:r>
          </a:p>
          <a:p>
            <a:pPr>
              <a:lnSpc>
                <a:spcPct val="150000"/>
              </a:lnSpc>
              <a:buFont typeface="Arial" pitchFamily="34" charset="0"/>
              <a:buChar char="•"/>
            </a:pPr>
            <a:r>
              <a:rPr lang="en-US" sz="1400" dirty="0" smtClean="0"/>
              <a:t>The bookcases are free-standing and can be used either individually or grouped together to form a bookcase wall unit. Bookcases are 310mm deep. </a:t>
            </a:r>
            <a:endParaRPr lang="en-US" sz="1400" dirty="0"/>
          </a:p>
        </p:txBody>
      </p:sp>
      <p:sp>
        <p:nvSpPr>
          <p:cNvPr id="32" name="TextBox 31"/>
          <p:cNvSpPr txBox="1"/>
          <p:nvPr/>
        </p:nvSpPr>
        <p:spPr>
          <a:xfrm>
            <a:off x="3733800" y="1828800"/>
            <a:ext cx="785793" cy="307777"/>
          </a:xfrm>
          <a:prstGeom prst="rect">
            <a:avLst/>
          </a:prstGeom>
          <a:noFill/>
        </p:spPr>
        <p:txBody>
          <a:bodyPr wrap="none" rtlCol="0">
            <a:spAutoFit/>
          </a:bodyPr>
          <a:lstStyle/>
          <a:p>
            <a:r>
              <a:rPr lang="en-US" sz="1400" b="1" dirty="0" smtClean="0">
                <a:solidFill>
                  <a:schemeClr val="bg1">
                    <a:lumMod val="50000"/>
                  </a:schemeClr>
                </a:solidFill>
              </a:rPr>
              <a:t>BC 9501</a:t>
            </a:r>
            <a:endParaRPr lang="en-US" sz="1400" b="1" dirty="0">
              <a:solidFill>
                <a:schemeClr val="bg1">
                  <a:lumMod val="50000"/>
                </a:schemeClr>
              </a:solidFill>
            </a:endParaRPr>
          </a:p>
        </p:txBody>
      </p:sp>
      <p:sp>
        <p:nvSpPr>
          <p:cNvPr id="33" name="TextBox 32"/>
          <p:cNvSpPr txBox="1"/>
          <p:nvPr/>
        </p:nvSpPr>
        <p:spPr>
          <a:xfrm>
            <a:off x="5257800" y="838200"/>
            <a:ext cx="785793" cy="307777"/>
          </a:xfrm>
          <a:prstGeom prst="rect">
            <a:avLst/>
          </a:prstGeom>
          <a:noFill/>
        </p:spPr>
        <p:txBody>
          <a:bodyPr wrap="none" rtlCol="0">
            <a:spAutoFit/>
          </a:bodyPr>
          <a:lstStyle/>
          <a:p>
            <a:r>
              <a:rPr lang="en-US" sz="1400" b="1" dirty="0" smtClean="0">
                <a:solidFill>
                  <a:schemeClr val="bg1">
                    <a:lumMod val="50000"/>
                  </a:schemeClr>
                </a:solidFill>
              </a:rPr>
              <a:t>BC 9502</a:t>
            </a:r>
            <a:endParaRPr lang="en-US" sz="1400" b="1" dirty="0">
              <a:solidFill>
                <a:schemeClr val="bg1">
                  <a:lumMod val="50000"/>
                </a:schemeClr>
              </a:solidFill>
            </a:endParaRPr>
          </a:p>
        </p:txBody>
      </p:sp>
      <p:pic>
        <p:nvPicPr>
          <p:cNvPr id="5124" name="Picture 4"/>
          <p:cNvPicPr>
            <a:picLocks noChangeAspect="1" noChangeArrowheads="1"/>
          </p:cNvPicPr>
          <p:nvPr/>
        </p:nvPicPr>
        <p:blipFill>
          <a:blip r:embed="rId4" cstate="print"/>
          <a:srcRect/>
          <a:stretch>
            <a:fillRect/>
          </a:stretch>
        </p:blipFill>
        <p:spPr bwMode="auto">
          <a:xfrm>
            <a:off x="685800" y="4572000"/>
            <a:ext cx="2935025" cy="3219450"/>
          </a:xfrm>
          <a:prstGeom prst="rect">
            <a:avLst/>
          </a:prstGeom>
          <a:noFill/>
          <a:ln w="9525">
            <a:noFill/>
            <a:miter lim="800000"/>
            <a:headEnd/>
            <a:tailEnd/>
          </a:ln>
        </p:spPr>
      </p:pic>
      <p:sp>
        <p:nvSpPr>
          <p:cNvPr id="34" name="TextBox 33"/>
          <p:cNvSpPr txBox="1"/>
          <p:nvPr/>
        </p:nvSpPr>
        <p:spPr>
          <a:xfrm>
            <a:off x="4057874" y="4495800"/>
            <a:ext cx="2800126" cy="400110"/>
          </a:xfrm>
          <a:prstGeom prst="rect">
            <a:avLst/>
          </a:prstGeom>
          <a:noFill/>
        </p:spPr>
        <p:txBody>
          <a:bodyPr wrap="none" rtlCol="0">
            <a:spAutoFit/>
          </a:bodyPr>
          <a:lstStyle/>
          <a:p>
            <a:pPr algn="r"/>
            <a:r>
              <a:rPr lang="en-US" sz="2000" b="1" dirty="0" smtClean="0"/>
              <a:t>  9300 SERIES BOOKCASE</a:t>
            </a:r>
            <a:endParaRPr lang="en-US" sz="2000" b="1" dirty="0"/>
          </a:p>
        </p:txBody>
      </p:sp>
      <p:sp>
        <p:nvSpPr>
          <p:cNvPr id="35" name="TextBox 34"/>
          <p:cNvSpPr txBox="1"/>
          <p:nvPr/>
        </p:nvSpPr>
        <p:spPr>
          <a:xfrm>
            <a:off x="1219200" y="7543800"/>
            <a:ext cx="785793" cy="307777"/>
          </a:xfrm>
          <a:prstGeom prst="rect">
            <a:avLst/>
          </a:prstGeom>
          <a:noFill/>
        </p:spPr>
        <p:txBody>
          <a:bodyPr wrap="none" rtlCol="0">
            <a:spAutoFit/>
          </a:bodyPr>
          <a:lstStyle/>
          <a:p>
            <a:r>
              <a:rPr lang="en-US" sz="1400" b="1" dirty="0" smtClean="0">
                <a:solidFill>
                  <a:schemeClr val="bg1">
                    <a:lumMod val="50000"/>
                  </a:schemeClr>
                </a:solidFill>
              </a:rPr>
              <a:t>BC 9301</a:t>
            </a:r>
            <a:endParaRPr lang="en-US" sz="1400" b="1" dirty="0">
              <a:solidFill>
                <a:schemeClr val="bg1">
                  <a:lumMod val="50000"/>
                </a:schemeClr>
              </a:solidFill>
            </a:endParaRPr>
          </a:p>
        </p:txBody>
      </p:sp>
      <p:sp>
        <p:nvSpPr>
          <p:cNvPr id="36" name="Rectangle 35"/>
          <p:cNvSpPr/>
          <p:nvPr/>
        </p:nvSpPr>
        <p:spPr>
          <a:xfrm>
            <a:off x="3581400" y="4847779"/>
            <a:ext cx="3276600" cy="3000821"/>
          </a:xfrm>
          <a:prstGeom prst="rect">
            <a:avLst/>
          </a:prstGeom>
        </p:spPr>
        <p:txBody>
          <a:bodyPr wrap="square">
            <a:spAutoFit/>
          </a:bodyPr>
          <a:lstStyle/>
          <a:p>
            <a:pPr>
              <a:lnSpc>
                <a:spcPct val="150000"/>
              </a:lnSpc>
              <a:buFont typeface="Arial" pitchFamily="34" charset="0"/>
              <a:buChar char="•"/>
            </a:pPr>
            <a:r>
              <a:rPr lang="en-US" sz="1400" dirty="0" smtClean="0"/>
              <a:t>Large Volume Steel Storage Cupboards, offering spacious, secure storage for all your needs. </a:t>
            </a:r>
          </a:p>
          <a:p>
            <a:pPr>
              <a:lnSpc>
                <a:spcPct val="150000"/>
              </a:lnSpc>
              <a:buFont typeface="Arial" pitchFamily="34" charset="0"/>
              <a:buChar char="•"/>
            </a:pPr>
            <a:r>
              <a:rPr lang="en-US" sz="1400" dirty="0" smtClean="0"/>
              <a:t> With a width of 1220mm,offer maximum strength and security. </a:t>
            </a:r>
          </a:p>
          <a:p>
            <a:pPr>
              <a:lnSpc>
                <a:spcPct val="150000"/>
              </a:lnSpc>
              <a:buFont typeface="Arial" pitchFamily="34" charset="0"/>
              <a:buChar char="•"/>
            </a:pPr>
            <a:r>
              <a:rPr lang="en-US" sz="1400" dirty="0" smtClean="0"/>
              <a:t> Available as a Utility Cupboard, Wardrobe and Shelf Cupboard, and Stationery Cupboard, in a choice of five attractive colours.</a:t>
            </a:r>
            <a:endParaRPr lang="en-US" sz="14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cstate="print"/>
          <a:srcRect/>
          <a:stretch>
            <a:fillRect/>
          </a:stretch>
        </p:blipFill>
        <p:spPr bwMode="auto">
          <a:xfrm flipH="1">
            <a:off x="0" y="0"/>
            <a:ext cx="6858000" cy="9144000"/>
          </a:xfrm>
          <a:prstGeom prst="rect">
            <a:avLst/>
          </a:prstGeom>
          <a:noFill/>
          <a:ln w="9525">
            <a:noFill/>
            <a:miter lim="800000"/>
            <a:headEnd/>
            <a:tailEnd/>
          </a:ln>
        </p:spPr>
      </p:pic>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0" y="8686800"/>
            <a:ext cx="2209800" cy="274320"/>
          </a:xfrm>
          <a:prstGeom prst="rect">
            <a:avLst/>
          </a:prstGeom>
          <a:solidFill>
            <a:srgbClr val="D7E618"/>
          </a:solidFill>
          <a:ln w="9525">
            <a:solidFill>
              <a:srgbClr val="D7E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bg1"/>
                </a:solidFill>
              </a:rPr>
              <a:t>Miscellaneous Furniture                  82</a:t>
            </a:r>
            <a:endParaRPr lang="en-US" sz="1050" b="1" dirty="0">
              <a:solidFill>
                <a:schemeClr val="bg1"/>
              </a:solidFill>
            </a:endParaRPr>
          </a:p>
        </p:txBody>
      </p:sp>
      <p:sp>
        <p:nvSpPr>
          <p:cNvPr id="12" name="Rectangle 11"/>
          <p:cNvSpPr/>
          <p:nvPr/>
        </p:nvSpPr>
        <p:spPr>
          <a:xfrm>
            <a:off x="5484483" y="8763000"/>
            <a:ext cx="1373517" cy="276999"/>
          </a:xfrm>
          <a:prstGeom prst="rect">
            <a:avLst/>
          </a:prstGeom>
        </p:spPr>
        <p:txBody>
          <a:bodyPr wrap="none">
            <a:spAutoFit/>
          </a:bodyPr>
          <a:lstStyle/>
          <a:p>
            <a:pPr algn="ctr"/>
            <a:r>
              <a:rPr lang="en-US" sz="1200" b="1" dirty="0" smtClean="0">
                <a:solidFill>
                  <a:schemeClr val="bg1"/>
                </a:solidFill>
              </a:rPr>
              <a:t>www.adityas.co.in</a:t>
            </a:r>
            <a:endParaRPr lang="en-US" sz="1200" b="1" dirty="0">
              <a:solidFill>
                <a:schemeClr val="bg1"/>
              </a:solidFill>
            </a:endParaRPr>
          </a:p>
        </p:txBody>
      </p:sp>
      <p:sp>
        <p:nvSpPr>
          <p:cNvPr id="14" name="TextBox 13"/>
          <p:cNvSpPr txBox="1"/>
          <p:nvPr/>
        </p:nvSpPr>
        <p:spPr>
          <a:xfrm>
            <a:off x="956028" y="2286000"/>
            <a:ext cx="5235222" cy="646331"/>
          </a:xfrm>
          <a:prstGeom prst="rect">
            <a:avLst/>
          </a:prstGeom>
          <a:noFill/>
          <a:effectLst>
            <a:glow rad="63500">
              <a:schemeClr val="accent1">
                <a:satMod val="175000"/>
                <a:alpha val="40000"/>
              </a:schemeClr>
            </a:glow>
          </a:effectLst>
        </p:spPr>
        <p:txBody>
          <a:bodyPr wrap="square" rtlCol="0">
            <a:spAutoFit/>
          </a:bodyPr>
          <a:lstStyle/>
          <a:p>
            <a:r>
              <a:rPr lang="en-US" sz="3600" spc="300" dirty="0" smtClean="0">
                <a:solidFill>
                  <a:schemeClr val="bg1"/>
                </a:solidFill>
              </a:rPr>
              <a:t>RESOURCES</a:t>
            </a:r>
            <a:endParaRPr lang="en-US" sz="3600" b="1" spc="300" dirty="0" smtClean="0">
              <a:solidFill>
                <a:schemeClr val="bg1"/>
              </a:solidFill>
            </a:endParaRPr>
          </a:p>
        </p:txBody>
      </p:sp>
      <p:sp>
        <p:nvSpPr>
          <p:cNvPr id="17" name="TextBox 16"/>
          <p:cNvSpPr txBox="1"/>
          <p:nvPr/>
        </p:nvSpPr>
        <p:spPr>
          <a:xfrm>
            <a:off x="860778" y="2782669"/>
            <a:ext cx="2949222" cy="646331"/>
          </a:xfrm>
          <a:prstGeom prst="rect">
            <a:avLst/>
          </a:prstGeom>
          <a:noFill/>
          <a:effectLst>
            <a:glow rad="63500">
              <a:schemeClr val="accent1">
                <a:satMod val="175000"/>
                <a:alpha val="40000"/>
              </a:schemeClr>
            </a:glow>
          </a:effectLst>
        </p:spPr>
        <p:txBody>
          <a:bodyPr wrap="square" rtlCol="0">
            <a:spAutoFit/>
          </a:bodyPr>
          <a:lstStyle/>
          <a:p>
            <a:r>
              <a:rPr lang="en-US" sz="3600" spc="-150" dirty="0" smtClean="0">
                <a:solidFill>
                  <a:schemeClr val="bg1"/>
                </a:solidFill>
              </a:rPr>
              <a:t>TO MAKE YOUR</a:t>
            </a:r>
            <a:endParaRPr lang="en-US" sz="3600" b="1" spc="-150" dirty="0" smtClean="0">
              <a:solidFill>
                <a:schemeClr val="bg1"/>
              </a:solidFill>
            </a:endParaRPr>
          </a:p>
        </p:txBody>
      </p:sp>
      <p:sp>
        <p:nvSpPr>
          <p:cNvPr id="18" name="TextBox 17"/>
          <p:cNvSpPr txBox="1"/>
          <p:nvPr/>
        </p:nvSpPr>
        <p:spPr>
          <a:xfrm>
            <a:off x="1981200" y="3269159"/>
            <a:ext cx="2057400" cy="769441"/>
          </a:xfrm>
          <a:prstGeom prst="rect">
            <a:avLst/>
          </a:prstGeom>
          <a:noFill/>
          <a:effectLst>
            <a:glow rad="63500">
              <a:schemeClr val="accent1">
                <a:satMod val="175000"/>
                <a:alpha val="40000"/>
              </a:schemeClr>
            </a:glow>
          </a:effectLst>
        </p:spPr>
        <p:txBody>
          <a:bodyPr wrap="square" rtlCol="0">
            <a:spAutoFit/>
          </a:bodyPr>
          <a:lstStyle/>
          <a:p>
            <a:r>
              <a:rPr lang="en-US" sz="4400" spc="-150" dirty="0" smtClean="0">
                <a:solidFill>
                  <a:schemeClr val="bg1"/>
                </a:solidFill>
              </a:rPr>
              <a:t>ORDER</a:t>
            </a:r>
            <a:endParaRPr lang="en-US" sz="4400" b="1" spc="-150" dirty="0" smtClean="0">
              <a:solidFill>
                <a:schemeClr val="bg1"/>
              </a:solidFill>
            </a:endParaRPr>
          </a:p>
        </p:txBody>
      </p:sp>
      <p:sp>
        <p:nvSpPr>
          <p:cNvPr id="19" name="TextBox 18"/>
          <p:cNvSpPr txBox="1"/>
          <p:nvPr/>
        </p:nvSpPr>
        <p:spPr>
          <a:xfrm>
            <a:off x="1447800" y="3733800"/>
            <a:ext cx="2590800" cy="923330"/>
          </a:xfrm>
          <a:prstGeom prst="rect">
            <a:avLst/>
          </a:prstGeom>
          <a:noFill/>
          <a:effectLst>
            <a:glow rad="63500">
              <a:schemeClr val="accent1">
                <a:satMod val="175000"/>
                <a:alpha val="40000"/>
              </a:schemeClr>
            </a:glow>
          </a:effectLst>
        </p:spPr>
        <p:txBody>
          <a:bodyPr wrap="square" rtlCol="0">
            <a:spAutoFit/>
          </a:bodyPr>
          <a:lstStyle/>
          <a:p>
            <a:r>
              <a:rPr lang="en-US" sz="5400" spc="-150" dirty="0" smtClean="0">
                <a:solidFill>
                  <a:schemeClr val="bg1"/>
                </a:solidFill>
                <a:effectLst>
                  <a:outerShdw blurRad="38100" dist="38100" dir="2700000" algn="tl">
                    <a:srgbClr val="000000">
                      <a:alpha val="43137"/>
                    </a:srgbClr>
                  </a:outerShdw>
                </a:effectLst>
              </a:rPr>
              <a:t>BLOOM</a:t>
            </a:r>
            <a:endParaRPr lang="en-US" sz="5400" b="1" spc="-150" dirty="0" smtClean="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Public\Documents\Adityas\Furniture\Educational\Misc\Trophy Cabinet.jpg"/>
          <p:cNvPicPr>
            <a:picLocks noChangeAspect="1" noChangeArrowheads="1"/>
          </p:cNvPicPr>
          <p:nvPr/>
        </p:nvPicPr>
        <p:blipFill>
          <a:blip r:embed="rId2" cstate="print"/>
          <a:srcRect/>
          <a:stretch>
            <a:fillRect/>
          </a:stretch>
        </p:blipFill>
        <p:spPr bwMode="auto">
          <a:xfrm flipH="1">
            <a:off x="0" y="609600"/>
            <a:ext cx="3276600" cy="2743200"/>
          </a:xfrm>
          <a:prstGeom prst="rect">
            <a:avLst/>
          </a:prstGeom>
          <a:noFill/>
        </p:spPr>
      </p:pic>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800" y="18660"/>
            <a:ext cx="457200" cy="9125340"/>
            <a:chOff x="0" y="0"/>
            <a:chExt cx="457200" cy="9144000"/>
          </a:xfrm>
          <a:solidFill>
            <a:srgbClr val="D7E618"/>
          </a:solidFill>
        </p:grpSpPr>
        <p:sp>
          <p:nvSpPr>
            <p:cNvPr id="6" name="Rectangle 5"/>
            <p:cNvSpPr/>
            <p:nvPr/>
          </p:nvSpPr>
          <p:spPr>
            <a:xfrm>
              <a:off x="0" y="0"/>
              <a:ext cx="457200" cy="9144000"/>
            </a:xfrm>
            <a:prstGeom prst="rect">
              <a:avLst/>
            </a:prstGeom>
            <a:grpFill/>
            <a:ln>
              <a:solidFill>
                <a:srgbClr val="D7E618"/>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640837" y="1695602"/>
              <a:ext cx="1766702" cy="276999"/>
            </a:xfrm>
            <a:prstGeom prst="rect">
              <a:avLst/>
            </a:prstGeom>
            <a:grpFill/>
            <a:ln>
              <a:solidFill>
                <a:srgbClr val="D7E618"/>
              </a:solidFill>
            </a:ln>
          </p:spPr>
          <p:txBody>
            <a:bodyPr wrap="none" rtlCol="0">
              <a:spAutoFit/>
            </a:bodyPr>
            <a:lstStyle/>
            <a:p>
              <a:r>
                <a:rPr lang="en-US" sz="1200" b="1" dirty="0" smtClean="0">
                  <a:solidFill>
                    <a:schemeClr val="bg1"/>
                  </a:solidFill>
                </a:rPr>
                <a:t>Miscellaneous  Furniture</a:t>
              </a:r>
              <a:endParaRPr lang="en-US" sz="1200" b="1" dirty="0">
                <a:solidFill>
                  <a:schemeClr val="bg1"/>
                </a:solidFill>
              </a:endParaRPr>
            </a:p>
          </p:txBody>
        </p:sp>
      </p:grpSp>
      <p:sp>
        <p:nvSpPr>
          <p:cNvPr id="8" name="Rectangle 7"/>
          <p:cNvSpPr/>
          <p:nvPr/>
        </p:nvSpPr>
        <p:spPr>
          <a:xfrm>
            <a:off x="4191000" y="8698230"/>
            <a:ext cx="2209800" cy="274320"/>
          </a:xfrm>
          <a:prstGeom prst="rect">
            <a:avLst/>
          </a:prstGeom>
          <a:solidFill>
            <a:schemeClr val="bg1"/>
          </a:solidFill>
          <a:ln w="9525">
            <a:solidFill>
              <a:srgbClr val="D7E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rgbClr val="333300"/>
                </a:solidFill>
              </a:rPr>
              <a:t>Miscellaneous F</a:t>
            </a:r>
            <a:r>
              <a:rPr lang="en-US" sz="1050" b="1" dirty="0" smtClean="0">
                <a:solidFill>
                  <a:schemeClr val="tx1"/>
                </a:solidFill>
              </a:rPr>
              <a:t>urniture               83</a:t>
            </a:r>
            <a:endParaRPr lang="en-US" sz="1050" b="1" dirty="0">
              <a:solidFill>
                <a:schemeClr val="tx1"/>
              </a:solidFill>
            </a:endParaRPr>
          </a:p>
        </p:txBody>
      </p:sp>
      <p:pic>
        <p:nvPicPr>
          <p:cNvPr id="11" name="Picture 2" descr="http://www.morleys.co.uk/imagestore/products/421main_image.jpg"/>
          <p:cNvPicPr>
            <a:picLocks noChangeAspect="1" noChangeArrowheads="1"/>
          </p:cNvPicPr>
          <p:nvPr/>
        </p:nvPicPr>
        <p:blipFill>
          <a:blip r:embed="rId3" cstate="print"/>
          <a:srcRect/>
          <a:stretch>
            <a:fillRect/>
          </a:stretch>
        </p:blipFill>
        <p:spPr bwMode="auto">
          <a:xfrm>
            <a:off x="2025585" y="4114800"/>
            <a:ext cx="4299015" cy="3790951"/>
          </a:xfrm>
          <a:prstGeom prst="rect">
            <a:avLst/>
          </a:prstGeom>
          <a:noFill/>
        </p:spPr>
      </p:pic>
      <p:sp>
        <p:nvSpPr>
          <p:cNvPr id="12" name="Rectangle 11"/>
          <p:cNvSpPr/>
          <p:nvPr/>
        </p:nvSpPr>
        <p:spPr>
          <a:xfrm>
            <a:off x="228600" y="4191000"/>
            <a:ext cx="3962400" cy="2031325"/>
          </a:xfrm>
          <a:prstGeom prst="rect">
            <a:avLst/>
          </a:prstGeom>
        </p:spPr>
        <p:txBody>
          <a:bodyPr wrap="square">
            <a:spAutoFit/>
          </a:bodyPr>
          <a:lstStyle/>
          <a:p>
            <a:pPr>
              <a:lnSpc>
                <a:spcPct val="150000"/>
              </a:lnSpc>
              <a:buFont typeface="Arial" pitchFamily="34" charset="0"/>
              <a:buChar char="•"/>
            </a:pPr>
            <a:r>
              <a:rPr lang="en-US" sz="1400" dirty="0" smtClean="0"/>
              <a:t> Lockable Mobile Glass Showcases are designed to display your trophies, artworks and </a:t>
            </a:r>
            <a:r>
              <a:rPr lang="en-US" sz="1400" dirty="0" err="1" smtClean="0"/>
              <a:t>artefacts</a:t>
            </a:r>
            <a:r>
              <a:rPr lang="en-US" sz="1400" dirty="0" smtClean="0"/>
              <a:t> </a:t>
            </a:r>
          </a:p>
          <a:p>
            <a:pPr>
              <a:lnSpc>
                <a:spcPct val="150000"/>
              </a:lnSpc>
              <a:buFont typeface="Arial" pitchFamily="34" charset="0"/>
              <a:buChar char="•"/>
            </a:pPr>
            <a:r>
              <a:rPr lang="en-US" sz="1400" dirty="0" smtClean="0"/>
              <a:t> Fully adjustable glass shelves give display flexibility. </a:t>
            </a:r>
          </a:p>
          <a:p>
            <a:pPr>
              <a:lnSpc>
                <a:spcPct val="150000"/>
              </a:lnSpc>
              <a:buFont typeface="Arial" pitchFamily="34" charset="0"/>
              <a:buChar char="•"/>
            </a:pPr>
            <a:r>
              <a:rPr lang="en-US" sz="1400" dirty="0" smtClean="0"/>
              <a:t> Manufactured from strong </a:t>
            </a:r>
            <a:r>
              <a:rPr lang="en-US" sz="1400" dirty="0" err="1" smtClean="0"/>
              <a:t>anodised</a:t>
            </a:r>
            <a:r>
              <a:rPr lang="en-US" sz="1400" dirty="0" smtClean="0"/>
              <a:t> </a:t>
            </a:r>
            <a:r>
              <a:rPr lang="en-US" sz="1400" dirty="0" err="1" smtClean="0"/>
              <a:t>Aluminium</a:t>
            </a:r>
            <a:r>
              <a:rPr lang="en-US" sz="1400" dirty="0" smtClean="0"/>
              <a:t> frames, all with clear glass.</a:t>
            </a:r>
            <a:endParaRPr lang="en-US" sz="1400" dirty="0"/>
          </a:p>
        </p:txBody>
      </p:sp>
      <p:sp>
        <p:nvSpPr>
          <p:cNvPr id="3073" name="Rectangle 1"/>
          <p:cNvSpPr>
            <a:spLocks noChangeArrowheads="1"/>
          </p:cNvSpPr>
          <p:nvPr/>
        </p:nvSpPr>
        <p:spPr bwMode="auto">
          <a:xfrm>
            <a:off x="3200400" y="945762"/>
            <a:ext cx="3200400" cy="2262158"/>
          </a:xfrm>
          <a:prstGeom prst="rect">
            <a:avLst/>
          </a:prstGeom>
          <a:solidFill>
            <a:srgbClr val="FFFFFF"/>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 typeface="Arial" pitchFamily="34" charset="0"/>
              <a:buChar char="•"/>
              <a:tabLst/>
            </a:pPr>
            <a:r>
              <a:rPr kumimoji="0" lang="en-US" sz="1400" b="0" i="0" u="none" strike="noStrike" cap="none" normalizeH="0" baseline="0" dirty="0" smtClean="0">
                <a:ln>
                  <a:noFill/>
                </a:ln>
                <a:effectLst/>
                <a:cs typeface="Arial" pitchFamily="34" charset="0"/>
              </a:rPr>
              <a:t> Ideal for displaying cups and shields. </a:t>
            </a:r>
          </a:p>
          <a:p>
            <a:pPr marL="0" marR="0" lvl="0" indent="0" algn="l" defTabSz="914400" rtl="0" eaLnBrk="1" fontAlgn="base" latinLnBrk="0" hangingPunct="1">
              <a:lnSpc>
                <a:spcPct val="150000"/>
              </a:lnSpc>
              <a:spcBef>
                <a:spcPct val="0"/>
              </a:spcBef>
              <a:spcAft>
                <a:spcPct val="0"/>
              </a:spcAft>
              <a:buClrTx/>
              <a:buSzTx/>
              <a:buFont typeface="Arial" pitchFamily="34" charset="0"/>
              <a:buChar char="•"/>
              <a:tabLst/>
            </a:pPr>
            <a:r>
              <a:rPr lang="en-US" sz="1400" dirty="0" smtClean="0">
                <a:cs typeface="Arial" pitchFamily="34" charset="0"/>
              </a:rPr>
              <a:t> M</a:t>
            </a:r>
            <a:r>
              <a:rPr kumimoji="0" lang="en-US" sz="1400" b="0" i="0" u="none" strike="noStrike" cap="none" normalizeH="0" baseline="0" dirty="0" smtClean="0">
                <a:ln>
                  <a:noFill/>
                </a:ln>
                <a:effectLst/>
                <a:cs typeface="Arial" pitchFamily="34" charset="0"/>
              </a:rPr>
              <a:t>ade with laminated</a:t>
            </a:r>
            <a:r>
              <a:rPr kumimoji="0" lang="en-US" sz="1400" b="0" i="0" u="none" strike="noStrike" cap="none" normalizeH="0" dirty="0" smtClean="0">
                <a:ln>
                  <a:noFill/>
                </a:ln>
                <a:effectLst/>
                <a:cs typeface="Arial" pitchFamily="34" charset="0"/>
              </a:rPr>
              <a:t> panels and</a:t>
            </a:r>
            <a:r>
              <a:rPr kumimoji="0" lang="en-US" sz="1400" b="0" i="0" u="none" strike="noStrike" cap="none" normalizeH="0" baseline="0" dirty="0" smtClean="0">
                <a:ln>
                  <a:noFill/>
                </a:ln>
                <a:effectLst/>
                <a:cs typeface="Arial" pitchFamily="34" charset="0"/>
              </a:rPr>
              <a:t> sliding glass doors with locking device, available in two sizes. </a:t>
            </a:r>
          </a:p>
          <a:p>
            <a:pPr marL="0" marR="0" lvl="0" indent="0" algn="l" defTabSz="914400" rtl="0" eaLnBrk="1" fontAlgn="base" latinLnBrk="0" hangingPunct="1">
              <a:lnSpc>
                <a:spcPct val="150000"/>
              </a:lnSpc>
              <a:spcBef>
                <a:spcPct val="0"/>
              </a:spcBef>
              <a:spcAft>
                <a:spcPct val="0"/>
              </a:spcAft>
              <a:buClrTx/>
              <a:buSzTx/>
              <a:buFont typeface="Arial" pitchFamily="34" charset="0"/>
              <a:buChar char="•"/>
              <a:tabLst/>
            </a:pPr>
            <a:r>
              <a:rPr lang="en-US" sz="1400" dirty="0" smtClean="0">
                <a:cs typeface="Arial" pitchFamily="34" charset="0"/>
              </a:rPr>
              <a:t> I</a:t>
            </a:r>
            <a:r>
              <a:rPr kumimoji="0" lang="en-US" sz="1400" b="0" i="0" u="none" strike="noStrike" cap="none" normalizeH="0" baseline="0" dirty="0" smtClean="0">
                <a:ln>
                  <a:noFill/>
                </a:ln>
                <a:effectLst/>
                <a:cs typeface="Arial" pitchFamily="34" charset="0"/>
              </a:rPr>
              <a:t>ncludes two adjustable shelves,</a:t>
            </a:r>
            <a:r>
              <a:rPr kumimoji="0" lang="en-US" sz="1400" b="0" i="0" u="none" strike="noStrike" cap="none" normalizeH="0" dirty="0" smtClean="0">
                <a:ln>
                  <a:noFill/>
                </a:ln>
                <a:effectLst/>
                <a:cs typeface="Arial" pitchFamily="34" charset="0"/>
              </a:rPr>
              <a:t> </a:t>
            </a:r>
            <a:r>
              <a:rPr kumimoji="0" lang="en-US" sz="1400" b="0" i="0" u="none" strike="noStrike" cap="none" normalizeH="0" baseline="0" dirty="0" smtClean="0">
                <a:ln>
                  <a:noFill/>
                </a:ln>
                <a:effectLst/>
                <a:cs typeface="Arial" pitchFamily="34" charset="0"/>
              </a:rPr>
              <a:t>complete with hanging brackets. </a:t>
            </a:r>
          </a:p>
          <a:p>
            <a:pPr marL="0" marR="0" lvl="0" indent="0" algn="l" defTabSz="914400" rtl="0" eaLnBrk="1" fontAlgn="base" latinLnBrk="0" hangingPunct="1">
              <a:lnSpc>
                <a:spcPct val="150000"/>
              </a:lnSpc>
              <a:spcBef>
                <a:spcPct val="0"/>
              </a:spcBef>
              <a:spcAft>
                <a:spcPct val="0"/>
              </a:spcAft>
              <a:buClrTx/>
              <a:buSzTx/>
              <a:buFont typeface="Arial" pitchFamily="34" charset="0"/>
              <a:buChar char="•"/>
              <a:tabLst/>
            </a:pPr>
            <a:r>
              <a:rPr kumimoji="0" lang="en-US" sz="1400" b="0" i="0" u="none" strike="noStrike" cap="none" normalizeH="0" baseline="0" dirty="0" smtClean="0">
                <a:ln>
                  <a:noFill/>
                </a:ln>
                <a:effectLst/>
                <a:cs typeface="Arial" pitchFamily="34" charset="0"/>
              </a:rPr>
              <a:t> Interior depth D195mm.</a:t>
            </a:r>
            <a:endParaRPr kumimoji="0" lang="en-US" sz="3600" b="0" i="0" u="none" strike="noStrike" cap="none" normalizeH="0" baseline="0" dirty="0" smtClean="0">
              <a:ln>
                <a:noFill/>
              </a:ln>
              <a:effectLst/>
              <a:cs typeface="Arial" pitchFamily="34" charset="0"/>
            </a:endParaRPr>
          </a:p>
        </p:txBody>
      </p:sp>
      <p:sp>
        <p:nvSpPr>
          <p:cNvPr id="16" name="Rectangle 15"/>
          <p:cNvSpPr/>
          <p:nvPr/>
        </p:nvSpPr>
        <p:spPr>
          <a:xfrm>
            <a:off x="-5938" y="0"/>
            <a:ext cx="2977738" cy="400110"/>
          </a:xfrm>
          <a:prstGeom prst="rect">
            <a:avLst/>
          </a:prstGeom>
        </p:spPr>
        <p:txBody>
          <a:bodyPr wrap="none">
            <a:spAutoFit/>
          </a:bodyPr>
          <a:lstStyle/>
          <a:p>
            <a:pPr lvl="0" algn="r" fontAlgn="base">
              <a:spcBef>
                <a:spcPct val="0"/>
              </a:spcBef>
              <a:spcAft>
                <a:spcPct val="0"/>
              </a:spcAft>
            </a:pPr>
            <a:r>
              <a:rPr lang="en-US" sz="2000" b="1" dirty="0" smtClean="0">
                <a:cs typeface="Arial" pitchFamily="34" charset="0"/>
              </a:rPr>
              <a:t>7100 SERIES DISPLAY UNIT</a:t>
            </a:r>
            <a:endParaRPr lang="en-US" sz="2000" dirty="0" smtClean="0">
              <a:cs typeface="Arial" pitchFamily="34" charset="0"/>
            </a:endParaRPr>
          </a:p>
        </p:txBody>
      </p:sp>
      <p:sp>
        <p:nvSpPr>
          <p:cNvPr id="17" name="TextBox 16"/>
          <p:cNvSpPr txBox="1"/>
          <p:nvPr/>
        </p:nvSpPr>
        <p:spPr>
          <a:xfrm>
            <a:off x="2362200" y="3048000"/>
            <a:ext cx="821059" cy="307777"/>
          </a:xfrm>
          <a:prstGeom prst="rect">
            <a:avLst/>
          </a:prstGeom>
          <a:noFill/>
        </p:spPr>
        <p:txBody>
          <a:bodyPr wrap="none" rtlCol="0">
            <a:spAutoFit/>
          </a:bodyPr>
          <a:lstStyle/>
          <a:p>
            <a:r>
              <a:rPr lang="en-US" sz="1400" b="1" dirty="0" smtClean="0">
                <a:solidFill>
                  <a:schemeClr val="bg1">
                    <a:lumMod val="50000"/>
                  </a:schemeClr>
                </a:solidFill>
              </a:rPr>
              <a:t>DU 7101</a:t>
            </a:r>
            <a:endParaRPr lang="en-US" sz="1400" b="1" dirty="0">
              <a:solidFill>
                <a:schemeClr val="bg1">
                  <a:lumMod val="50000"/>
                </a:schemeClr>
              </a:solidFill>
            </a:endParaRPr>
          </a:p>
        </p:txBody>
      </p:sp>
      <p:grpSp>
        <p:nvGrpSpPr>
          <p:cNvPr id="3" name="Group 17"/>
          <p:cNvGrpSpPr/>
          <p:nvPr/>
        </p:nvGrpSpPr>
        <p:grpSpPr>
          <a:xfrm>
            <a:off x="1143000" y="8077200"/>
            <a:ext cx="4495800" cy="304800"/>
            <a:chOff x="533400" y="7829550"/>
            <a:chExt cx="4495800" cy="304800"/>
          </a:xfrm>
        </p:grpSpPr>
        <p:sp>
          <p:nvSpPr>
            <p:cNvPr id="19" name="Rounded Rectangle 18"/>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0" name="Rounded Rectangle 19"/>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1" name="Rounded Rectangle 20"/>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4 weeks</a:t>
              </a:r>
              <a:endParaRPr lang="en-US" sz="1400" b="1" dirty="0"/>
            </a:p>
          </p:txBody>
        </p:sp>
      </p:grpSp>
      <p:sp>
        <p:nvSpPr>
          <p:cNvPr id="22" name="TextBox 21"/>
          <p:cNvSpPr txBox="1"/>
          <p:nvPr/>
        </p:nvSpPr>
        <p:spPr>
          <a:xfrm>
            <a:off x="2209800" y="7617023"/>
            <a:ext cx="821059" cy="307777"/>
          </a:xfrm>
          <a:prstGeom prst="rect">
            <a:avLst/>
          </a:prstGeom>
          <a:noFill/>
        </p:spPr>
        <p:txBody>
          <a:bodyPr wrap="none" rtlCol="0">
            <a:spAutoFit/>
          </a:bodyPr>
          <a:lstStyle/>
          <a:p>
            <a:r>
              <a:rPr lang="en-US" sz="1400" b="1" dirty="0" smtClean="0">
                <a:solidFill>
                  <a:schemeClr val="bg1">
                    <a:lumMod val="50000"/>
                  </a:schemeClr>
                </a:solidFill>
              </a:rPr>
              <a:t>DU 7102</a:t>
            </a:r>
            <a:endParaRPr lang="en-US" sz="1400" b="1" dirty="0">
              <a:solidFill>
                <a:schemeClr val="bg1">
                  <a:lumMod val="50000"/>
                </a:schemeClr>
              </a:solidFill>
            </a:endParaRPr>
          </a:p>
        </p:txBody>
      </p:sp>
      <p:sp>
        <p:nvSpPr>
          <p:cNvPr id="23" name="TextBox 22"/>
          <p:cNvSpPr txBox="1"/>
          <p:nvPr/>
        </p:nvSpPr>
        <p:spPr>
          <a:xfrm>
            <a:off x="4267200" y="7620000"/>
            <a:ext cx="821059" cy="307777"/>
          </a:xfrm>
          <a:prstGeom prst="rect">
            <a:avLst/>
          </a:prstGeom>
          <a:noFill/>
        </p:spPr>
        <p:txBody>
          <a:bodyPr wrap="none" rtlCol="0">
            <a:spAutoFit/>
          </a:bodyPr>
          <a:lstStyle/>
          <a:p>
            <a:r>
              <a:rPr lang="en-US" sz="1400" b="1" dirty="0" smtClean="0">
                <a:solidFill>
                  <a:schemeClr val="bg1">
                    <a:lumMod val="50000"/>
                  </a:schemeClr>
                </a:solidFill>
              </a:rPr>
              <a:t>DU 7103</a:t>
            </a:r>
            <a:endParaRPr lang="en-US" sz="1400" b="1" dirty="0">
              <a:solidFill>
                <a:schemeClr val="bg1">
                  <a:lumMod val="50000"/>
                </a:schemeClr>
              </a:solidFill>
            </a:endParaRPr>
          </a:p>
        </p:txBody>
      </p:sp>
      <p:cxnSp>
        <p:nvCxnSpPr>
          <p:cNvPr id="24" name="Straight Connector 23"/>
          <p:cNvCxnSpPr/>
          <p:nvPr/>
        </p:nvCxnSpPr>
        <p:spPr>
          <a:xfrm>
            <a:off x="106680" y="3962400"/>
            <a:ext cx="6217920" cy="0"/>
          </a:xfrm>
          <a:prstGeom prst="line">
            <a:avLst/>
          </a:prstGeom>
          <a:ln>
            <a:solidFill>
              <a:srgbClr val="D7E618"/>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6" name="Picture 2" descr="C:\Users\Public\Documents\Adityas\Profile\Logo_wpfur.jpg"/>
          <p:cNvPicPr>
            <a:picLocks noChangeAspect="1" noChangeArrowheads="1"/>
          </p:cNvPicPr>
          <p:nvPr/>
        </p:nvPicPr>
        <p:blipFill>
          <a:blip r:embed="rId4"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38150" y="8686800"/>
            <a:ext cx="2209800" cy="274320"/>
          </a:xfrm>
          <a:prstGeom prst="rect">
            <a:avLst/>
          </a:prstGeom>
          <a:solidFill>
            <a:schemeClr val="bg1"/>
          </a:solidFill>
          <a:ln w="9525">
            <a:solidFill>
              <a:srgbClr val="D7E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Miscellaneous Furniture                  84</a:t>
            </a:r>
            <a:endParaRPr lang="en-US" sz="1050" b="1" dirty="0">
              <a:solidFill>
                <a:schemeClr val="tx1"/>
              </a:solidFill>
            </a:endParaRPr>
          </a:p>
        </p:txBody>
      </p:sp>
      <p:pic>
        <p:nvPicPr>
          <p:cNvPr id="3074" name="Picture 2" descr="http://www.morleys.co.uk/imagestore/products/440main_image.jpg"/>
          <p:cNvPicPr>
            <a:picLocks noChangeAspect="1" noChangeArrowheads="1"/>
          </p:cNvPicPr>
          <p:nvPr/>
        </p:nvPicPr>
        <p:blipFill>
          <a:blip r:embed="rId2" cstate="print"/>
          <a:srcRect/>
          <a:stretch>
            <a:fillRect/>
          </a:stretch>
        </p:blipFill>
        <p:spPr bwMode="auto">
          <a:xfrm>
            <a:off x="381000" y="411480"/>
            <a:ext cx="2985532" cy="2560320"/>
          </a:xfrm>
          <a:prstGeom prst="rect">
            <a:avLst/>
          </a:prstGeom>
          <a:noFill/>
        </p:spPr>
      </p:pic>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p:cNvSpPr/>
          <p:nvPr/>
        </p:nvSpPr>
        <p:spPr>
          <a:xfrm>
            <a:off x="0" y="0"/>
            <a:ext cx="457200" cy="9144000"/>
          </a:xfrm>
          <a:prstGeom prst="rect">
            <a:avLst/>
          </a:prstGeom>
          <a:solidFill>
            <a:srgbClr val="D7E618"/>
          </a:solidFill>
          <a:ln>
            <a:solidFill>
              <a:srgbClr val="D7E618"/>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75" name="Rectangle 3"/>
          <p:cNvSpPr>
            <a:spLocks noChangeArrowheads="1"/>
          </p:cNvSpPr>
          <p:nvPr/>
        </p:nvSpPr>
        <p:spPr bwMode="auto">
          <a:xfrm>
            <a:off x="3352800" y="730240"/>
            <a:ext cx="3208916" cy="17081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 typeface="Arial" pitchFamily="34" charset="0"/>
              <a:buChar char="•"/>
              <a:tabLst/>
            </a:pPr>
            <a:r>
              <a:rPr kumimoji="0" lang="en-US" sz="1400" b="0" i="0" u="none" strike="noStrike" cap="none" normalizeH="0" baseline="0" dirty="0" smtClean="0">
                <a:ln>
                  <a:noFill/>
                </a:ln>
                <a:effectLst/>
                <a:cs typeface="Arial" pitchFamily="34" charset="0"/>
              </a:rPr>
              <a:t> Magnetic Writing Board </a:t>
            </a:r>
          </a:p>
          <a:p>
            <a:pPr marL="0" marR="0" lvl="0" indent="0" algn="l" defTabSz="914400" rtl="0" eaLnBrk="0" fontAlgn="base" latinLnBrk="0" hangingPunct="0">
              <a:lnSpc>
                <a:spcPct val="150000"/>
              </a:lnSpc>
              <a:spcBef>
                <a:spcPct val="0"/>
              </a:spcBef>
              <a:spcAft>
                <a:spcPct val="0"/>
              </a:spcAft>
              <a:buClrTx/>
              <a:buSzTx/>
              <a:buFont typeface="Arial" pitchFamily="34" charset="0"/>
              <a:buChar char="•"/>
              <a:tabLst/>
            </a:pPr>
            <a:r>
              <a:rPr kumimoji="0" lang="en-US" sz="1400" b="0" i="0" u="none" strike="noStrike" cap="none" normalizeH="0" baseline="0" dirty="0" smtClean="0">
                <a:ln>
                  <a:noFill/>
                </a:ln>
                <a:effectLst/>
                <a:cs typeface="Arial" pitchFamily="34" charset="0"/>
              </a:rPr>
              <a:t>Attractive </a:t>
            </a:r>
            <a:r>
              <a:rPr kumimoji="0" lang="en-US" sz="1400" b="0" i="0" u="none" strike="noStrike" cap="none" normalizeH="0" baseline="0" dirty="0" err="1" smtClean="0">
                <a:ln>
                  <a:noFill/>
                </a:ln>
                <a:effectLst/>
                <a:cs typeface="Arial" pitchFamily="34" charset="0"/>
              </a:rPr>
              <a:t>Aluminium</a:t>
            </a:r>
            <a:r>
              <a:rPr kumimoji="0" lang="en-US" sz="1400" b="0" i="0" u="none" strike="noStrike" cap="none" normalizeH="0" baseline="0" dirty="0" smtClean="0">
                <a:ln>
                  <a:noFill/>
                </a:ln>
                <a:effectLst/>
                <a:cs typeface="Arial" pitchFamily="34" charset="0"/>
              </a:rPr>
              <a:t> frame and choice of two board surfaces. </a:t>
            </a:r>
          </a:p>
          <a:p>
            <a:pPr marL="0" marR="0" lvl="0" indent="0" algn="l" defTabSz="914400" rtl="0" eaLnBrk="0" fontAlgn="base" latinLnBrk="0" hangingPunct="0">
              <a:lnSpc>
                <a:spcPct val="150000"/>
              </a:lnSpc>
              <a:spcBef>
                <a:spcPct val="0"/>
              </a:spcBef>
              <a:spcAft>
                <a:spcPct val="0"/>
              </a:spcAft>
              <a:buClrTx/>
              <a:buSzTx/>
              <a:buFont typeface="Arial" pitchFamily="34" charset="0"/>
              <a:buChar char="•"/>
              <a:tabLst/>
            </a:pPr>
            <a:r>
              <a:rPr kumimoji="0" lang="en-US" sz="1400" b="0" i="0" u="none" strike="noStrike" cap="none" normalizeH="0" baseline="0" dirty="0" smtClean="0">
                <a:ln>
                  <a:noFill/>
                </a:ln>
                <a:effectLst/>
                <a:cs typeface="Arial" pitchFamily="34" charset="0"/>
              </a:rPr>
              <a:t>Wall fixings in the concealed corners are included.</a:t>
            </a:r>
          </a:p>
        </p:txBody>
      </p:sp>
      <p:sp>
        <p:nvSpPr>
          <p:cNvPr id="10" name="Rectangle 9"/>
          <p:cNvSpPr/>
          <p:nvPr/>
        </p:nvSpPr>
        <p:spPr>
          <a:xfrm>
            <a:off x="3527858" y="0"/>
            <a:ext cx="3330142" cy="400110"/>
          </a:xfrm>
          <a:prstGeom prst="rect">
            <a:avLst/>
          </a:prstGeom>
        </p:spPr>
        <p:txBody>
          <a:bodyPr wrap="none">
            <a:spAutoFit/>
          </a:bodyPr>
          <a:lstStyle/>
          <a:p>
            <a:pPr lvl="0" algn="r" fontAlgn="base">
              <a:spcBef>
                <a:spcPct val="0"/>
              </a:spcBef>
              <a:spcAft>
                <a:spcPct val="0"/>
              </a:spcAft>
            </a:pPr>
            <a:r>
              <a:rPr lang="en-US" sz="2000" b="1" dirty="0" smtClean="0">
                <a:cs typeface="Arial" pitchFamily="34" charset="0"/>
              </a:rPr>
              <a:t>7300 SERIES WRITING BOARD</a:t>
            </a:r>
            <a:endParaRPr lang="en-US" sz="2000" dirty="0" smtClean="0">
              <a:cs typeface="Arial" pitchFamily="34" charset="0"/>
            </a:endParaRPr>
          </a:p>
        </p:txBody>
      </p:sp>
      <p:sp>
        <p:nvSpPr>
          <p:cNvPr id="2050" name="Rectangle 2"/>
          <p:cNvSpPr>
            <a:spLocks noChangeArrowheads="1"/>
          </p:cNvSpPr>
          <p:nvPr/>
        </p:nvSpPr>
        <p:spPr bwMode="auto">
          <a:xfrm>
            <a:off x="533400" y="3133383"/>
            <a:ext cx="365760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50000"/>
              </a:lnSpc>
              <a:spcBef>
                <a:spcPct val="0"/>
              </a:spcBef>
              <a:spcAft>
                <a:spcPct val="0"/>
              </a:spcAft>
              <a:buClrTx/>
              <a:buSzTx/>
              <a:buFont typeface="Arial" pitchFamily="34" charset="0"/>
              <a:buChar char="•"/>
              <a:tabLst/>
            </a:pPr>
            <a:r>
              <a:rPr kumimoji="0" lang="en-US" sz="1400" b="0" i="0" u="none" strike="noStrike" cap="none" normalizeH="0" baseline="0" dirty="0" smtClean="0">
                <a:ln>
                  <a:noFill/>
                </a:ln>
                <a:effectLst/>
                <a:cs typeface="Arial" pitchFamily="34" charset="0"/>
              </a:rPr>
              <a:t>Non-magnetic </a:t>
            </a:r>
            <a:r>
              <a:rPr kumimoji="0" lang="en-US" sz="1400" b="0" i="0" u="none" strike="noStrike" cap="none" normalizeH="0" baseline="0" dirty="0" err="1" smtClean="0">
                <a:ln>
                  <a:noFill/>
                </a:ln>
                <a:effectLst/>
                <a:cs typeface="Arial" pitchFamily="34" charset="0"/>
              </a:rPr>
              <a:t>Drywipe</a:t>
            </a:r>
            <a:r>
              <a:rPr kumimoji="0" lang="en-US" sz="1400" b="0" i="0" u="none" strike="noStrike" cap="none" normalizeH="0" baseline="0" dirty="0" smtClean="0">
                <a:ln>
                  <a:noFill/>
                </a:ln>
                <a:effectLst/>
                <a:cs typeface="Arial" pitchFamily="34" charset="0"/>
              </a:rPr>
              <a:t> Boards.</a:t>
            </a:r>
          </a:p>
          <a:p>
            <a:pPr marL="0" marR="0" lvl="0" indent="0" defTabSz="914400" rtl="0" eaLnBrk="1" fontAlgn="base" latinLnBrk="0" hangingPunct="1">
              <a:lnSpc>
                <a:spcPct val="150000"/>
              </a:lnSpc>
              <a:spcBef>
                <a:spcPct val="0"/>
              </a:spcBef>
              <a:spcAft>
                <a:spcPct val="0"/>
              </a:spcAft>
              <a:buClrTx/>
              <a:buSzTx/>
              <a:buFont typeface="Arial" pitchFamily="34" charset="0"/>
              <a:buChar char="•"/>
              <a:tabLst/>
            </a:pPr>
            <a:r>
              <a:rPr lang="en-US" sz="1400" dirty="0" smtClean="0">
                <a:cs typeface="Arial" pitchFamily="34" charset="0"/>
              </a:rPr>
              <a:t> </a:t>
            </a:r>
            <a:r>
              <a:rPr kumimoji="0" lang="en-US" sz="1400" b="0" i="0" u="none" strike="noStrike" cap="none" normalizeH="0" baseline="0" dirty="0" smtClean="0">
                <a:ln>
                  <a:noFill/>
                </a:ln>
                <a:effectLst/>
                <a:cs typeface="Arial" pitchFamily="34" charset="0"/>
              </a:rPr>
              <a:t>Standard board is double sided, 9mm thick, intended for occasional use.</a:t>
            </a:r>
          </a:p>
          <a:p>
            <a:pPr marL="0" marR="0" lvl="0" indent="0" defTabSz="914400" rtl="0" eaLnBrk="1" fontAlgn="base" latinLnBrk="0" hangingPunct="1">
              <a:lnSpc>
                <a:spcPct val="150000"/>
              </a:lnSpc>
              <a:spcBef>
                <a:spcPct val="0"/>
              </a:spcBef>
              <a:spcAft>
                <a:spcPct val="0"/>
              </a:spcAft>
              <a:buClrTx/>
              <a:buSzTx/>
              <a:buFont typeface="Arial" pitchFamily="34" charset="0"/>
              <a:buChar char="•"/>
              <a:tabLst/>
            </a:pPr>
            <a:r>
              <a:rPr lang="en-US" sz="1400" dirty="0" smtClean="0">
                <a:cs typeface="Arial" pitchFamily="34" charset="0"/>
              </a:rPr>
              <a:t> </a:t>
            </a:r>
            <a:r>
              <a:rPr kumimoji="0" lang="en-US" sz="1400" b="0" i="0" u="none" strike="noStrike" cap="none" normalizeH="0" baseline="0" dirty="0" smtClean="0">
                <a:ln>
                  <a:noFill/>
                </a:ln>
                <a:effectLst/>
                <a:cs typeface="Arial" pitchFamily="34" charset="0"/>
              </a:rPr>
              <a:t>Clip-on Pen shelves can be ordered with the </a:t>
            </a:r>
            <a:r>
              <a:rPr kumimoji="0" lang="en-US" sz="1400" b="0" i="0" u="none" strike="noStrike" cap="none" normalizeH="0" baseline="0" dirty="0" err="1" smtClean="0">
                <a:ln>
                  <a:noFill/>
                </a:ln>
                <a:effectLst/>
                <a:cs typeface="Arial" pitchFamily="34" charset="0"/>
              </a:rPr>
              <a:t>drywipe</a:t>
            </a:r>
            <a:r>
              <a:rPr kumimoji="0" lang="en-US" sz="1400" b="0" i="0" u="none" strike="noStrike" cap="none" normalizeH="0" baseline="0" dirty="0" smtClean="0">
                <a:ln>
                  <a:noFill/>
                </a:ln>
                <a:effectLst/>
                <a:cs typeface="Arial" pitchFamily="34" charset="0"/>
              </a:rPr>
              <a:t> boards. Wall fixings in the concealed corners are included.</a:t>
            </a:r>
          </a:p>
        </p:txBody>
      </p:sp>
      <p:grpSp>
        <p:nvGrpSpPr>
          <p:cNvPr id="2" name="Group 18"/>
          <p:cNvGrpSpPr/>
          <p:nvPr/>
        </p:nvGrpSpPr>
        <p:grpSpPr>
          <a:xfrm>
            <a:off x="685800" y="5257800"/>
            <a:ext cx="5334000" cy="2560320"/>
            <a:chOff x="685800" y="5454996"/>
            <a:chExt cx="5334000" cy="2820554"/>
          </a:xfrm>
        </p:grpSpPr>
        <p:pic>
          <p:nvPicPr>
            <p:cNvPr id="12" name="Picture 7"/>
            <p:cNvPicPr>
              <a:picLocks noChangeAspect="1" noChangeArrowheads="1"/>
            </p:cNvPicPr>
            <p:nvPr/>
          </p:nvPicPr>
          <p:blipFill>
            <a:blip r:embed="rId3" cstate="print"/>
            <a:srcRect/>
            <a:stretch>
              <a:fillRect/>
            </a:stretch>
          </p:blipFill>
          <p:spPr bwMode="auto">
            <a:xfrm>
              <a:off x="685800" y="5454996"/>
              <a:ext cx="5334000" cy="2820554"/>
            </a:xfrm>
            <a:prstGeom prst="rect">
              <a:avLst/>
            </a:prstGeom>
            <a:noFill/>
            <a:ln w="9525">
              <a:noFill/>
              <a:miter lim="800000"/>
              <a:headEnd/>
              <a:tailEnd/>
            </a:ln>
          </p:spPr>
        </p:pic>
        <p:sp>
          <p:nvSpPr>
            <p:cNvPr id="13" name="Rectangle 8"/>
            <p:cNvSpPr>
              <a:spLocks noChangeArrowheads="1"/>
            </p:cNvSpPr>
            <p:nvPr/>
          </p:nvSpPr>
          <p:spPr bwMode="auto">
            <a:xfrm>
              <a:off x="3352800" y="5706831"/>
              <a:ext cx="2362200" cy="23544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 typeface="Arial" pitchFamily="34" charset="0"/>
                <a:buChar char="•"/>
                <a:tabLst/>
              </a:pPr>
              <a:r>
                <a:rPr kumimoji="0" lang="en-US" sz="1400" i="0" u="none" strike="noStrike" cap="none" normalizeH="0" baseline="0" dirty="0" smtClean="0">
                  <a:ln>
                    <a:noFill/>
                  </a:ln>
                  <a:effectLst/>
                  <a:cs typeface="Arial" pitchFamily="34" charset="0"/>
                </a:rPr>
                <a:t> Combination </a:t>
              </a:r>
              <a:r>
                <a:rPr kumimoji="0" lang="en-US" sz="1400" i="0" u="none" strike="noStrike" cap="none" normalizeH="0" baseline="0" dirty="0" err="1" smtClean="0">
                  <a:ln>
                    <a:noFill/>
                  </a:ln>
                  <a:effectLst/>
                  <a:cs typeface="Arial" pitchFamily="34" charset="0"/>
                </a:rPr>
                <a:t>Noticeboards</a:t>
              </a:r>
              <a:endParaRPr kumimoji="0" lang="en-US" sz="1400" i="0" u="none" strike="noStrike" cap="none" normalizeH="0" baseline="0" dirty="0" smtClean="0">
                <a:ln>
                  <a:noFill/>
                </a:ln>
                <a:effectLst/>
                <a:cs typeface="Arial" pitchFamily="34" charset="0"/>
              </a:endParaRPr>
            </a:p>
            <a:p>
              <a:pPr marL="0" marR="0" lvl="0" indent="0" algn="l" defTabSz="914400" rtl="0" eaLnBrk="1" fontAlgn="base" latinLnBrk="0" hangingPunct="1">
                <a:lnSpc>
                  <a:spcPct val="150000"/>
                </a:lnSpc>
                <a:spcBef>
                  <a:spcPct val="0"/>
                </a:spcBef>
                <a:spcAft>
                  <a:spcPct val="0"/>
                </a:spcAft>
                <a:buClrTx/>
                <a:buSzTx/>
                <a:buFont typeface="Arial" pitchFamily="34" charset="0"/>
                <a:buChar char="•"/>
                <a:tabLst/>
              </a:pPr>
              <a:r>
                <a:rPr lang="en-US" sz="1400" dirty="0" smtClean="0">
                  <a:cs typeface="Arial" pitchFamily="34" charset="0"/>
                </a:rPr>
                <a:t> Has bo</a:t>
              </a:r>
              <a:r>
                <a:rPr kumimoji="0" lang="en-US" sz="1400" i="0" u="none" strike="noStrike" cap="none" normalizeH="0" baseline="0" dirty="0" smtClean="0">
                  <a:ln>
                    <a:noFill/>
                  </a:ln>
                  <a:effectLst/>
                  <a:cs typeface="Arial" pitchFamily="34" charset="0"/>
                </a:rPr>
                <a:t>th a </a:t>
              </a:r>
              <a:r>
                <a:rPr kumimoji="0" lang="en-US" sz="1400" i="0" u="none" strike="noStrike" cap="none" normalizeH="0" baseline="0" dirty="0" err="1" smtClean="0">
                  <a:ln>
                    <a:noFill/>
                  </a:ln>
                  <a:effectLst/>
                  <a:cs typeface="Arial" pitchFamily="34" charset="0"/>
                </a:rPr>
                <a:t>pinnable</a:t>
              </a:r>
              <a:r>
                <a:rPr kumimoji="0" lang="en-US" sz="1400" i="0" u="none" strike="noStrike" cap="none" normalizeH="0" baseline="0" dirty="0" smtClean="0">
                  <a:ln>
                    <a:noFill/>
                  </a:ln>
                  <a:effectLst/>
                  <a:cs typeface="Arial" pitchFamily="34" charset="0"/>
                </a:rPr>
                <a:t> felt section in a choice of four colours, and a standard </a:t>
              </a:r>
              <a:r>
                <a:rPr kumimoji="0" lang="en-US" sz="1400" i="0" u="none" strike="noStrike" cap="none" normalizeH="0" baseline="0" dirty="0" err="1" smtClean="0">
                  <a:ln>
                    <a:noFill/>
                  </a:ln>
                  <a:effectLst/>
                  <a:cs typeface="Arial" pitchFamily="34" charset="0"/>
                </a:rPr>
                <a:t>drywipe</a:t>
              </a:r>
              <a:r>
                <a:rPr kumimoji="0" lang="en-US" sz="1400" i="0" u="none" strike="noStrike" cap="none" normalizeH="0" baseline="0" dirty="0" smtClean="0">
                  <a:ln>
                    <a:noFill/>
                  </a:ln>
                  <a:effectLst/>
                  <a:cs typeface="Arial" pitchFamily="34" charset="0"/>
                </a:rPr>
                <a:t> section.</a:t>
              </a:r>
            </a:p>
            <a:p>
              <a:pPr marL="0" marR="0" lvl="0" indent="0" algn="l" defTabSz="914400" rtl="0" eaLnBrk="1" fontAlgn="base" latinLnBrk="0" hangingPunct="1">
                <a:lnSpc>
                  <a:spcPct val="150000"/>
                </a:lnSpc>
                <a:spcBef>
                  <a:spcPct val="0"/>
                </a:spcBef>
                <a:spcAft>
                  <a:spcPct val="0"/>
                </a:spcAft>
                <a:buClrTx/>
                <a:buSzTx/>
                <a:buFont typeface="Arial" pitchFamily="34" charset="0"/>
                <a:buChar char="•"/>
                <a:tabLst/>
              </a:pPr>
              <a:r>
                <a:rPr kumimoji="0" lang="en-US" sz="1400" i="0" u="none" strike="noStrike" cap="none" normalizeH="0" baseline="0" dirty="0" smtClean="0">
                  <a:ln>
                    <a:noFill/>
                  </a:ln>
                  <a:effectLst/>
                  <a:cs typeface="Arial" pitchFamily="34" charset="0"/>
                </a:rPr>
                <a:t> Fixings are concealed in the corners.</a:t>
              </a:r>
            </a:p>
          </p:txBody>
        </p:sp>
      </p:grpSp>
      <p:sp>
        <p:nvSpPr>
          <p:cNvPr id="14" name="TextBox 13"/>
          <p:cNvSpPr txBox="1"/>
          <p:nvPr/>
        </p:nvSpPr>
        <p:spPr>
          <a:xfrm>
            <a:off x="2303141" y="2667000"/>
            <a:ext cx="854721" cy="307777"/>
          </a:xfrm>
          <a:prstGeom prst="rect">
            <a:avLst/>
          </a:prstGeom>
          <a:noFill/>
        </p:spPr>
        <p:txBody>
          <a:bodyPr wrap="none" rtlCol="0">
            <a:spAutoFit/>
          </a:bodyPr>
          <a:lstStyle/>
          <a:p>
            <a:r>
              <a:rPr lang="en-US" sz="1400" b="1" dirty="0" smtClean="0">
                <a:solidFill>
                  <a:schemeClr val="bg1">
                    <a:lumMod val="50000"/>
                  </a:schemeClr>
                </a:solidFill>
              </a:rPr>
              <a:t>WB 7301</a:t>
            </a:r>
            <a:endParaRPr lang="en-US" sz="1400" b="1" dirty="0">
              <a:solidFill>
                <a:schemeClr val="bg1">
                  <a:lumMod val="50000"/>
                </a:schemeClr>
              </a:solidFill>
            </a:endParaRPr>
          </a:p>
        </p:txBody>
      </p:sp>
      <p:grpSp>
        <p:nvGrpSpPr>
          <p:cNvPr id="3" name="Group 16"/>
          <p:cNvGrpSpPr/>
          <p:nvPr/>
        </p:nvGrpSpPr>
        <p:grpSpPr>
          <a:xfrm>
            <a:off x="3909454" y="2667000"/>
            <a:ext cx="2796146" cy="2746177"/>
            <a:chOff x="3810000" y="2819400"/>
            <a:chExt cx="2796146" cy="2746177"/>
          </a:xfrm>
        </p:grpSpPr>
        <p:pic>
          <p:nvPicPr>
            <p:cNvPr id="2049" name="Picture 1"/>
            <p:cNvPicPr>
              <a:picLocks noChangeAspect="1" noChangeArrowheads="1"/>
            </p:cNvPicPr>
            <p:nvPr/>
          </p:nvPicPr>
          <p:blipFill>
            <a:blip r:embed="rId4" cstate="print"/>
            <a:srcRect/>
            <a:stretch>
              <a:fillRect/>
            </a:stretch>
          </p:blipFill>
          <p:spPr bwMode="auto">
            <a:xfrm>
              <a:off x="3810000" y="2819400"/>
              <a:ext cx="2796146" cy="2560320"/>
            </a:xfrm>
            <a:prstGeom prst="rect">
              <a:avLst/>
            </a:prstGeom>
            <a:noFill/>
            <a:ln w="9525">
              <a:noFill/>
              <a:miter lim="800000"/>
              <a:headEnd/>
              <a:tailEnd/>
            </a:ln>
          </p:spPr>
        </p:pic>
        <p:sp>
          <p:nvSpPr>
            <p:cNvPr id="16" name="TextBox 15"/>
            <p:cNvSpPr txBox="1"/>
            <p:nvPr/>
          </p:nvSpPr>
          <p:spPr>
            <a:xfrm>
              <a:off x="5698479" y="5257800"/>
              <a:ext cx="854721" cy="307777"/>
            </a:xfrm>
            <a:prstGeom prst="rect">
              <a:avLst/>
            </a:prstGeom>
            <a:noFill/>
          </p:spPr>
          <p:txBody>
            <a:bodyPr wrap="none" rtlCol="0">
              <a:spAutoFit/>
            </a:bodyPr>
            <a:lstStyle/>
            <a:p>
              <a:r>
                <a:rPr lang="en-US" sz="1400" b="1" dirty="0" smtClean="0">
                  <a:solidFill>
                    <a:schemeClr val="bg1">
                      <a:lumMod val="50000"/>
                    </a:schemeClr>
                  </a:solidFill>
                </a:rPr>
                <a:t>WB 7303</a:t>
              </a:r>
              <a:endParaRPr lang="en-US" sz="1400" b="1" dirty="0">
                <a:solidFill>
                  <a:schemeClr val="bg1">
                    <a:lumMod val="50000"/>
                  </a:schemeClr>
                </a:solidFill>
              </a:endParaRPr>
            </a:p>
          </p:txBody>
        </p:sp>
      </p:grpSp>
      <p:sp>
        <p:nvSpPr>
          <p:cNvPr id="18" name="TextBox 17"/>
          <p:cNvSpPr txBox="1"/>
          <p:nvPr/>
        </p:nvSpPr>
        <p:spPr>
          <a:xfrm>
            <a:off x="838200" y="7693223"/>
            <a:ext cx="854721" cy="307777"/>
          </a:xfrm>
          <a:prstGeom prst="rect">
            <a:avLst/>
          </a:prstGeom>
          <a:noFill/>
        </p:spPr>
        <p:txBody>
          <a:bodyPr wrap="none" rtlCol="0">
            <a:spAutoFit/>
          </a:bodyPr>
          <a:lstStyle/>
          <a:p>
            <a:r>
              <a:rPr lang="en-US" sz="1400" b="1" dirty="0" smtClean="0">
                <a:solidFill>
                  <a:schemeClr val="bg1">
                    <a:lumMod val="50000"/>
                  </a:schemeClr>
                </a:solidFill>
              </a:rPr>
              <a:t>WB 7305</a:t>
            </a:r>
            <a:endParaRPr lang="en-US" sz="1400" b="1" dirty="0">
              <a:solidFill>
                <a:schemeClr val="bg1">
                  <a:lumMod val="50000"/>
                </a:schemeClr>
              </a:solidFill>
            </a:endParaRPr>
          </a:p>
        </p:txBody>
      </p:sp>
      <p:grpSp>
        <p:nvGrpSpPr>
          <p:cNvPr id="4" name="Group 19"/>
          <p:cNvGrpSpPr/>
          <p:nvPr/>
        </p:nvGrpSpPr>
        <p:grpSpPr>
          <a:xfrm>
            <a:off x="1143000" y="8077200"/>
            <a:ext cx="4495800" cy="304800"/>
            <a:chOff x="533400" y="7829550"/>
            <a:chExt cx="4495800" cy="304800"/>
          </a:xfrm>
        </p:grpSpPr>
        <p:sp>
          <p:nvSpPr>
            <p:cNvPr id="21" name="Rounded Rectangle 20"/>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2" name="Rounded Rectangle 21"/>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3" name="Rounded Rectangle 22"/>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4 weeks</a:t>
              </a:r>
              <a:endParaRPr lang="en-US" sz="1400" b="1" dirty="0"/>
            </a:p>
          </p:txBody>
        </p:sp>
      </p:grpSp>
      <p:sp>
        <p:nvSpPr>
          <p:cNvPr id="24" name="Rectangle 23"/>
          <p:cNvSpPr/>
          <p:nvPr/>
        </p:nvSpPr>
        <p:spPr>
          <a:xfrm>
            <a:off x="5408283" y="8714601"/>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5" name="Picture 2" descr="C:\Users\Public\Documents\Adityas\Profile\Logo_wpfur.jpg"/>
          <p:cNvPicPr>
            <a:picLocks noChangeAspect="1" noChangeArrowheads="1"/>
          </p:cNvPicPr>
          <p:nvPr/>
        </p:nvPicPr>
        <p:blipFill>
          <a:blip r:embed="rId5" cstate="print"/>
          <a:srcRect/>
          <a:stretch>
            <a:fillRect/>
          </a:stretch>
        </p:blipFill>
        <p:spPr bwMode="auto">
          <a:xfrm>
            <a:off x="3208360" y="8427720"/>
            <a:ext cx="414033" cy="640080"/>
          </a:xfrm>
          <a:prstGeom prst="rect">
            <a:avLst/>
          </a:prstGeom>
          <a:noFill/>
        </p:spPr>
      </p:pic>
      <p:sp>
        <p:nvSpPr>
          <p:cNvPr id="26" name="TextBox 25"/>
          <p:cNvSpPr txBox="1"/>
          <p:nvPr/>
        </p:nvSpPr>
        <p:spPr>
          <a:xfrm rot="16200000">
            <a:off x="-640851" y="1721349"/>
            <a:ext cx="1766702" cy="276999"/>
          </a:xfrm>
          <a:prstGeom prst="rect">
            <a:avLst/>
          </a:prstGeom>
          <a:solidFill>
            <a:srgbClr val="D7E618"/>
          </a:solidFill>
          <a:ln>
            <a:solidFill>
              <a:srgbClr val="D7E618"/>
            </a:solidFill>
          </a:ln>
        </p:spPr>
        <p:txBody>
          <a:bodyPr wrap="none" rtlCol="0">
            <a:spAutoFit/>
          </a:bodyPr>
          <a:lstStyle/>
          <a:p>
            <a:r>
              <a:rPr lang="en-US" sz="1200" b="1" dirty="0" smtClean="0">
                <a:solidFill>
                  <a:schemeClr val="bg1"/>
                </a:solidFill>
              </a:rPr>
              <a:t>Miscellaneous  Furniture</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800" y="0"/>
            <a:ext cx="457200" cy="9144000"/>
            <a:chOff x="0" y="0"/>
            <a:chExt cx="457200" cy="9144000"/>
          </a:xfrm>
          <a:solidFill>
            <a:srgbClr val="D7E618"/>
          </a:solidFill>
        </p:grpSpPr>
        <p:sp>
          <p:nvSpPr>
            <p:cNvPr id="6" name="Rectangle 5"/>
            <p:cNvSpPr/>
            <p:nvPr/>
          </p:nvSpPr>
          <p:spPr>
            <a:xfrm>
              <a:off x="0" y="0"/>
              <a:ext cx="457200" cy="9144000"/>
            </a:xfrm>
            <a:prstGeom prst="rect">
              <a:avLst/>
            </a:prstGeom>
            <a:grpFill/>
            <a:ln>
              <a:solidFill>
                <a:srgbClr val="D7E618"/>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640837" y="1695602"/>
              <a:ext cx="1766702" cy="276999"/>
            </a:xfrm>
            <a:prstGeom prst="rect">
              <a:avLst/>
            </a:prstGeom>
            <a:grpFill/>
            <a:ln>
              <a:solidFill>
                <a:srgbClr val="D7E618"/>
              </a:solidFill>
            </a:ln>
          </p:spPr>
          <p:txBody>
            <a:bodyPr wrap="none" rtlCol="0">
              <a:spAutoFit/>
            </a:bodyPr>
            <a:lstStyle/>
            <a:p>
              <a:r>
                <a:rPr lang="en-US" sz="1200" b="1" dirty="0" smtClean="0">
                  <a:solidFill>
                    <a:schemeClr val="bg1"/>
                  </a:solidFill>
                </a:rPr>
                <a:t>Miscellaneous  Furniture</a:t>
              </a:r>
              <a:endParaRPr lang="en-US" sz="1200" b="1" dirty="0">
                <a:solidFill>
                  <a:schemeClr val="bg1"/>
                </a:solidFill>
              </a:endParaRPr>
            </a:p>
          </p:txBody>
        </p:sp>
      </p:grpSp>
      <p:sp>
        <p:nvSpPr>
          <p:cNvPr id="8" name="Rectangle 7"/>
          <p:cNvSpPr/>
          <p:nvPr/>
        </p:nvSpPr>
        <p:spPr>
          <a:xfrm>
            <a:off x="4191000" y="8698230"/>
            <a:ext cx="2209800" cy="274320"/>
          </a:xfrm>
          <a:prstGeom prst="rect">
            <a:avLst/>
          </a:prstGeom>
          <a:solidFill>
            <a:schemeClr val="bg1"/>
          </a:solidFill>
          <a:ln w="9525">
            <a:solidFill>
              <a:srgbClr val="D7E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rgbClr val="333300"/>
                </a:solidFill>
              </a:rPr>
              <a:t>Miscellaneous F</a:t>
            </a:r>
            <a:r>
              <a:rPr lang="en-US" sz="1050" b="1" dirty="0" smtClean="0">
                <a:solidFill>
                  <a:schemeClr val="tx1"/>
                </a:solidFill>
              </a:rPr>
              <a:t>urniture                  85</a:t>
            </a:r>
            <a:endParaRPr lang="en-US" sz="1050" b="1" dirty="0">
              <a:solidFill>
                <a:schemeClr val="tx1"/>
              </a:solidFill>
            </a:endParaRPr>
          </a:p>
        </p:txBody>
      </p:sp>
      <p:pic>
        <p:nvPicPr>
          <p:cNvPr id="1027" name="Picture 3"/>
          <p:cNvPicPr>
            <a:picLocks noChangeAspect="1" noChangeArrowheads="1"/>
          </p:cNvPicPr>
          <p:nvPr/>
        </p:nvPicPr>
        <p:blipFill>
          <a:blip r:embed="rId2" cstate="print"/>
          <a:srcRect/>
          <a:stretch>
            <a:fillRect/>
          </a:stretch>
        </p:blipFill>
        <p:spPr bwMode="auto">
          <a:xfrm flipH="1">
            <a:off x="3596008" y="228600"/>
            <a:ext cx="2747642" cy="2560320"/>
          </a:xfrm>
          <a:prstGeom prst="rect">
            <a:avLst/>
          </a:prstGeom>
          <a:noFill/>
          <a:ln w="9525">
            <a:noFill/>
            <a:miter lim="800000"/>
            <a:headEnd/>
            <a:tailEnd/>
          </a:ln>
        </p:spPr>
      </p:pic>
      <p:graphicFrame>
        <p:nvGraphicFramePr>
          <p:cNvPr id="12" name="Table 11"/>
          <p:cNvGraphicFramePr>
            <a:graphicFrameLocks noGrp="1"/>
          </p:cNvGraphicFramePr>
          <p:nvPr/>
        </p:nvGraphicFramePr>
        <p:xfrm>
          <a:off x="1143000" y="4425315"/>
          <a:ext cx="4572000" cy="293370"/>
        </p:xfrm>
        <a:graphic>
          <a:graphicData uri="http://schemas.openxmlformats.org/drawingml/2006/table">
            <a:tbl>
              <a:tblPr/>
              <a:tblGrid>
                <a:gridCol w="4572000"/>
              </a:tblGrid>
              <a:tr h="142875">
                <a:tc>
                  <a:txBody>
                    <a:bodyPr/>
                    <a:lstStyle/>
                    <a:p>
                      <a:pPr algn="ctr"/>
                      <a:endParaRPr lang="en-US"/>
                    </a:p>
                  </a:txBody>
                  <a:tcPr marL="9525" marR="9525" marT="9525" marB="9525" anchor="ctr">
                    <a:lnL>
                      <a:noFill/>
                    </a:lnL>
                    <a:lnR>
                      <a:noFill/>
                    </a:lnR>
                    <a:lnT>
                      <a:noFill/>
                    </a:lnT>
                    <a:lnB>
                      <a:noFill/>
                    </a:lnB>
                    <a:solidFill>
                      <a:srgbClr val="FFFFFF"/>
                    </a:solidFill>
                  </a:tcPr>
                </a:tc>
              </a:tr>
            </a:tbl>
          </a:graphicData>
        </a:graphic>
      </p:graphicFrame>
      <p:sp>
        <p:nvSpPr>
          <p:cNvPr id="1028" name="Rectangle 4"/>
          <p:cNvSpPr>
            <a:spLocks noChangeArrowheads="1"/>
          </p:cNvSpPr>
          <p:nvPr/>
        </p:nvSpPr>
        <p:spPr bwMode="auto">
          <a:xfrm>
            <a:off x="76200" y="869722"/>
            <a:ext cx="39624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 typeface="Arial" pitchFamily="34" charset="0"/>
              <a:buChar char="•"/>
              <a:tabLst/>
            </a:pPr>
            <a:r>
              <a:rPr kumimoji="0" lang="en-US" sz="1400" i="0" u="none" strike="noStrike" cap="none" normalizeH="0" baseline="0" dirty="0" smtClean="0">
                <a:ln>
                  <a:noFill/>
                </a:ln>
                <a:effectLst/>
                <a:cs typeface="Arial" pitchFamily="34" charset="0"/>
              </a:rPr>
              <a:t> </a:t>
            </a:r>
            <a:r>
              <a:rPr kumimoji="0" lang="en-US" sz="1400" i="0" u="none" strike="noStrike" cap="none" normalizeH="0" baseline="0" dirty="0" err="1" smtClean="0">
                <a:ln>
                  <a:noFill/>
                </a:ln>
                <a:effectLst/>
                <a:cs typeface="Arial" pitchFamily="34" charset="0"/>
              </a:rPr>
              <a:t>Aluminium</a:t>
            </a:r>
            <a:r>
              <a:rPr kumimoji="0" lang="en-US" sz="1400" i="0" u="none" strike="noStrike" cap="none" normalizeH="0" baseline="0" dirty="0" smtClean="0">
                <a:ln>
                  <a:noFill/>
                </a:ln>
                <a:effectLst/>
                <a:cs typeface="Arial" pitchFamily="34" charset="0"/>
              </a:rPr>
              <a:t> Framed </a:t>
            </a:r>
            <a:r>
              <a:rPr kumimoji="0" lang="en-US" sz="1400" i="0" u="none" strike="noStrike" cap="none" normalizeH="0" baseline="0" dirty="0" err="1" smtClean="0">
                <a:ln>
                  <a:noFill/>
                </a:ln>
                <a:effectLst/>
                <a:cs typeface="Arial" pitchFamily="34" charset="0"/>
              </a:rPr>
              <a:t>Noticeboards</a:t>
            </a:r>
            <a:endParaRPr kumimoji="0" lang="en-US" sz="1400" i="0" u="none" strike="noStrike" cap="none" normalizeH="0" baseline="0" dirty="0" smtClean="0">
              <a:ln>
                <a:noFill/>
              </a:ln>
              <a:effectLst/>
              <a:cs typeface="Arial" pitchFamily="34" charset="0"/>
            </a:endParaRPr>
          </a:p>
          <a:p>
            <a:pPr marL="0" marR="0" lvl="0" indent="0" algn="l" defTabSz="914400" rtl="0" eaLnBrk="1" fontAlgn="base" latinLnBrk="0" hangingPunct="1">
              <a:lnSpc>
                <a:spcPct val="150000"/>
              </a:lnSpc>
              <a:spcBef>
                <a:spcPct val="0"/>
              </a:spcBef>
              <a:spcAft>
                <a:spcPct val="0"/>
              </a:spcAft>
              <a:buClrTx/>
              <a:buSzTx/>
              <a:buFont typeface="Arial" pitchFamily="34" charset="0"/>
              <a:buChar char="•"/>
              <a:tabLst/>
            </a:pPr>
            <a:r>
              <a:rPr kumimoji="0" lang="en-US" sz="1400" i="0" u="none" strike="noStrike" cap="none" normalizeH="0" baseline="0" dirty="0" smtClean="0">
                <a:ln>
                  <a:noFill/>
                </a:ln>
                <a:effectLst/>
                <a:cs typeface="Arial" pitchFamily="34" charset="0"/>
              </a:rPr>
              <a:t> Satin </a:t>
            </a:r>
            <a:r>
              <a:rPr kumimoji="0" lang="en-US" sz="1400" i="0" u="none" strike="noStrike" cap="none" normalizeH="0" baseline="0" dirty="0" err="1" smtClean="0">
                <a:ln>
                  <a:noFill/>
                </a:ln>
                <a:effectLst/>
                <a:cs typeface="Arial" pitchFamily="34" charset="0"/>
              </a:rPr>
              <a:t>Aluminium</a:t>
            </a:r>
            <a:r>
              <a:rPr kumimoji="0" lang="en-US" sz="1400" i="0" u="none" strike="noStrike" cap="none" normalizeH="0" baseline="0" dirty="0" smtClean="0">
                <a:ln>
                  <a:noFill/>
                </a:ln>
                <a:effectLst/>
                <a:cs typeface="Arial" pitchFamily="34" charset="0"/>
              </a:rPr>
              <a:t> frame with concealed corners. Fixings supplied.</a:t>
            </a:r>
          </a:p>
          <a:p>
            <a:pPr marL="0" marR="0" lvl="0" indent="0" algn="l" defTabSz="914400" rtl="0" eaLnBrk="0" fontAlgn="base" latinLnBrk="0" hangingPunct="0">
              <a:lnSpc>
                <a:spcPct val="150000"/>
              </a:lnSpc>
              <a:spcBef>
                <a:spcPct val="0"/>
              </a:spcBef>
              <a:spcAft>
                <a:spcPct val="0"/>
              </a:spcAft>
              <a:buClrTx/>
              <a:buSzTx/>
              <a:buFontTx/>
              <a:buNone/>
              <a:tabLst/>
            </a:pPr>
            <a:endParaRPr kumimoji="0" lang="en-US" sz="1400" i="0" u="none" strike="noStrike" cap="none" normalizeH="0" baseline="0" dirty="0" smtClean="0">
              <a:ln>
                <a:noFill/>
              </a:ln>
              <a:effectLst/>
              <a:cs typeface="Arial" pitchFamily="34" charset="0"/>
            </a:endParaRPr>
          </a:p>
        </p:txBody>
      </p:sp>
      <p:sp>
        <p:nvSpPr>
          <p:cNvPr id="1030" name="Rectangle 6"/>
          <p:cNvSpPr>
            <a:spLocks noChangeArrowheads="1"/>
          </p:cNvSpPr>
          <p:nvPr/>
        </p:nvSpPr>
        <p:spPr bwMode="auto">
          <a:xfrm>
            <a:off x="3124200" y="2971800"/>
            <a:ext cx="327660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 typeface="Arial" pitchFamily="34" charset="0"/>
              <a:buChar char="•"/>
              <a:tabLst/>
            </a:pPr>
            <a:r>
              <a:rPr kumimoji="0" lang="en-US" sz="1400" i="0" u="none" strike="noStrike" cap="none" normalizeH="0" baseline="0" dirty="0" smtClean="0">
                <a:ln>
                  <a:noFill/>
                </a:ln>
                <a:effectLst/>
                <a:latin typeface="+mj-lt"/>
                <a:cs typeface="Arial" pitchFamily="34" charset="0"/>
              </a:rPr>
              <a:t> </a:t>
            </a:r>
            <a:r>
              <a:rPr kumimoji="0" lang="en-US" sz="1400" i="0" u="none" strike="noStrike" cap="none" normalizeH="0" baseline="0" dirty="0" err="1" smtClean="0">
                <a:ln>
                  <a:noFill/>
                </a:ln>
                <a:effectLst/>
                <a:latin typeface="+mj-lt"/>
                <a:cs typeface="Arial" pitchFamily="34" charset="0"/>
              </a:rPr>
              <a:t>Aluminium</a:t>
            </a:r>
            <a:r>
              <a:rPr kumimoji="0" lang="en-US" sz="1400" i="0" u="none" strike="noStrike" cap="none" normalizeH="0" baseline="0" dirty="0" smtClean="0">
                <a:ln>
                  <a:noFill/>
                </a:ln>
                <a:effectLst/>
                <a:latin typeface="+mj-lt"/>
                <a:cs typeface="Arial" pitchFamily="34" charset="0"/>
              </a:rPr>
              <a:t> Frame Felt </a:t>
            </a:r>
            <a:r>
              <a:rPr kumimoji="0" lang="en-US" sz="1400" i="0" u="none" strike="noStrike" cap="none" normalizeH="0" baseline="0" dirty="0" err="1" smtClean="0">
                <a:ln>
                  <a:noFill/>
                </a:ln>
                <a:effectLst/>
                <a:latin typeface="+mj-lt"/>
                <a:cs typeface="Arial" pitchFamily="34" charset="0"/>
              </a:rPr>
              <a:t>Noticeboards</a:t>
            </a:r>
            <a:endParaRPr kumimoji="0" lang="en-US" sz="1400" i="0" u="none" strike="noStrike" cap="none" normalizeH="0" baseline="0" dirty="0" smtClean="0">
              <a:ln>
                <a:noFill/>
              </a:ln>
              <a:effectLst/>
              <a:latin typeface="+mj-lt"/>
              <a:cs typeface="Arial" pitchFamily="34" charset="0"/>
            </a:endParaRPr>
          </a:p>
          <a:p>
            <a:pPr marL="0" marR="0" lvl="0" indent="0" algn="l" defTabSz="914400" rtl="0" eaLnBrk="1" fontAlgn="base" latinLnBrk="0" hangingPunct="1">
              <a:lnSpc>
                <a:spcPct val="150000"/>
              </a:lnSpc>
              <a:spcBef>
                <a:spcPct val="0"/>
              </a:spcBef>
              <a:spcAft>
                <a:spcPct val="0"/>
              </a:spcAft>
              <a:buClrTx/>
              <a:buSzTx/>
              <a:buFont typeface="Arial" pitchFamily="34" charset="0"/>
              <a:buChar char="•"/>
              <a:tabLst/>
            </a:pPr>
            <a:r>
              <a:rPr lang="en-US" sz="1400" dirty="0" smtClean="0">
                <a:latin typeface="+mj-lt"/>
                <a:cs typeface="Arial" pitchFamily="34" charset="0"/>
              </a:rPr>
              <a:t> May be</a:t>
            </a:r>
            <a:r>
              <a:rPr kumimoji="0" lang="en-US" sz="1400" b="0" i="0" u="none" strike="noStrike" cap="none" normalizeH="0" baseline="0" dirty="0" smtClean="0">
                <a:ln>
                  <a:noFill/>
                </a:ln>
                <a:effectLst/>
                <a:latin typeface="+mj-lt"/>
                <a:cs typeface="Arial" pitchFamily="34" charset="0"/>
              </a:rPr>
              <a:t> fixed landscape or portrait and feature concealed fixings (fixings are included). </a:t>
            </a:r>
          </a:p>
          <a:p>
            <a:pPr marL="0" marR="0" lvl="0" indent="0" algn="l" defTabSz="914400" rtl="0" eaLnBrk="1" fontAlgn="base" latinLnBrk="0" hangingPunct="1">
              <a:lnSpc>
                <a:spcPct val="150000"/>
              </a:lnSpc>
              <a:spcBef>
                <a:spcPct val="0"/>
              </a:spcBef>
              <a:spcAft>
                <a:spcPct val="0"/>
              </a:spcAft>
              <a:buClrTx/>
              <a:buSzTx/>
              <a:buFont typeface="Arial" pitchFamily="34" charset="0"/>
              <a:buChar char="•"/>
              <a:tabLst/>
            </a:pPr>
            <a:r>
              <a:rPr lang="en-US" sz="1400" dirty="0" smtClean="0">
                <a:latin typeface="+mj-lt"/>
                <a:cs typeface="Arial" pitchFamily="34" charset="0"/>
              </a:rPr>
              <a:t> </a:t>
            </a:r>
            <a:r>
              <a:rPr kumimoji="0" lang="en-US" sz="1400" b="0" i="0" u="none" strike="noStrike" cap="none" normalizeH="0" baseline="0" dirty="0" smtClean="0">
                <a:ln>
                  <a:noFill/>
                </a:ln>
                <a:effectLst/>
                <a:latin typeface="+mj-lt"/>
                <a:cs typeface="Arial" pitchFamily="34" charset="0"/>
              </a:rPr>
              <a:t>Choose from four attractive, Velcro</a:t>
            </a:r>
            <a:r>
              <a:rPr kumimoji="0" lang="en-US" sz="1400" b="0" i="0" u="none" strike="noStrike" cap="none" normalizeH="0" dirty="0" smtClean="0">
                <a:ln>
                  <a:noFill/>
                </a:ln>
                <a:effectLst/>
                <a:latin typeface="+mj-lt"/>
                <a:cs typeface="Arial" pitchFamily="34" charset="0"/>
              </a:rPr>
              <a:t> </a:t>
            </a:r>
            <a:r>
              <a:rPr kumimoji="0" lang="en-US" sz="1400" b="0" i="0" u="none" strike="noStrike" cap="none" normalizeH="0" baseline="0" dirty="0" smtClean="0">
                <a:ln>
                  <a:noFill/>
                </a:ln>
                <a:effectLst/>
                <a:latin typeface="+mj-lt"/>
                <a:cs typeface="Arial" pitchFamily="34" charset="0"/>
              </a:rPr>
              <a:t>friendly, </a:t>
            </a:r>
            <a:r>
              <a:rPr kumimoji="0" lang="en-US" sz="1400" b="0" i="0" u="none" strike="noStrike" cap="none" normalizeH="0" baseline="0" dirty="0" err="1" smtClean="0">
                <a:ln>
                  <a:noFill/>
                </a:ln>
                <a:effectLst/>
                <a:latin typeface="+mj-lt"/>
                <a:cs typeface="Arial" pitchFamily="34" charset="0"/>
              </a:rPr>
              <a:t>pinnable</a:t>
            </a:r>
            <a:r>
              <a:rPr kumimoji="0" lang="en-US" sz="1400" b="0" i="0" u="none" strike="noStrike" cap="none" normalizeH="0" baseline="0" dirty="0" smtClean="0">
                <a:ln>
                  <a:noFill/>
                </a:ln>
                <a:effectLst/>
                <a:latin typeface="+mj-lt"/>
                <a:cs typeface="Arial" pitchFamily="34" charset="0"/>
              </a:rPr>
              <a:t> felt colours.</a:t>
            </a:r>
          </a:p>
        </p:txBody>
      </p:sp>
      <p:sp>
        <p:nvSpPr>
          <p:cNvPr id="22" name="Rectangle 21"/>
          <p:cNvSpPr/>
          <p:nvPr/>
        </p:nvSpPr>
        <p:spPr>
          <a:xfrm>
            <a:off x="0" y="0"/>
            <a:ext cx="3149773" cy="400110"/>
          </a:xfrm>
          <a:prstGeom prst="rect">
            <a:avLst/>
          </a:prstGeom>
        </p:spPr>
        <p:txBody>
          <a:bodyPr wrap="none">
            <a:spAutoFit/>
          </a:bodyPr>
          <a:lstStyle/>
          <a:p>
            <a:pPr lvl="0" algn="r" fontAlgn="base">
              <a:spcBef>
                <a:spcPct val="0"/>
              </a:spcBef>
              <a:spcAft>
                <a:spcPct val="0"/>
              </a:spcAft>
            </a:pPr>
            <a:r>
              <a:rPr lang="en-US" sz="2000" b="1" dirty="0" smtClean="0">
                <a:cs typeface="Arial" pitchFamily="34" charset="0"/>
              </a:rPr>
              <a:t>7300 SERIES NOTICE BOARD</a:t>
            </a:r>
            <a:endParaRPr lang="en-US" sz="2000" dirty="0" smtClean="0">
              <a:cs typeface="Arial" pitchFamily="34" charset="0"/>
            </a:endParaRPr>
          </a:p>
        </p:txBody>
      </p:sp>
      <p:sp>
        <p:nvSpPr>
          <p:cNvPr id="23" name="TextBox 22"/>
          <p:cNvSpPr txBox="1"/>
          <p:nvPr/>
        </p:nvSpPr>
        <p:spPr>
          <a:xfrm>
            <a:off x="3564879" y="2667000"/>
            <a:ext cx="809837" cy="307777"/>
          </a:xfrm>
          <a:prstGeom prst="rect">
            <a:avLst/>
          </a:prstGeom>
          <a:noFill/>
        </p:spPr>
        <p:txBody>
          <a:bodyPr wrap="none" rtlCol="0">
            <a:spAutoFit/>
          </a:bodyPr>
          <a:lstStyle/>
          <a:p>
            <a:r>
              <a:rPr lang="en-US" sz="1400" b="1" dirty="0" smtClean="0">
                <a:solidFill>
                  <a:schemeClr val="bg1">
                    <a:lumMod val="50000"/>
                  </a:schemeClr>
                </a:solidFill>
              </a:rPr>
              <a:t>NB 7301</a:t>
            </a:r>
            <a:endParaRPr lang="en-US" sz="1400" b="1" dirty="0">
              <a:solidFill>
                <a:schemeClr val="bg1">
                  <a:lumMod val="50000"/>
                </a:schemeClr>
              </a:solidFill>
            </a:endParaRPr>
          </a:p>
        </p:txBody>
      </p:sp>
      <p:grpSp>
        <p:nvGrpSpPr>
          <p:cNvPr id="3" name="Group 32"/>
          <p:cNvGrpSpPr/>
          <p:nvPr/>
        </p:nvGrpSpPr>
        <p:grpSpPr>
          <a:xfrm>
            <a:off x="76200" y="2514600"/>
            <a:ext cx="3045810" cy="2669977"/>
            <a:chOff x="76200" y="2743200"/>
            <a:chExt cx="3045810" cy="2669977"/>
          </a:xfrm>
        </p:grpSpPr>
        <p:pic>
          <p:nvPicPr>
            <p:cNvPr id="1029" name="Picture 5"/>
            <p:cNvPicPr>
              <a:picLocks noChangeAspect="1" noChangeArrowheads="1"/>
            </p:cNvPicPr>
            <p:nvPr/>
          </p:nvPicPr>
          <p:blipFill>
            <a:blip r:embed="rId3" cstate="print"/>
            <a:srcRect/>
            <a:stretch>
              <a:fillRect/>
            </a:stretch>
          </p:blipFill>
          <p:spPr bwMode="auto">
            <a:xfrm>
              <a:off x="76200" y="2743200"/>
              <a:ext cx="3045810" cy="2560320"/>
            </a:xfrm>
            <a:prstGeom prst="rect">
              <a:avLst/>
            </a:prstGeom>
            <a:noFill/>
            <a:ln w="9525">
              <a:noFill/>
              <a:miter lim="800000"/>
              <a:headEnd/>
              <a:tailEnd/>
            </a:ln>
          </p:spPr>
        </p:pic>
        <p:sp>
          <p:nvSpPr>
            <p:cNvPr id="24" name="TextBox 23"/>
            <p:cNvSpPr txBox="1"/>
            <p:nvPr/>
          </p:nvSpPr>
          <p:spPr>
            <a:xfrm>
              <a:off x="2209800" y="5105400"/>
              <a:ext cx="809837" cy="307777"/>
            </a:xfrm>
            <a:prstGeom prst="rect">
              <a:avLst/>
            </a:prstGeom>
            <a:noFill/>
          </p:spPr>
          <p:txBody>
            <a:bodyPr wrap="none" rtlCol="0">
              <a:spAutoFit/>
            </a:bodyPr>
            <a:lstStyle/>
            <a:p>
              <a:r>
                <a:rPr lang="en-US" sz="1400" b="1" dirty="0" smtClean="0">
                  <a:solidFill>
                    <a:schemeClr val="bg1">
                      <a:lumMod val="50000"/>
                    </a:schemeClr>
                  </a:solidFill>
                </a:rPr>
                <a:t>NB 7302</a:t>
              </a:r>
              <a:endParaRPr lang="en-US" sz="1400" b="1" dirty="0">
                <a:solidFill>
                  <a:schemeClr val="bg1">
                    <a:lumMod val="50000"/>
                  </a:schemeClr>
                </a:solidFill>
              </a:endParaRPr>
            </a:p>
          </p:txBody>
        </p:sp>
      </p:grpSp>
      <p:grpSp>
        <p:nvGrpSpPr>
          <p:cNvPr id="4" name="Group 31"/>
          <p:cNvGrpSpPr/>
          <p:nvPr/>
        </p:nvGrpSpPr>
        <p:grpSpPr>
          <a:xfrm>
            <a:off x="3142129" y="5257800"/>
            <a:ext cx="3106271" cy="2669977"/>
            <a:chOff x="2971800" y="5410200"/>
            <a:chExt cx="3106271" cy="2669977"/>
          </a:xfrm>
        </p:grpSpPr>
        <p:pic>
          <p:nvPicPr>
            <p:cNvPr id="21" name="Picture 2" descr="C:\Users\Public\Documents\Adityas\Furniture\Educational\Misc\Noticeboard2.jpg"/>
            <p:cNvPicPr>
              <a:picLocks noChangeAspect="1" noChangeArrowheads="1"/>
            </p:cNvPicPr>
            <p:nvPr/>
          </p:nvPicPr>
          <p:blipFill>
            <a:blip r:embed="rId4" cstate="print"/>
            <a:srcRect/>
            <a:stretch>
              <a:fillRect/>
            </a:stretch>
          </p:blipFill>
          <p:spPr bwMode="auto">
            <a:xfrm>
              <a:off x="2971800" y="5410200"/>
              <a:ext cx="3106271" cy="2560320"/>
            </a:xfrm>
            <a:prstGeom prst="rect">
              <a:avLst/>
            </a:prstGeom>
            <a:noFill/>
          </p:spPr>
        </p:pic>
        <p:sp>
          <p:nvSpPr>
            <p:cNvPr id="25" name="TextBox 24"/>
            <p:cNvSpPr txBox="1"/>
            <p:nvPr/>
          </p:nvSpPr>
          <p:spPr>
            <a:xfrm>
              <a:off x="5181600" y="7772400"/>
              <a:ext cx="809837" cy="307777"/>
            </a:xfrm>
            <a:prstGeom prst="rect">
              <a:avLst/>
            </a:prstGeom>
            <a:noFill/>
          </p:spPr>
          <p:txBody>
            <a:bodyPr wrap="none" rtlCol="0">
              <a:spAutoFit/>
            </a:bodyPr>
            <a:lstStyle/>
            <a:p>
              <a:r>
                <a:rPr lang="en-US" sz="1400" b="1" dirty="0" smtClean="0">
                  <a:solidFill>
                    <a:schemeClr val="bg1">
                      <a:lumMod val="50000"/>
                    </a:schemeClr>
                  </a:solidFill>
                </a:rPr>
                <a:t>NB 7303</a:t>
              </a:r>
              <a:endParaRPr lang="en-US" sz="1400" b="1" dirty="0">
                <a:solidFill>
                  <a:schemeClr val="bg1">
                    <a:lumMod val="50000"/>
                  </a:schemeClr>
                </a:solidFill>
              </a:endParaRPr>
            </a:p>
          </p:txBody>
        </p:sp>
      </p:grpSp>
      <p:sp>
        <p:nvSpPr>
          <p:cNvPr id="26" name="Rectangle 25"/>
          <p:cNvSpPr/>
          <p:nvPr/>
        </p:nvSpPr>
        <p:spPr>
          <a:xfrm>
            <a:off x="228600" y="5867400"/>
            <a:ext cx="2971800" cy="1708160"/>
          </a:xfrm>
          <a:prstGeom prst="rect">
            <a:avLst/>
          </a:prstGeom>
        </p:spPr>
        <p:txBody>
          <a:bodyPr wrap="square">
            <a:spAutoFit/>
          </a:bodyPr>
          <a:lstStyle/>
          <a:p>
            <a:pPr>
              <a:lnSpc>
                <a:spcPct val="150000"/>
              </a:lnSpc>
              <a:buFont typeface="Arial" pitchFamily="34" charset="0"/>
              <a:buChar char="•"/>
            </a:pPr>
            <a:r>
              <a:rPr lang="en-US" sz="1400" dirty="0" smtClean="0"/>
              <a:t> Frame Felt </a:t>
            </a:r>
            <a:r>
              <a:rPr lang="en-US" sz="1400" dirty="0" err="1" smtClean="0"/>
              <a:t>Noticeboards</a:t>
            </a:r>
            <a:r>
              <a:rPr lang="en-US" sz="1400" dirty="0" smtClean="0"/>
              <a:t> </a:t>
            </a:r>
          </a:p>
          <a:p>
            <a:pPr>
              <a:lnSpc>
                <a:spcPct val="150000"/>
              </a:lnSpc>
              <a:buFont typeface="Arial" pitchFamily="34" charset="0"/>
              <a:buChar char="•"/>
            </a:pPr>
            <a:r>
              <a:rPr lang="en-US" sz="1400" dirty="0" smtClean="0"/>
              <a:t> Come in a choice of four </a:t>
            </a:r>
            <a:r>
              <a:rPr lang="en-US" sz="1400" dirty="0" err="1" smtClean="0"/>
              <a:t>pinnable</a:t>
            </a:r>
            <a:r>
              <a:rPr lang="en-US" sz="1400" dirty="0" smtClean="0"/>
              <a:t> Velcro friendly felt colours.</a:t>
            </a:r>
          </a:p>
          <a:p>
            <a:pPr>
              <a:lnSpc>
                <a:spcPct val="150000"/>
              </a:lnSpc>
              <a:buFont typeface="Arial" pitchFamily="34" charset="0"/>
              <a:buChar char="•"/>
            </a:pPr>
            <a:r>
              <a:rPr lang="en-US" sz="1400" dirty="0" smtClean="0"/>
              <a:t> </a:t>
            </a:r>
            <a:r>
              <a:rPr lang="en-US" sz="1400" dirty="0" err="1" smtClean="0"/>
              <a:t>borotik</a:t>
            </a:r>
            <a:r>
              <a:rPr lang="en-US" sz="1400" dirty="0" smtClean="0"/>
              <a:t> effect frame with mirror plate wall fixings.</a:t>
            </a:r>
            <a:endParaRPr lang="en-US" sz="1400" dirty="0"/>
          </a:p>
        </p:txBody>
      </p:sp>
      <p:sp>
        <p:nvSpPr>
          <p:cNvPr id="27" name="Rectangle 26"/>
          <p:cNvSpPr/>
          <p:nvPr/>
        </p:nvSpPr>
        <p:spPr>
          <a:xfrm>
            <a:off x="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20" name="Picture 2" descr="C:\Users\Public\Documents\Adityas\Profile\Logo_wpfur.jpg"/>
          <p:cNvPicPr>
            <a:picLocks noChangeAspect="1" noChangeArrowheads="1"/>
          </p:cNvPicPr>
          <p:nvPr/>
        </p:nvPicPr>
        <p:blipFill>
          <a:blip r:embed="rId5" cstate="print"/>
          <a:srcRect/>
          <a:stretch>
            <a:fillRect/>
          </a:stretch>
        </p:blipFill>
        <p:spPr bwMode="auto">
          <a:xfrm>
            <a:off x="3208360" y="8427720"/>
            <a:ext cx="414033" cy="640080"/>
          </a:xfrm>
          <a:prstGeom prst="rect">
            <a:avLst/>
          </a:prstGeom>
          <a:noFill/>
        </p:spPr>
      </p:pic>
      <p:grpSp>
        <p:nvGrpSpPr>
          <p:cNvPr id="9" name="Group 27"/>
          <p:cNvGrpSpPr/>
          <p:nvPr/>
        </p:nvGrpSpPr>
        <p:grpSpPr>
          <a:xfrm>
            <a:off x="1143000" y="8077200"/>
            <a:ext cx="4495800" cy="304800"/>
            <a:chOff x="533400" y="7829550"/>
            <a:chExt cx="4495800" cy="304800"/>
          </a:xfrm>
        </p:grpSpPr>
        <p:sp>
          <p:nvSpPr>
            <p:cNvPr id="29" name="Rounded Rectangle 28"/>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30" name="Rounded Rectangle 29"/>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31" name="Rounded Rectangle 30"/>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4 weeks</a:t>
              </a:r>
              <a:endParaRPr lang="en-US" sz="1400" b="1" dirty="0"/>
            </a:p>
          </p:txBody>
        </p:sp>
      </p:gr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0" y="0"/>
            <a:ext cx="457200" cy="9144000"/>
            <a:chOff x="0" y="0"/>
            <a:chExt cx="457200" cy="9144000"/>
          </a:xfrm>
          <a:solidFill>
            <a:srgbClr val="D7E618"/>
          </a:solidFill>
        </p:grpSpPr>
        <p:sp>
          <p:nvSpPr>
            <p:cNvPr id="6" name="Rectangle 5"/>
            <p:cNvSpPr/>
            <p:nvPr/>
          </p:nvSpPr>
          <p:spPr>
            <a:xfrm>
              <a:off x="0" y="0"/>
              <a:ext cx="457200" cy="9144000"/>
            </a:xfrm>
            <a:prstGeom prst="rect">
              <a:avLst/>
            </a:prstGeom>
            <a:grpFill/>
            <a:ln>
              <a:solidFill>
                <a:srgbClr val="D7E618"/>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538825" y="1785837"/>
              <a:ext cx="1562672" cy="276999"/>
            </a:xfrm>
            <a:prstGeom prst="rect">
              <a:avLst/>
            </a:prstGeom>
            <a:grpFill/>
            <a:ln>
              <a:solidFill>
                <a:srgbClr val="D7E618"/>
              </a:solidFill>
            </a:ln>
          </p:spPr>
          <p:txBody>
            <a:bodyPr wrap="none" rtlCol="0">
              <a:spAutoFit/>
            </a:bodyPr>
            <a:lstStyle/>
            <a:p>
              <a:r>
                <a:rPr lang="en-US" sz="1200" b="1" dirty="0" smtClean="0">
                  <a:solidFill>
                    <a:schemeClr val="bg1"/>
                  </a:solidFill>
                </a:rPr>
                <a:t>Residential Furniture</a:t>
              </a:r>
              <a:endParaRPr lang="en-US" sz="1200" b="1" dirty="0">
                <a:solidFill>
                  <a:schemeClr val="bg1"/>
                </a:solidFill>
              </a:endParaRPr>
            </a:p>
          </p:txBody>
        </p:sp>
      </p:grpSp>
      <p:sp>
        <p:nvSpPr>
          <p:cNvPr id="8" name="Rectangle 7"/>
          <p:cNvSpPr/>
          <p:nvPr/>
        </p:nvSpPr>
        <p:spPr>
          <a:xfrm>
            <a:off x="438150" y="8686800"/>
            <a:ext cx="2209800" cy="274320"/>
          </a:xfrm>
          <a:prstGeom prst="rect">
            <a:avLst/>
          </a:prstGeom>
          <a:noFill/>
          <a:ln w="9525">
            <a:solidFill>
              <a:srgbClr val="D7E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rgbClr val="333300"/>
                </a:solidFill>
              </a:rPr>
              <a:t>Residential</a:t>
            </a:r>
            <a:r>
              <a:rPr lang="en-US" sz="1050" b="1" dirty="0" smtClean="0">
                <a:solidFill>
                  <a:schemeClr val="tx1"/>
                </a:solidFill>
              </a:rPr>
              <a:t> Furniture               	  86</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2" cstate="print"/>
          <a:srcRect/>
          <a:stretch>
            <a:fillRect/>
          </a:stretch>
        </p:blipFill>
        <p:spPr bwMode="auto">
          <a:xfrm>
            <a:off x="3170546" y="8458200"/>
            <a:ext cx="494015" cy="640080"/>
          </a:xfrm>
          <a:prstGeom prst="rect">
            <a:avLst/>
          </a:prstGeom>
          <a:noFill/>
        </p:spPr>
      </p:pic>
      <p:grpSp>
        <p:nvGrpSpPr>
          <p:cNvPr id="16" name="Group 15"/>
          <p:cNvGrpSpPr/>
          <p:nvPr/>
        </p:nvGrpSpPr>
        <p:grpSpPr>
          <a:xfrm>
            <a:off x="228600" y="304800"/>
            <a:ext cx="5019675" cy="2514600"/>
            <a:chOff x="762000" y="381000"/>
            <a:chExt cx="5019675" cy="2514600"/>
          </a:xfrm>
        </p:grpSpPr>
        <p:pic>
          <p:nvPicPr>
            <p:cNvPr id="8194" name="Picture 2"/>
            <p:cNvPicPr>
              <a:picLocks noChangeAspect="1" noChangeArrowheads="1"/>
            </p:cNvPicPr>
            <p:nvPr/>
          </p:nvPicPr>
          <p:blipFill>
            <a:blip r:embed="rId3" cstate="print"/>
            <a:srcRect/>
            <a:stretch>
              <a:fillRect/>
            </a:stretch>
          </p:blipFill>
          <p:spPr bwMode="auto">
            <a:xfrm>
              <a:off x="990600" y="581025"/>
              <a:ext cx="4791075" cy="2314575"/>
            </a:xfrm>
            <a:prstGeom prst="rect">
              <a:avLst/>
            </a:prstGeom>
            <a:ln>
              <a:noFill/>
            </a:ln>
            <a:effectLst>
              <a:softEdge rad="112500"/>
            </a:effectLst>
          </p:spPr>
        </p:pic>
        <p:sp>
          <p:nvSpPr>
            <p:cNvPr id="13" name="Rectangle 12"/>
            <p:cNvSpPr/>
            <p:nvPr/>
          </p:nvSpPr>
          <p:spPr>
            <a:xfrm rot="10800000" flipV="1">
              <a:off x="762000" y="381000"/>
              <a:ext cx="2514600" cy="3809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Low One Drawer Bed </a:t>
              </a:r>
              <a:endParaRPr lang="en-US" sz="1600" b="1" dirty="0">
                <a:solidFill>
                  <a:schemeClr val="bg1">
                    <a:lumMod val="50000"/>
                  </a:schemeClr>
                </a:solidFill>
              </a:endParaRPr>
            </a:p>
          </p:txBody>
        </p:sp>
      </p:grpSp>
      <p:sp>
        <p:nvSpPr>
          <p:cNvPr id="17" name="TextBox 16"/>
          <p:cNvSpPr txBox="1"/>
          <p:nvPr/>
        </p:nvSpPr>
        <p:spPr>
          <a:xfrm>
            <a:off x="3048000" y="18661"/>
            <a:ext cx="3840923" cy="400110"/>
          </a:xfrm>
          <a:prstGeom prst="rect">
            <a:avLst/>
          </a:prstGeom>
          <a:noFill/>
        </p:spPr>
        <p:txBody>
          <a:bodyPr wrap="none" rtlCol="0">
            <a:spAutoFit/>
          </a:bodyPr>
          <a:lstStyle/>
          <a:p>
            <a:r>
              <a:rPr lang="en-US" sz="2000" b="1" dirty="0" smtClean="0"/>
              <a:t>  7400 SERIES RESIDENTIAL RANGE</a:t>
            </a:r>
            <a:endParaRPr lang="en-US" sz="2000" b="1" dirty="0"/>
          </a:p>
        </p:txBody>
      </p:sp>
      <p:grpSp>
        <p:nvGrpSpPr>
          <p:cNvPr id="18" name="Group 17"/>
          <p:cNvGrpSpPr/>
          <p:nvPr/>
        </p:nvGrpSpPr>
        <p:grpSpPr>
          <a:xfrm>
            <a:off x="2133600" y="2209800"/>
            <a:ext cx="4724400" cy="2752726"/>
            <a:chOff x="2133600" y="3276599"/>
            <a:chExt cx="4724400" cy="2752726"/>
          </a:xfrm>
        </p:grpSpPr>
        <p:pic>
          <p:nvPicPr>
            <p:cNvPr id="8195" name="Picture 3"/>
            <p:cNvPicPr>
              <a:picLocks noChangeAspect="1" noChangeArrowheads="1"/>
            </p:cNvPicPr>
            <p:nvPr/>
          </p:nvPicPr>
          <p:blipFill>
            <a:blip r:embed="rId4" cstate="print"/>
            <a:srcRect/>
            <a:stretch>
              <a:fillRect/>
            </a:stretch>
          </p:blipFill>
          <p:spPr bwMode="auto">
            <a:xfrm flipH="1">
              <a:off x="2133600" y="3581400"/>
              <a:ext cx="4724400" cy="2447925"/>
            </a:xfrm>
            <a:prstGeom prst="rect">
              <a:avLst/>
            </a:prstGeom>
            <a:ln>
              <a:noFill/>
            </a:ln>
            <a:effectLst>
              <a:softEdge rad="112500"/>
            </a:effectLst>
          </p:spPr>
        </p:pic>
        <p:sp>
          <p:nvSpPr>
            <p:cNvPr id="14" name="Rectangle 13"/>
            <p:cNvSpPr/>
            <p:nvPr/>
          </p:nvSpPr>
          <p:spPr>
            <a:xfrm rot="10800000" flipV="1">
              <a:off x="3581400" y="3276599"/>
              <a:ext cx="3276600" cy="457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High Three Drawer/ Cupboard Bed </a:t>
              </a:r>
              <a:endParaRPr lang="en-US" sz="1600" b="1" dirty="0">
                <a:solidFill>
                  <a:schemeClr val="bg1">
                    <a:lumMod val="50000"/>
                  </a:schemeClr>
                </a:solidFill>
              </a:endParaRPr>
            </a:p>
          </p:txBody>
        </p:sp>
      </p:grpSp>
      <p:sp>
        <p:nvSpPr>
          <p:cNvPr id="19" name="Rectangle 18"/>
          <p:cNvSpPr/>
          <p:nvPr/>
        </p:nvSpPr>
        <p:spPr>
          <a:xfrm>
            <a:off x="457200" y="4729962"/>
            <a:ext cx="6400800" cy="1708160"/>
          </a:xfrm>
          <a:prstGeom prst="rect">
            <a:avLst/>
          </a:prstGeom>
        </p:spPr>
        <p:txBody>
          <a:bodyPr wrap="square">
            <a:spAutoFit/>
          </a:bodyPr>
          <a:lstStyle/>
          <a:p>
            <a:pPr>
              <a:lnSpc>
                <a:spcPct val="150000"/>
              </a:lnSpc>
              <a:buFont typeface="Arial" pitchFamily="34" charset="0"/>
              <a:buChar char="•"/>
            </a:pPr>
            <a:r>
              <a:rPr lang="en-US" sz="1400" dirty="0" smtClean="0"/>
              <a:t> Trent Residential Furniture is manufactured to meet the practical standards required by halls of residence in schools, colleges and Universities. </a:t>
            </a:r>
          </a:p>
          <a:p>
            <a:pPr>
              <a:lnSpc>
                <a:spcPct val="150000"/>
              </a:lnSpc>
              <a:buFont typeface="Arial" pitchFamily="34" charset="0"/>
              <a:buChar char="•"/>
            </a:pPr>
            <a:r>
              <a:rPr lang="en-US" sz="1400" dirty="0" smtClean="0"/>
              <a:t> Manufactured with a plywood core and a choice of </a:t>
            </a:r>
            <a:r>
              <a:rPr lang="en-US" sz="1400" dirty="0" err="1" smtClean="0"/>
              <a:t>woodgrain</a:t>
            </a:r>
            <a:r>
              <a:rPr lang="en-US" sz="1400" dirty="0" smtClean="0"/>
              <a:t> hard-wearing melamine/ laminate finishes. </a:t>
            </a:r>
          </a:p>
          <a:p>
            <a:pPr>
              <a:lnSpc>
                <a:spcPct val="150000"/>
              </a:lnSpc>
              <a:buFont typeface="Arial" pitchFamily="34" charset="0"/>
              <a:buChar char="•"/>
            </a:pPr>
            <a:r>
              <a:rPr lang="en-US" sz="1400" dirty="0" smtClean="0"/>
              <a:t>Residential Storage Beds are available in two sizes to fit single</a:t>
            </a:r>
            <a:endParaRPr lang="en-US" sz="1400" dirty="0"/>
          </a:p>
        </p:txBody>
      </p:sp>
      <p:sp>
        <p:nvSpPr>
          <p:cNvPr id="20" name="Rectangle 19"/>
          <p:cNvSpPr/>
          <p:nvPr/>
        </p:nvSpPr>
        <p:spPr>
          <a:xfrm rot="10800000" flipV="1">
            <a:off x="553617" y="27432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RF7401</a:t>
            </a:r>
            <a:endParaRPr lang="en-US" sz="1400" b="1" dirty="0">
              <a:solidFill>
                <a:schemeClr val="bg1">
                  <a:lumMod val="50000"/>
                </a:schemeClr>
              </a:solidFill>
            </a:endParaRPr>
          </a:p>
        </p:txBody>
      </p:sp>
      <p:sp>
        <p:nvSpPr>
          <p:cNvPr id="21" name="Rectangle 20"/>
          <p:cNvSpPr/>
          <p:nvPr/>
        </p:nvSpPr>
        <p:spPr>
          <a:xfrm rot="10800000" flipV="1">
            <a:off x="2133601" y="43434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RF7402</a:t>
            </a:r>
            <a:endParaRPr lang="en-US" sz="1400" b="1" dirty="0">
              <a:solidFill>
                <a:schemeClr val="bg1">
                  <a:lumMod val="50000"/>
                </a:schemeClr>
              </a:solidFill>
            </a:endParaRPr>
          </a:p>
        </p:txBody>
      </p:sp>
      <p:sp>
        <p:nvSpPr>
          <p:cNvPr id="22" name="Rounded Rectangle 21"/>
          <p:cNvSpPr/>
          <p:nvPr/>
        </p:nvSpPr>
        <p:spPr>
          <a:xfrm>
            <a:off x="1371600" y="815340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3" name="Rounded Rectangle 22"/>
          <p:cNvSpPr/>
          <p:nvPr/>
        </p:nvSpPr>
        <p:spPr>
          <a:xfrm>
            <a:off x="2895600" y="815340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4" name="Rounded Rectangle 23"/>
          <p:cNvSpPr/>
          <p:nvPr/>
        </p:nvSpPr>
        <p:spPr>
          <a:xfrm>
            <a:off x="4419600" y="815340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nvGrpSpPr>
          <p:cNvPr id="29" name="Group 28"/>
          <p:cNvGrpSpPr/>
          <p:nvPr/>
        </p:nvGrpSpPr>
        <p:grpSpPr>
          <a:xfrm>
            <a:off x="5562600" y="6629400"/>
            <a:ext cx="1066800" cy="1447800"/>
            <a:chOff x="5791200" y="6172200"/>
            <a:chExt cx="1066800" cy="1447800"/>
          </a:xfrm>
        </p:grpSpPr>
        <p:pic>
          <p:nvPicPr>
            <p:cNvPr id="9" name="Picture 2" descr="C:\Users\Public\Documents\Adityas\Furniture\Educational\Hostel\bedside2.jpg"/>
            <p:cNvPicPr>
              <a:picLocks noChangeAspect="1" noChangeArrowheads="1"/>
            </p:cNvPicPr>
            <p:nvPr/>
          </p:nvPicPr>
          <p:blipFill>
            <a:blip r:embed="rId5" cstate="print"/>
            <a:srcRect/>
            <a:stretch>
              <a:fillRect/>
            </a:stretch>
          </p:blipFill>
          <p:spPr bwMode="auto">
            <a:xfrm flipH="1">
              <a:off x="5791200" y="6172200"/>
              <a:ext cx="1066800" cy="1280160"/>
            </a:xfrm>
            <a:prstGeom prst="rect">
              <a:avLst/>
            </a:prstGeom>
            <a:noFill/>
          </p:spPr>
        </p:pic>
        <p:sp>
          <p:nvSpPr>
            <p:cNvPr id="25" name="Rectangle 24"/>
            <p:cNvSpPr/>
            <p:nvPr/>
          </p:nvSpPr>
          <p:spPr>
            <a:xfrm rot="10800000" flipV="1">
              <a:off x="5791201" y="73914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RF7403</a:t>
              </a:r>
              <a:endParaRPr lang="en-US" sz="1400" b="1" dirty="0">
                <a:solidFill>
                  <a:schemeClr val="bg1">
                    <a:lumMod val="50000"/>
                  </a:schemeClr>
                </a:solidFill>
              </a:endParaRPr>
            </a:p>
          </p:txBody>
        </p:sp>
      </p:grpSp>
      <p:grpSp>
        <p:nvGrpSpPr>
          <p:cNvPr id="28" name="Group 27"/>
          <p:cNvGrpSpPr/>
          <p:nvPr/>
        </p:nvGrpSpPr>
        <p:grpSpPr>
          <a:xfrm>
            <a:off x="762000" y="6724261"/>
            <a:ext cx="1143000" cy="1429139"/>
            <a:chOff x="4800600" y="6648061"/>
            <a:chExt cx="1143000" cy="1429139"/>
          </a:xfrm>
        </p:grpSpPr>
        <p:pic>
          <p:nvPicPr>
            <p:cNvPr id="10" name="Picture 5" descr="C:\Users\Public\Documents\Adityas\Furniture\Educational\Hostel\bedside1.jpg"/>
            <p:cNvPicPr>
              <a:picLocks noChangeAspect="1" noChangeArrowheads="1"/>
            </p:cNvPicPr>
            <p:nvPr/>
          </p:nvPicPr>
          <p:blipFill>
            <a:blip r:embed="rId6" cstate="print"/>
            <a:srcRect/>
            <a:stretch>
              <a:fillRect/>
            </a:stretch>
          </p:blipFill>
          <p:spPr bwMode="auto">
            <a:xfrm>
              <a:off x="4800600" y="6648061"/>
              <a:ext cx="1066800" cy="1208590"/>
            </a:xfrm>
            <a:prstGeom prst="rect">
              <a:avLst/>
            </a:prstGeom>
            <a:noFill/>
          </p:spPr>
        </p:pic>
        <p:sp>
          <p:nvSpPr>
            <p:cNvPr id="26" name="Rectangle 25"/>
            <p:cNvSpPr/>
            <p:nvPr/>
          </p:nvSpPr>
          <p:spPr>
            <a:xfrm rot="10800000" flipV="1">
              <a:off x="4953001" y="78486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RF7404</a:t>
              </a:r>
              <a:endParaRPr lang="en-US" sz="1400" b="1" dirty="0">
                <a:solidFill>
                  <a:schemeClr val="bg1">
                    <a:lumMod val="50000"/>
                  </a:schemeClr>
                </a:solidFill>
              </a:endParaRPr>
            </a:p>
          </p:txBody>
        </p:sp>
      </p:grpSp>
      <p:grpSp>
        <p:nvGrpSpPr>
          <p:cNvPr id="32" name="Group 31"/>
          <p:cNvGrpSpPr/>
          <p:nvPr/>
        </p:nvGrpSpPr>
        <p:grpSpPr>
          <a:xfrm>
            <a:off x="2514600" y="6400800"/>
            <a:ext cx="2362200" cy="1676400"/>
            <a:chOff x="3048000" y="6248400"/>
            <a:chExt cx="2362200" cy="1676400"/>
          </a:xfrm>
        </p:grpSpPr>
        <p:pic>
          <p:nvPicPr>
            <p:cNvPr id="27" name="Picture 2" descr="C:\Users\Public\Documents\Adityas\Furniture\Educational\Hostel\chest1.jpg"/>
            <p:cNvPicPr>
              <a:picLocks noChangeAspect="1" noChangeArrowheads="1"/>
            </p:cNvPicPr>
            <p:nvPr/>
          </p:nvPicPr>
          <p:blipFill>
            <a:blip r:embed="rId7" cstate="print"/>
            <a:srcRect/>
            <a:stretch>
              <a:fillRect/>
            </a:stretch>
          </p:blipFill>
          <p:spPr bwMode="auto">
            <a:xfrm flipH="1">
              <a:off x="3048000" y="6248400"/>
              <a:ext cx="2362200" cy="1584960"/>
            </a:xfrm>
            <a:prstGeom prst="rect">
              <a:avLst/>
            </a:prstGeom>
            <a:noFill/>
          </p:spPr>
        </p:pic>
        <p:sp>
          <p:nvSpPr>
            <p:cNvPr id="30" name="Rectangle 29"/>
            <p:cNvSpPr/>
            <p:nvPr/>
          </p:nvSpPr>
          <p:spPr>
            <a:xfrm rot="10800000" flipV="1">
              <a:off x="3048001" y="76200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RF7405</a:t>
              </a:r>
              <a:endParaRPr lang="en-US" sz="1400" b="1" dirty="0">
                <a:solidFill>
                  <a:schemeClr val="bg1">
                    <a:lumMod val="50000"/>
                  </a:schemeClr>
                </a:solidFill>
              </a:endParaRPr>
            </a:p>
          </p:txBody>
        </p:sp>
        <p:sp>
          <p:nvSpPr>
            <p:cNvPr id="31" name="Rectangle 30"/>
            <p:cNvSpPr/>
            <p:nvPr/>
          </p:nvSpPr>
          <p:spPr>
            <a:xfrm rot="10800000" flipV="1">
              <a:off x="4191001" y="76962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RF7406</a:t>
              </a:r>
              <a:endParaRPr lang="en-US" sz="1400" b="1" dirty="0">
                <a:solidFill>
                  <a:schemeClr val="bg1">
                    <a:lumMod val="50000"/>
                  </a:schemeClr>
                </a:solidFill>
              </a:endParaRPr>
            </a:p>
          </p:txBody>
        </p:sp>
      </p:grpSp>
      <p:sp>
        <p:nvSpPr>
          <p:cNvPr id="33" name="Rectangle 32"/>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 name="Group 11"/>
          <p:cNvGrpSpPr/>
          <p:nvPr/>
        </p:nvGrpSpPr>
        <p:grpSpPr>
          <a:xfrm>
            <a:off x="6400800" y="0"/>
            <a:ext cx="457200" cy="9144000"/>
            <a:chOff x="0" y="0"/>
            <a:chExt cx="457200" cy="9144000"/>
          </a:xfrm>
          <a:solidFill>
            <a:srgbClr val="D7E618"/>
          </a:solidFill>
        </p:grpSpPr>
        <p:sp>
          <p:nvSpPr>
            <p:cNvPr id="6" name="Rectangle 5"/>
            <p:cNvSpPr/>
            <p:nvPr/>
          </p:nvSpPr>
          <p:spPr>
            <a:xfrm>
              <a:off x="0" y="0"/>
              <a:ext cx="457200" cy="9144000"/>
            </a:xfrm>
            <a:prstGeom prst="rect">
              <a:avLst/>
            </a:prstGeom>
            <a:grpFill/>
            <a:ln>
              <a:solidFill>
                <a:srgbClr val="D7E618"/>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519587" y="1828952"/>
              <a:ext cx="1524200" cy="276999"/>
            </a:xfrm>
            <a:prstGeom prst="rect">
              <a:avLst/>
            </a:prstGeom>
            <a:grpFill/>
            <a:ln>
              <a:solidFill>
                <a:srgbClr val="D7E618"/>
              </a:solidFill>
            </a:ln>
          </p:spPr>
          <p:txBody>
            <a:bodyPr wrap="none" rtlCol="0">
              <a:spAutoFit/>
            </a:bodyPr>
            <a:lstStyle/>
            <a:p>
              <a:r>
                <a:rPr lang="en-US" sz="1200" b="1" dirty="0" smtClean="0">
                  <a:solidFill>
                    <a:schemeClr val="bg1"/>
                  </a:solidFill>
                </a:rPr>
                <a:t>Residential Furniture</a:t>
              </a:r>
              <a:endParaRPr lang="en-US" sz="1200" b="1" dirty="0">
                <a:solidFill>
                  <a:schemeClr val="bg1"/>
                </a:solidFill>
              </a:endParaRPr>
            </a:p>
          </p:txBody>
        </p:sp>
      </p:grpSp>
      <p:sp>
        <p:nvSpPr>
          <p:cNvPr id="8" name="Rectangle 7"/>
          <p:cNvSpPr/>
          <p:nvPr/>
        </p:nvSpPr>
        <p:spPr>
          <a:xfrm>
            <a:off x="4191000" y="8698230"/>
            <a:ext cx="2209800" cy="274320"/>
          </a:xfrm>
          <a:prstGeom prst="rect">
            <a:avLst/>
          </a:prstGeom>
          <a:solidFill>
            <a:schemeClr val="bg1"/>
          </a:solidFill>
          <a:ln w="9525">
            <a:solidFill>
              <a:srgbClr val="D7E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rgbClr val="333300"/>
                </a:solidFill>
              </a:rPr>
              <a:t>87                       Residential</a:t>
            </a:r>
            <a:r>
              <a:rPr lang="en-US" sz="1050" b="1" dirty="0" smtClean="0">
                <a:solidFill>
                  <a:schemeClr val="tx1"/>
                </a:solidFill>
              </a:rPr>
              <a:t> Furniture</a:t>
            </a:r>
            <a:endParaRPr lang="en-US" sz="1050" b="1" dirty="0">
              <a:solidFill>
                <a:schemeClr val="tx1"/>
              </a:solidFill>
            </a:endParaRPr>
          </a:p>
        </p:txBody>
      </p:sp>
      <p:pic>
        <p:nvPicPr>
          <p:cNvPr id="15" name="Picture 6" descr="C:\Users\Public\Documents\Adityas\Profile\Logo_edfur.jpg"/>
          <p:cNvPicPr>
            <a:picLocks noChangeAspect="1" noChangeArrowheads="1"/>
          </p:cNvPicPr>
          <p:nvPr/>
        </p:nvPicPr>
        <p:blipFill>
          <a:blip r:embed="rId2" cstate="print"/>
          <a:srcRect/>
          <a:stretch>
            <a:fillRect/>
          </a:stretch>
        </p:blipFill>
        <p:spPr bwMode="auto">
          <a:xfrm>
            <a:off x="3170546" y="8458200"/>
            <a:ext cx="494015" cy="640080"/>
          </a:xfrm>
          <a:prstGeom prst="rect">
            <a:avLst/>
          </a:prstGeom>
          <a:noFill/>
        </p:spPr>
      </p:pic>
      <p:pic>
        <p:nvPicPr>
          <p:cNvPr id="10" name="Picture 3" descr="C:\Users\Public\Documents\Adityas\Furniture\Educational\Hostel\wall shelves2.jpg"/>
          <p:cNvPicPr>
            <a:picLocks noChangeAspect="1" noChangeArrowheads="1"/>
          </p:cNvPicPr>
          <p:nvPr/>
        </p:nvPicPr>
        <p:blipFill>
          <a:blip r:embed="rId3" cstate="print"/>
          <a:srcRect/>
          <a:stretch>
            <a:fillRect/>
          </a:stretch>
        </p:blipFill>
        <p:spPr bwMode="auto">
          <a:xfrm>
            <a:off x="4343400" y="742444"/>
            <a:ext cx="1828800" cy="2076956"/>
          </a:xfrm>
          <a:prstGeom prst="rect">
            <a:avLst/>
          </a:prstGeom>
          <a:noFill/>
        </p:spPr>
      </p:pic>
      <p:pic>
        <p:nvPicPr>
          <p:cNvPr id="11" name="Picture 4" descr="C:\Users\Public\Documents\Adityas\Furniture\Educational\Hostel\wall shelves1.jpg"/>
          <p:cNvPicPr>
            <a:picLocks noChangeAspect="1" noChangeArrowheads="1"/>
          </p:cNvPicPr>
          <p:nvPr/>
        </p:nvPicPr>
        <p:blipFill>
          <a:blip r:embed="rId4" cstate="print"/>
          <a:srcRect/>
          <a:stretch>
            <a:fillRect/>
          </a:stretch>
        </p:blipFill>
        <p:spPr bwMode="auto">
          <a:xfrm flipH="1">
            <a:off x="4572000" y="3048000"/>
            <a:ext cx="1459419" cy="2408518"/>
          </a:xfrm>
          <a:prstGeom prst="rect">
            <a:avLst/>
          </a:prstGeom>
          <a:noFill/>
        </p:spPr>
      </p:pic>
      <p:pic>
        <p:nvPicPr>
          <p:cNvPr id="6148" name="Picture 4"/>
          <p:cNvPicPr>
            <a:picLocks noChangeAspect="1" noChangeArrowheads="1"/>
          </p:cNvPicPr>
          <p:nvPr/>
        </p:nvPicPr>
        <p:blipFill>
          <a:blip r:embed="rId5" cstate="print"/>
          <a:srcRect/>
          <a:stretch>
            <a:fillRect/>
          </a:stretch>
        </p:blipFill>
        <p:spPr bwMode="auto">
          <a:xfrm>
            <a:off x="37322" y="685800"/>
            <a:ext cx="1447800" cy="3352800"/>
          </a:xfrm>
          <a:prstGeom prst="rect">
            <a:avLst/>
          </a:prstGeom>
          <a:noFill/>
          <a:ln w="9525">
            <a:noFill/>
            <a:miter lim="800000"/>
            <a:headEnd/>
            <a:tailEnd/>
          </a:ln>
        </p:spPr>
      </p:pic>
      <p:pic>
        <p:nvPicPr>
          <p:cNvPr id="6149" name="Picture 5"/>
          <p:cNvPicPr>
            <a:picLocks noChangeAspect="1" noChangeArrowheads="1"/>
          </p:cNvPicPr>
          <p:nvPr/>
        </p:nvPicPr>
        <p:blipFill>
          <a:blip r:embed="rId6" cstate="print"/>
          <a:srcRect/>
          <a:stretch>
            <a:fillRect/>
          </a:stretch>
        </p:blipFill>
        <p:spPr bwMode="auto">
          <a:xfrm>
            <a:off x="2209800" y="790575"/>
            <a:ext cx="1714500" cy="3248025"/>
          </a:xfrm>
          <a:prstGeom prst="rect">
            <a:avLst/>
          </a:prstGeom>
          <a:noFill/>
          <a:ln w="9525">
            <a:noFill/>
            <a:miter lim="800000"/>
            <a:headEnd/>
            <a:tailEnd/>
          </a:ln>
        </p:spPr>
      </p:pic>
      <p:sp>
        <p:nvSpPr>
          <p:cNvPr id="17" name="Rectangle 16"/>
          <p:cNvSpPr/>
          <p:nvPr/>
        </p:nvSpPr>
        <p:spPr>
          <a:xfrm rot="10800000" flipV="1">
            <a:off x="-457200" y="457200"/>
            <a:ext cx="2514600" cy="3809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Single Wardrobe</a:t>
            </a:r>
            <a:endParaRPr lang="en-US" sz="1600" b="1" dirty="0">
              <a:solidFill>
                <a:schemeClr val="bg1">
                  <a:lumMod val="50000"/>
                </a:schemeClr>
              </a:solidFill>
            </a:endParaRPr>
          </a:p>
        </p:txBody>
      </p:sp>
      <p:sp>
        <p:nvSpPr>
          <p:cNvPr id="18" name="Rectangle 17"/>
          <p:cNvSpPr/>
          <p:nvPr/>
        </p:nvSpPr>
        <p:spPr>
          <a:xfrm rot="10800000" flipV="1">
            <a:off x="1828800" y="533401"/>
            <a:ext cx="2514600" cy="3809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Double Wardrobe</a:t>
            </a:r>
            <a:endParaRPr lang="en-US" sz="1600" b="1" dirty="0">
              <a:solidFill>
                <a:schemeClr val="bg1">
                  <a:lumMod val="50000"/>
                </a:schemeClr>
              </a:solidFill>
            </a:endParaRPr>
          </a:p>
        </p:txBody>
      </p:sp>
      <p:sp>
        <p:nvSpPr>
          <p:cNvPr id="19" name="Rectangle 18"/>
          <p:cNvSpPr/>
          <p:nvPr/>
        </p:nvSpPr>
        <p:spPr>
          <a:xfrm rot="10800000" flipV="1">
            <a:off x="3962400" y="513845"/>
            <a:ext cx="2514600" cy="3809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Double Wall Shelf</a:t>
            </a:r>
            <a:endParaRPr lang="en-US" sz="1600" b="1" dirty="0">
              <a:solidFill>
                <a:schemeClr val="bg1">
                  <a:lumMod val="50000"/>
                </a:schemeClr>
              </a:solidFill>
            </a:endParaRPr>
          </a:p>
        </p:txBody>
      </p:sp>
      <p:sp>
        <p:nvSpPr>
          <p:cNvPr id="20" name="Rectangle 19"/>
          <p:cNvSpPr/>
          <p:nvPr/>
        </p:nvSpPr>
        <p:spPr>
          <a:xfrm rot="10800000" flipV="1">
            <a:off x="4019939" y="2932922"/>
            <a:ext cx="2514600" cy="3809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Single Wall Shelf</a:t>
            </a:r>
            <a:endParaRPr lang="en-US" sz="1600" b="1" dirty="0">
              <a:solidFill>
                <a:schemeClr val="bg1">
                  <a:lumMod val="50000"/>
                </a:schemeClr>
              </a:solidFill>
            </a:endParaRPr>
          </a:p>
        </p:txBody>
      </p:sp>
      <p:sp>
        <p:nvSpPr>
          <p:cNvPr id="21" name="TextBox 20"/>
          <p:cNvSpPr txBox="1"/>
          <p:nvPr/>
        </p:nvSpPr>
        <p:spPr>
          <a:xfrm>
            <a:off x="0" y="18661"/>
            <a:ext cx="3711081" cy="400110"/>
          </a:xfrm>
          <a:prstGeom prst="rect">
            <a:avLst/>
          </a:prstGeom>
          <a:noFill/>
        </p:spPr>
        <p:txBody>
          <a:bodyPr wrap="none" rtlCol="0">
            <a:spAutoFit/>
          </a:bodyPr>
          <a:lstStyle/>
          <a:p>
            <a:r>
              <a:rPr lang="en-US" sz="2000" b="1" dirty="0" smtClean="0"/>
              <a:t>7400 SERIES RESIDENTIAL RANGE</a:t>
            </a:r>
            <a:endParaRPr lang="en-US" sz="2000" b="1" dirty="0"/>
          </a:p>
        </p:txBody>
      </p:sp>
      <p:grpSp>
        <p:nvGrpSpPr>
          <p:cNvPr id="24" name="Group 23"/>
          <p:cNvGrpSpPr/>
          <p:nvPr/>
        </p:nvGrpSpPr>
        <p:grpSpPr>
          <a:xfrm>
            <a:off x="57150" y="4495800"/>
            <a:ext cx="3143250" cy="2590800"/>
            <a:chOff x="152400" y="4191000"/>
            <a:chExt cx="3143250" cy="2590800"/>
          </a:xfrm>
        </p:grpSpPr>
        <p:pic>
          <p:nvPicPr>
            <p:cNvPr id="6146" name="Picture 2"/>
            <p:cNvPicPr>
              <a:picLocks noChangeAspect="1" noChangeArrowheads="1"/>
            </p:cNvPicPr>
            <p:nvPr/>
          </p:nvPicPr>
          <p:blipFill>
            <a:blip r:embed="rId7" cstate="print"/>
            <a:srcRect/>
            <a:stretch>
              <a:fillRect/>
            </a:stretch>
          </p:blipFill>
          <p:spPr bwMode="auto">
            <a:xfrm>
              <a:off x="152400" y="4495800"/>
              <a:ext cx="3143250" cy="2286000"/>
            </a:xfrm>
            <a:prstGeom prst="rect">
              <a:avLst/>
            </a:prstGeom>
            <a:noFill/>
            <a:ln w="9525">
              <a:noFill/>
              <a:miter lim="800000"/>
              <a:headEnd/>
              <a:tailEnd/>
            </a:ln>
          </p:spPr>
        </p:pic>
        <p:sp>
          <p:nvSpPr>
            <p:cNvPr id="22" name="Rectangle 21"/>
            <p:cNvSpPr/>
            <p:nvPr/>
          </p:nvSpPr>
          <p:spPr>
            <a:xfrm rot="10800000" flipV="1">
              <a:off x="304800" y="4191000"/>
              <a:ext cx="2743200" cy="381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Study Desk with Three Drawer</a:t>
              </a:r>
              <a:endParaRPr lang="en-US" sz="1600" b="1" dirty="0">
                <a:solidFill>
                  <a:schemeClr val="bg1">
                    <a:lumMod val="50000"/>
                  </a:schemeClr>
                </a:solidFill>
              </a:endParaRPr>
            </a:p>
          </p:txBody>
        </p:sp>
      </p:grpSp>
      <p:grpSp>
        <p:nvGrpSpPr>
          <p:cNvPr id="25" name="Group 24"/>
          <p:cNvGrpSpPr/>
          <p:nvPr/>
        </p:nvGrpSpPr>
        <p:grpSpPr>
          <a:xfrm>
            <a:off x="3276600" y="5638800"/>
            <a:ext cx="3053113" cy="2514601"/>
            <a:chOff x="3276600" y="5791199"/>
            <a:chExt cx="3053113" cy="2514601"/>
          </a:xfrm>
        </p:grpSpPr>
        <p:pic>
          <p:nvPicPr>
            <p:cNvPr id="6147" name="Picture 3"/>
            <p:cNvPicPr>
              <a:picLocks noChangeAspect="1" noChangeArrowheads="1"/>
            </p:cNvPicPr>
            <p:nvPr/>
          </p:nvPicPr>
          <p:blipFill>
            <a:blip r:embed="rId8" cstate="print"/>
            <a:srcRect/>
            <a:stretch>
              <a:fillRect/>
            </a:stretch>
          </p:blipFill>
          <p:spPr bwMode="auto">
            <a:xfrm>
              <a:off x="3276600" y="6019800"/>
              <a:ext cx="3053113" cy="2286000"/>
            </a:xfrm>
            <a:prstGeom prst="rect">
              <a:avLst/>
            </a:prstGeom>
            <a:noFill/>
            <a:ln w="9525">
              <a:noFill/>
              <a:miter lim="800000"/>
              <a:headEnd/>
              <a:tailEnd/>
            </a:ln>
          </p:spPr>
        </p:pic>
        <p:sp>
          <p:nvSpPr>
            <p:cNvPr id="23" name="Rectangle 22"/>
            <p:cNvSpPr/>
            <p:nvPr/>
          </p:nvSpPr>
          <p:spPr>
            <a:xfrm rot="10800000" flipV="1">
              <a:off x="3581401" y="5791199"/>
              <a:ext cx="2209798" cy="30480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50000"/>
                    </a:schemeClr>
                  </a:solidFill>
                </a:rPr>
                <a:t>Study Desk with Drawer/ Cupboard</a:t>
              </a:r>
              <a:endParaRPr lang="en-US" sz="1600" b="1" dirty="0">
                <a:solidFill>
                  <a:schemeClr val="bg1">
                    <a:lumMod val="50000"/>
                  </a:schemeClr>
                </a:solidFill>
              </a:endParaRPr>
            </a:p>
          </p:txBody>
        </p:sp>
      </p:grpSp>
      <p:sp>
        <p:nvSpPr>
          <p:cNvPr id="26" name="Rectangle 25"/>
          <p:cNvSpPr/>
          <p:nvPr/>
        </p:nvSpPr>
        <p:spPr>
          <a:xfrm rot="10800000" flipV="1">
            <a:off x="381000" y="38862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RF7407</a:t>
            </a:r>
            <a:endParaRPr lang="en-US" sz="1400" b="1" dirty="0">
              <a:solidFill>
                <a:schemeClr val="bg1">
                  <a:lumMod val="50000"/>
                </a:schemeClr>
              </a:solidFill>
            </a:endParaRPr>
          </a:p>
        </p:txBody>
      </p:sp>
      <p:sp>
        <p:nvSpPr>
          <p:cNvPr id="27" name="Rectangle 26"/>
          <p:cNvSpPr/>
          <p:nvPr/>
        </p:nvSpPr>
        <p:spPr>
          <a:xfrm rot="10800000" flipV="1">
            <a:off x="2590801" y="38862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RF7408</a:t>
            </a:r>
            <a:endParaRPr lang="en-US" sz="1400" b="1" dirty="0">
              <a:solidFill>
                <a:schemeClr val="bg1">
                  <a:lumMod val="50000"/>
                </a:schemeClr>
              </a:solidFill>
            </a:endParaRPr>
          </a:p>
        </p:txBody>
      </p:sp>
      <p:sp>
        <p:nvSpPr>
          <p:cNvPr id="28" name="Rectangle 27"/>
          <p:cNvSpPr/>
          <p:nvPr/>
        </p:nvSpPr>
        <p:spPr>
          <a:xfrm rot="10800000" flipV="1">
            <a:off x="5181600" y="2495043"/>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RF7409</a:t>
            </a:r>
            <a:endParaRPr lang="en-US" sz="1400" b="1" dirty="0">
              <a:solidFill>
                <a:schemeClr val="bg1">
                  <a:lumMod val="50000"/>
                </a:schemeClr>
              </a:solidFill>
            </a:endParaRPr>
          </a:p>
        </p:txBody>
      </p:sp>
      <p:sp>
        <p:nvSpPr>
          <p:cNvPr id="29" name="Rectangle 28"/>
          <p:cNvSpPr/>
          <p:nvPr/>
        </p:nvSpPr>
        <p:spPr>
          <a:xfrm rot="10800000" flipV="1">
            <a:off x="4572000" y="51054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RF7410</a:t>
            </a:r>
            <a:endParaRPr lang="en-US" sz="1400" b="1" dirty="0">
              <a:solidFill>
                <a:schemeClr val="bg1">
                  <a:lumMod val="50000"/>
                </a:schemeClr>
              </a:solidFill>
            </a:endParaRPr>
          </a:p>
        </p:txBody>
      </p:sp>
      <p:sp>
        <p:nvSpPr>
          <p:cNvPr id="30" name="Rectangle 29"/>
          <p:cNvSpPr/>
          <p:nvPr/>
        </p:nvSpPr>
        <p:spPr>
          <a:xfrm rot="10800000" flipV="1">
            <a:off x="914400" y="6400800"/>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RF7411</a:t>
            </a:r>
            <a:endParaRPr lang="en-US" sz="1400" b="1" dirty="0">
              <a:solidFill>
                <a:schemeClr val="bg1">
                  <a:lumMod val="50000"/>
                </a:schemeClr>
              </a:solidFill>
            </a:endParaRPr>
          </a:p>
        </p:txBody>
      </p:sp>
      <p:sp>
        <p:nvSpPr>
          <p:cNvPr id="31" name="Rectangle 30"/>
          <p:cNvSpPr/>
          <p:nvPr/>
        </p:nvSpPr>
        <p:spPr>
          <a:xfrm rot="10800000" flipV="1">
            <a:off x="4038601" y="7772401"/>
            <a:ext cx="990599" cy="228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RF7412</a:t>
            </a:r>
            <a:endParaRPr lang="en-US" sz="1400" b="1" dirty="0">
              <a:solidFill>
                <a:schemeClr val="bg1">
                  <a:lumMod val="50000"/>
                </a:schemeClr>
              </a:solidFill>
            </a:endParaRPr>
          </a:p>
        </p:txBody>
      </p:sp>
      <p:grpSp>
        <p:nvGrpSpPr>
          <p:cNvPr id="32" name="Group 11"/>
          <p:cNvGrpSpPr/>
          <p:nvPr/>
        </p:nvGrpSpPr>
        <p:grpSpPr>
          <a:xfrm>
            <a:off x="1162050" y="8115300"/>
            <a:ext cx="4495800" cy="304800"/>
            <a:chOff x="533400" y="7829550"/>
            <a:chExt cx="4495800" cy="304800"/>
          </a:xfrm>
        </p:grpSpPr>
        <p:sp>
          <p:nvSpPr>
            <p:cNvPr id="33" name="Rounded Rectangle 32"/>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34" name="Rounded Rectangle 33"/>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35" name="Rounded Rectangle 34"/>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grpSp>
      <p:sp>
        <p:nvSpPr>
          <p:cNvPr id="36" name="Rectangle 35"/>
          <p:cNvSpPr/>
          <p:nvPr/>
        </p:nvSpPr>
        <p:spPr>
          <a:xfrm>
            <a:off x="76200"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p:cNvSpPr/>
          <p:nvPr/>
        </p:nvSpPr>
        <p:spPr>
          <a:xfrm>
            <a:off x="0" y="0"/>
            <a:ext cx="457200" cy="9144000"/>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p:cNvSpPr/>
          <p:nvPr/>
        </p:nvSpPr>
        <p:spPr>
          <a:xfrm>
            <a:off x="457200" y="8686800"/>
            <a:ext cx="2209800" cy="274320"/>
          </a:xfrm>
          <a:prstGeom prst="rect">
            <a:avLst/>
          </a:prstGeom>
          <a:solidFill>
            <a:schemeClr val="bg1"/>
          </a:solidFill>
          <a:ln w="952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Color Options	                                88</a:t>
            </a:r>
            <a:endParaRPr lang="en-US" sz="1050" b="1" dirty="0">
              <a:solidFill>
                <a:schemeClr val="tx1"/>
              </a:solidFill>
            </a:endParaRPr>
          </a:p>
        </p:txBody>
      </p:sp>
      <p:sp>
        <p:nvSpPr>
          <p:cNvPr id="22" name="Rectangle 21"/>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7" name="Picture 2" descr="C:\Users\Public\Documents\Adityas\Profile\Logo_wpfur.jpg"/>
          <p:cNvPicPr>
            <a:picLocks noChangeAspect="1" noChangeArrowheads="1"/>
          </p:cNvPicPr>
          <p:nvPr/>
        </p:nvPicPr>
        <p:blipFill>
          <a:blip r:embed="rId2" cstate="print"/>
          <a:srcRect/>
          <a:stretch>
            <a:fillRect/>
          </a:stretch>
        </p:blipFill>
        <p:spPr bwMode="auto">
          <a:xfrm>
            <a:off x="3208360" y="8427720"/>
            <a:ext cx="414033" cy="640080"/>
          </a:xfrm>
          <a:prstGeom prst="rect">
            <a:avLst/>
          </a:prstGeom>
          <a:noFill/>
        </p:spPr>
      </p:pic>
      <p:sp>
        <p:nvSpPr>
          <p:cNvPr id="10" name="TextBox 9"/>
          <p:cNvSpPr txBox="1"/>
          <p:nvPr/>
        </p:nvSpPr>
        <p:spPr>
          <a:xfrm rot="16200000">
            <a:off x="-242771" y="2014423"/>
            <a:ext cx="1067343" cy="276999"/>
          </a:xfrm>
          <a:prstGeom prst="rect">
            <a:avLst/>
          </a:prstGeom>
          <a:solidFill>
            <a:schemeClr val="tx1"/>
          </a:solidFill>
          <a:ln>
            <a:solidFill>
              <a:schemeClr val="tx1"/>
            </a:solidFill>
          </a:ln>
        </p:spPr>
        <p:txBody>
          <a:bodyPr wrap="none" rtlCol="0">
            <a:spAutoFit/>
          </a:bodyPr>
          <a:lstStyle/>
          <a:p>
            <a:r>
              <a:rPr lang="en-US" sz="1200" b="1" dirty="0" smtClean="0">
                <a:solidFill>
                  <a:schemeClr val="bg1"/>
                </a:solidFill>
              </a:rPr>
              <a:t>Color Options</a:t>
            </a:r>
            <a:endParaRPr lang="en-US" sz="1200" b="1" dirty="0">
              <a:solidFill>
                <a:schemeClr val="bg1"/>
              </a:solidFill>
            </a:endParaRPr>
          </a:p>
        </p:txBody>
      </p:sp>
      <p:grpSp>
        <p:nvGrpSpPr>
          <p:cNvPr id="2" name="Group 18"/>
          <p:cNvGrpSpPr/>
          <p:nvPr/>
        </p:nvGrpSpPr>
        <p:grpSpPr>
          <a:xfrm>
            <a:off x="762000" y="468868"/>
            <a:ext cx="5867400" cy="1359932"/>
            <a:chOff x="685801" y="240268"/>
            <a:chExt cx="5867400" cy="1359932"/>
          </a:xfrm>
        </p:grpSpPr>
        <p:sp>
          <p:nvSpPr>
            <p:cNvPr id="9" name="Rectangle 8"/>
            <p:cNvSpPr/>
            <p:nvPr/>
          </p:nvSpPr>
          <p:spPr>
            <a:xfrm>
              <a:off x="4419600" y="240268"/>
              <a:ext cx="2107180" cy="369332"/>
            </a:xfrm>
            <a:prstGeom prst="rect">
              <a:avLst/>
            </a:prstGeom>
          </p:spPr>
          <p:txBody>
            <a:bodyPr wrap="none">
              <a:spAutoFit/>
            </a:bodyPr>
            <a:lstStyle/>
            <a:p>
              <a:pPr lvl="0" algn="r" fontAlgn="base">
                <a:spcBef>
                  <a:spcPct val="0"/>
                </a:spcBef>
                <a:spcAft>
                  <a:spcPct val="0"/>
                </a:spcAft>
              </a:pPr>
              <a:r>
                <a:rPr lang="en-US" b="1" dirty="0" smtClean="0">
                  <a:cs typeface="Arial" pitchFamily="34" charset="0"/>
                </a:rPr>
                <a:t>LAMINATE OPTIONS</a:t>
              </a:r>
              <a:endParaRPr lang="en-US" dirty="0" smtClean="0">
                <a:cs typeface="Arial" pitchFamily="34" charset="0"/>
              </a:endParaRPr>
            </a:p>
          </p:txBody>
        </p:sp>
        <p:pic>
          <p:nvPicPr>
            <p:cNvPr id="49154" name="Picture 2"/>
            <p:cNvPicPr>
              <a:picLocks noChangeAspect="1" noChangeArrowheads="1"/>
            </p:cNvPicPr>
            <p:nvPr/>
          </p:nvPicPr>
          <p:blipFill>
            <a:blip r:embed="rId3" cstate="print"/>
            <a:srcRect/>
            <a:stretch>
              <a:fillRect/>
            </a:stretch>
          </p:blipFill>
          <p:spPr bwMode="auto">
            <a:xfrm>
              <a:off x="685801" y="533400"/>
              <a:ext cx="5867400" cy="1066800"/>
            </a:xfrm>
            <a:prstGeom prst="rect">
              <a:avLst/>
            </a:prstGeom>
            <a:noFill/>
            <a:ln w="9525">
              <a:noFill/>
              <a:miter lim="800000"/>
              <a:headEnd/>
              <a:tailEnd/>
            </a:ln>
          </p:spPr>
        </p:pic>
      </p:grpSp>
      <p:grpSp>
        <p:nvGrpSpPr>
          <p:cNvPr id="3" name="Group 17"/>
          <p:cNvGrpSpPr/>
          <p:nvPr/>
        </p:nvGrpSpPr>
        <p:grpSpPr>
          <a:xfrm>
            <a:off x="685800" y="2297668"/>
            <a:ext cx="5105400" cy="2292442"/>
            <a:chOff x="990600" y="2297668"/>
            <a:chExt cx="5105400" cy="2292442"/>
          </a:xfrm>
        </p:grpSpPr>
        <p:pic>
          <p:nvPicPr>
            <p:cNvPr id="49156" name="Picture 4"/>
            <p:cNvPicPr>
              <a:picLocks noChangeAspect="1" noChangeArrowheads="1"/>
            </p:cNvPicPr>
            <p:nvPr/>
          </p:nvPicPr>
          <p:blipFill>
            <a:blip r:embed="rId4" cstate="print"/>
            <a:srcRect/>
            <a:stretch>
              <a:fillRect/>
            </a:stretch>
          </p:blipFill>
          <p:spPr bwMode="auto">
            <a:xfrm>
              <a:off x="990600" y="2667000"/>
              <a:ext cx="5105400" cy="1923110"/>
            </a:xfrm>
            <a:prstGeom prst="rect">
              <a:avLst/>
            </a:prstGeom>
            <a:noFill/>
            <a:ln w="9525">
              <a:noFill/>
              <a:miter lim="800000"/>
              <a:headEnd/>
              <a:tailEnd/>
            </a:ln>
          </p:spPr>
        </p:pic>
        <p:sp>
          <p:nvSpPr>
            <p:cNvPr id="14" name="Rectangle 13"/>
            <p:cNvSpPr/>
            <p:nvPr/>
          </p:nvSpPr>
          <p:spPr>
            <a:xfrm>
              <a:off x="1066800" y="2297668"/>
              <a:ext cx="2263953" cy="369332"/>
            </a:xfrm>
            <a:prstGeom prst="rect">
              <a:avLst/>
            </a:prstGeom>
          </p:spPr>
          <p:txBody>
            <a:bodyPr wrap="none">
              <a:spAutoFit/>
            </a:bodyPr>
            <a:lstStyle/>
            <a:p>
              <a:pPr lvl="0" algn="r" fontAlgn="base">
                <a:spcBef>
                  <a:spcPct val="0"/>
                </a:spcBef>
                <a:spcAft>
                  <a:spcPct val="0"/>
                </a:spcAft>
              </a:pPr>
              <a:r>
                <a:rPr lang="en-US" b="1" dirty="0" smtClean="0">
                  <a:cs typeface="Arial" pitchFamily="34" charset="0"/>
                </a:rPr>
                <a:t>PAINTS AND FINISHES</a:t>
              </a:r>
              <a:endParaRPr lang="en-US" dirty="0" smtClean="0">
                <a:cs typeface="Arial" pitchFamily="34" charset="0"/>
              </a:endParaRPr>
            </a:p>
          </p:txBody>
        </p:sp>
      </p:grpSp>
      <p:grpSp>
        <p:nvGrpSpPr>
          <p:cNvPr id="4" name="Group 16"/>
          <p:cNvGrpSpPr/>
          <p:nvPr/>
        </p:nvGrpSpPr>
        <p:grpSpPr>
          <a:xfrm>
            <a:off x="720600" y="4953000"/>
            <a:ext cx="5985000" cy="2036207"/>
            <a:chOff x="644400" y="5117068"/>
            <a:chExt cx="5985000" cy="2036207"/>
          </a:xfrm>
        </p:grpSpPr>
        <p:pic>
          <p:nvPicPr>
            <p:cNvPr id="49157" name="Picture 5"/>
            <p:cNvPicPr>
              <a:picLocks noChangeAspect="1" noChangeArrowheads="1"/>
            </p:cNvPicPr>
            <p:nvPr/>
          </p:nvPicPr>
          <p:blipFill>
            <a:blip r:embed="rId5" cstate="print"/>
            <a:srcRect/>
            <a:stretch>
              <a:fillRect/>
            </a:stretch>
          </p:blipFill>
          <p:spPr bwMode="auto">
            <a:xfrm>
              <a:off x="644400" y="5486400"/>
              <a:ext cx="5985000" cy="1666875"/>
            </a:xfrm>
            <a:prstGeom prst="rect">
              <a:avLst/>
            </a:prstGeom>
            <a:noFill/>
            <a:ln w="9525">
              <a:noFill/>
              <a:miter lim="800000"/>
              <a:headEnd/>
              <a:tailEnd/>
            </a:ln>
          </p:spPr>
        </p:pic>
        <p:sp>
          <p:nvSpPr>
            <p:cNvPr id="16" name="Rectangle 15"/>
            <p:cNvSpPr/>
            <p:nvPr/>
          </p:nvSpPr>
          <p:spPr>
            <a:xfrm>
              <a:off x="3962400" y="5117068"/>
              <a:ext cx="2601418" cy="369332"/>
            </a:xfrm>
            <a:prstGeom prst="rect">
              <a:avLst/>
            </a:prstGeom>
          </p:spPr>
          <p:txBody>
            <a:bodyPr wrap="none">
              <a:spAutoFit/>
            </a:bodyPr>
            <a:lstStyle/>
            <a:p>
              <a:pPr lvl="0" algn="r" fontAlgn="base">
                <a:spcBef>
                  <a:spcPct val="0"/>
                </a:spcBef>
                <a:spcAft>
                  <a:spcPct val="0"/>
                </a:spcAft>
              </a:pPr>
              <a:r>
                <a:rPr lang="en-US" b="1" dirty="0" smtClean="0">
                  <a:cs typeface="Arial" pitchFamily="34" charset="0"/>
                </a:rPr>
                <a:t>POLYPROPYLENE PLASTIC</a:t>
              </a:r>
              <a:endParaRPr lang="en-US" dirty="0" smtClean="0">
                <a:cs typeface="Arial" pitchFamily="34" charset="0"/>
              </a:endParaRPr>
            </a:p>
          </p:txBody>
        </p:sp>
      </p:grpSp>
      <p:grpSp>
        <p:nvGrpSpPr>
          <p:cNvPr id="11" name="Group 22"/>
          <p:cNvGrpSpPr/>
          <p:nvPr/>
        </p:nvGrpSpPr>
        <p:grpSpPr>
          <a:xfrm>
            <a:off x="732702" y="7022068"/>
            <a:ext cx="2620098" cy="1169432"/>
            <a:chOff x="732702" y="7022068"/>
            <a:chExt cx="2620098" cy="1169432"/>
          </a:xfrm>
        </p:grpSpPr>
        <p:pic>
          <p:nvPicPr>
            <p:cNvPr id="49158" name="Picture 6"/>
            <p:cNvPicPr>
              <a:picLocks noChangeAspect="1" noChangeArrowheads="1"/>
            </p:cNvPicPr>
            <p:nvPr/>
          </p:nvPicPr>
          <p:blipFill>
            <a:blip r:embed="rId6" cstate="print"/>
            <a:srcRect/>
            <a:stretch>
              <a:fillRect/>
            </a:stretch>
          </p:blipFill>
          <p:spPr bwMode="auto">
            <a:xfrm>
              <a:off x="838200" y="7366711"/>
              <a:ext cx="2514600" cy="824789"/>
            </a:xfrm>
            <a:prstGeom prst="rect">
              <a:avLst/>
            </a:prstGeom>
            <a:noFill/>
            <a:ln w="9525">
              <a:noFill/>
              <a:miter lim="800000"/>
              <a:headEnd/>
              <a:tailEnd/>
            </a:ln>
          </p:spPr>
        </p:pic>
        <p:sp>
          <p:nvSpPr>
            <p:cNvPr id="21" name="Rectangle 20"/>
            <p:cNvSpPr/>
            <p:nvPr/>
          </p:nvSpPr>
          <p:spPr>
            <a:xfrm>
              <a:off x="732702" y="7022068"/>
              <a:ext cx="1781898" cy="369332"/>
            </a:xfrm>
            <a:prstGeom prst="rect">
              <a:avLst/>
            </a:prstGeom>
          </p:spPr>
          <p:txBody>
            <a:bodyPr wrap="none">
              <a:spAutoFit/>
            </a:bodyPr>
            <a:lstStyle/>
            <a:p>
              <a:pPr lvl="0" algn="r" fontAlgn="base">
                <a:spcBef>
                  <a:spcPct val="0"/>
                </a:spcBef>
                <a:spcAft>
                  <a:spcPct val="0"/>
                </a:spcAft>
              </a:pPr>
              <a:r>
                <a:rPr lang="en-US" b="1" dirty="0" smtClean="0">
                  <a:cs typeface="Arial" pitchFamily="34" charset="0"/>
                </a:rPr>
                <a:t>FABRIC OPTIONS</a:t>
              </a:r>
              <a:endParaRPr lang="en-US" dirty="0" smtClean="0">
                <a:cs typeface="Arial" pitchFamily="34" charset="0"/>
              </a:endParaRPr>
            </a:p>
          </p:txBody>
        </p:sp>
      </p:gr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6858000" cy="7239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20"/>
          <p:cNvSpPr/>
          <p:nvPr/>
        </p:nvSpPr>
        <p:spPr>
          <a:xfrm>
            <a:off x="609600" y="1123890"/>
            <a:ext cx="5715000" cy="369332"/>
          </a:xfrm>
          <a:prstGeom prst="rect">
            <a:avLst/>
          </a:prstGeom>
        </p:spPr>
        <p:txBody>
          <a:bodyPr wrap="square">
            <a:spAutoFit/>
          </a:bodyPr>
          <a:lstStyle/>
          <a:p>
            <a:r>
              <a:rPr lang="en-US" spc="300" dirty="0" smtClean="0">
                <a:solidFill>
                  <a:schemeClr val="bg1">
                    <a:lumMod val="85000"/>
                  </a:schemeClr>
                </a:solidFill>
                <a:effectLst>
                  <a:outerShdw blurRad="38100" dist="38100" dir="2700000" algn="tl">
                    <a:srgbClr val="000000">
                      <a:alpha val="43137"/>
                    </a:srgbClr>
                  </a:outerShdw>
                </a:effectLst>
              </a:rPr>
              <a:t>FROM PRE SCHOOL TO GRADUATE SCHOOL-</a:t>
            </a:r>
          </a:p>
        </p:txBody>
      </p:sp>
      <p:sp>
        <p:nvSpPr>
          <p:cNvPr id="22" name="Rectangle 21"/>
          <p:cNvSpPr/>
          <p:nvPr/>
        </p:nvSpPr>
        <p:spPr>
          <a:xfrm>
            <a:off x="609600" y="1447800"/>
            <a:ext cx="5715000" cy="769441"/>
          </a:xfrm>
          <a:prstGeom prst="rect">
            <a:avLst/>
          </a:prstGeom>
        </p:spPr>
        <p:txBody>
          <a:bodyPr wrap="square">
            <a:spAutoFit/>
          </a:bodyPr>
          <a:lstStyle/>
          <a:p>
            <a:r>
              <a:rPr lang="en-US" sz="4400" dirty="0" smtClean="0">
                <a:solidFill>
                  <a:schemeClr val="bg1">
                    <a:lumMod val="85000"/>
                  </a:schemeClr>
                </a:solidFill>
                <a:effectLst>
                  <a:outerShdw blurRad="38100" dist="38100" dir="2700000" algn="tl">
                    <a:srgbClr val="000000">
                      <a:alpha val="43137"/>
                    </a:srgbClr>
                  </a:outerShdw>
                </a:effectLst>
              </a:rPr>
              <a:t>THE ENTIRE SPECTRUM</a:t>
            </a:r>
          </a:p>
        </p:txBody>
      </p:sp>
      <p:sp>
        <p:nvSpPr>
          <p:cNvPr id="23" name="Rectangle 22"/>
          <p:cNvSpPr/>
          <p:nvPr/>
        </p:nvSpPr>
        <p:spPr>
          <a:xfrm>
            <a:off x="609600" y="1905000"/>
            <a:ext cx="5715000" cy="1107996"/>
          </a:xfrm>
          <a:prstGeom prst="rect">
            <a:avLst/>
          </a:prstGeom>
        </p:spPr>
        <p:txBody>
          <a:bodyPr wrap="square">
            <a:spAutoFit/>
          </a:bodyPr>
          <a:lstStyle/>
          <a:p>
            <a:r>
              <a:rPr lang="en-US" sz="6600" dirty="0" smtClean="0">
                <a:solidFill>
                  <a:schemeClr val="bg1">
                    <a:lumMod val="85000"/>
                  </a:schemeClr>
                </a:solidFill>
                <a:effectLst>
                  <a:outerShdw blurRad="38100" dist="38100" dir="2700000" algn="tl">
                    <a:srgbClr val="000000">
                      <a:alpha val="43137"/>
                    </a:srgbClr>
                  </a:outerShdw>
                </a:effectLst>
              </a:rPr>
              <a:t>OF EDUCATION</a:t>
            </a:r>
          </a:p>
        </p:txBody>
      </p:sp>
      <p:sp>
        <p:nvSpPr>
          <p:cNvPr id="24" name="Rectangle 23"/>
          <p:cNvSpPr/>
          <p:nvPr/>
        </p:nvSpPr>
        <p:spPr>
          <a:xfrm>
            <a:off x="647700" y="2667000"/>
            <a:ext cx="5715000" cy="1323439"/>
          </a:xfrm>
          <a:prstGeom prst="rect">
            <a:avLst/>
          </a:prstGeom>
        </p:spPr>
        <p:txBody>
          <a:bodyPr wrap="square">
            <a:spAutoFit/>
          </a:bodyPr>
          <a:lstStyle/>
          <a:p>
            <a:r>
              <a:rPr lang="en-US" sz="8000" spc="600" dirty="0" smtClean="0">
                <a:solidFill>
                  <a:schemeClr val="bg1">
                    <a:lumMod val="85000"/>
                  </a:schemeClr>
                </a:solidFill>
                <a:effectLst>
                  <a:outerShdw blurRad="38100" dist="38100" dir="2700000" algn="tl">
                    <a:srgbClr val="000000">
                      <a:alpha val="43137"/>
                    </a:srgbClr>
                  </a:outerShdw>
                </a:effectLst>
              </a:rPr>
              <a:t>FURNITURE</a:t>
            </a:r>
          </a:p>
        </p:txBody>
      </p:sp>
      <p:sp>
        <p:nvSpPr>
          <p:cNvPr id="25" name="Rectangle 24"/>
          <p:cNvSpPr/>
          <p:nvPr/>
        </p:nvSpPr>
        <p:spPr>
          <a:xfrm>
            <a:off x="685800" y="3723382"/>
            <a:ext cx="5410200" cy="2126864"/>
          </a:xfrm>
          <a:prstGeom prst="rect">
            <a:avLst/>
          </a:prstGeom>
        </p:spPr>
        <p:txBody>
          <a:bodyPr wrap="square">
            <a:spAutoFit/>
          </a:bodyPr>
          <a:lstStyle/>
          <a:p>
            <a:pPr algn="just">
              <a:lnSpc>
                <a:spcPct val="150000"/>
              </a:lnSpc>
            </a:pPr>
            <a:r>
              <a:rPr lang="en-US" b="1" dirty="0" smtClean="0">
                <a:solidFill>
                  <a:schemeClr val="bg1">
                    <a:lumMod val="85000"/>
                  </a:schemeClr>
                </a:solidFill>
              </a:rPr>
              <a:t>needs are brought to you with turn-key ease.</a:t>
            </a:r>
            <a:r>
              <a:rPr lang="en-US" sz="1600" dirty="0" smtClean="0">
                <a:solidFill>
                  <a:schemeClr val="bg1">
                    <a:lumMod val="85000"/>
                  </a:schemeClr>
                </a:solidFill>
              </a:rPr>
              <a:t> </a:t>
            </a:r>
            <a:r>
              <a:rPr lang="en-US" dirty="0" smtClean="0">
                <a:solidFill>
                  <a:schemeClr val="bg1">
                    <a:lumMod val="85000"/>
                  </a:schemeClr>
                </a:solidFill>
              </a:rPr>
              <a:t>Each of our products offer infinite furniture solutions for living, working and learning, and we're confident that our comprehensive furniture options will have just what you're looking for.</a:t>
            </a:r>
            <a:endParaRPr lang="en-US" sz="1600" dirty="0">
              <a:solidFill>
                <a:schemeClr val="bg1">
                  <a:lumMod val="85000"/>
                </a:schemeClr>
              </a:solidFill>
            </a:endParaRPr>
          </a:p>
        </p:txBody>
      </p:sp>
      <p:sp>
        <p:nvSpPr>
          <p:cNvPr id="15" name="Rectangle 14"/>
          <p:cNvSpPr/>
          <p:nvPr/>
        </p:nvSpPr>
        <p:spPr>
          <a:xfrm>
            <a:off x="-419100" y="7577376"/>
            <a:ext cx="2667000" cy="738664"/>
          </a:xfrm>
          <a:prstGeom prst="rect">
            <a:avLst/>
          </a:prstGeom>
        </p:spPr>
        <p:txBody>
          <a:bodyPr wrap="square">
            <a:spAutoFit/>
          </a:bodyPr>
          <a:lstStyle/>
          <a:p>
            <a:pPr lvl="0" indent="457200" eaLnBrk="0" hangingPunct="0">
              <a:tabLst>
                <a:tab pos="457200" algn="l"/>
                <a:tab pos="914400" algn="l"/>
                <a:tab pos="1400175" algn="l"/>
              </a:tabLst>
            </a:pPr>
            <a:r>
              <a:rPr lang="en-US" sz="1400" dirty="0" smtClean="0">
                <a:solidFill>
                  <a:schemeClr val="tx1">
                    <a:lumMod val="85000"/>
                    <a:lumOff val="15000"/>
                  </a:schemeClr>
                </a:solidFill>
                <a:latin typeface="Calibri" pitchFamily="34" charset="0"/>
                <a:ea typeface="Times New Roman" pitchFamily="18" charset="0"/>
                <a:cs typeface="Calibri" pitchFamily="34" charset="0"/>
              </a:rPr>
              <a:t>658/1 Devli, Khanpur</a:t>
            </a:r>
          </a:p>
          <a:p>
            <a:pPr lvl="0" indent="457200" eaLnBrk="0" hangingPunct="0">
              <a:tabLst>
                <a:tab pos="457200" algn="l"/>
                <a:tab pos="914400" algn="l"/>
                <a:tab pos="1400175" algn="l"/>
              </a:tabLst>
            </a:pPr>
            <a:r>
              <a:rPr lang="en-US" sz="1400" dirty="0" smtClean="0">
                <a:solidFill>
                  <a:schemeClr val="tx1">
                    <a:lumMod val="85000"/>
                    <a:lumOff val="15000"/>
                  </a:schemeClr>
                </a:solidFill>
                <a:latin typeface="Calibri" pitchFamily="34" charset="0"/>
                <a:ea typeface="Times New Roman" pitchFamily="18" charset="0"/>
                <a:cs typeface="Calibri" pitchFamily="34" charset="0"/>
              </a:rPr>
              <a:t>New Delhi - 110062 </a:t>
            </a:r>
            <a:endParaRPr lang="en-US" sz="1400" dirty="0" smtClean="0">
              <a:solidFill>
                <a:schemeClr val="tx1">
                  <a:lumMod val="85000"/>
                  <a:lumOff val="15000"/>
                </a:schemeClr>
              </a:solidFill>
              <a:latin typeface="Calibri" pitchFamily="34" charset="0"/>
              <a:cs typeface="Calibri" pitchFamily="34" charset="0"/>
            </a:endParaRPr>
          </a:p>
          <a:p>
            <a:pPr lvl="0" indent="457200" eaLnBrk="0" hangingPunct="0">
              <a:tabLst>
                <a:tab pos="457200" algn="l"/>
                <a:tab pos="914400" algn="l"/>
                <a:tab pos="1400175" algn="l"/>
              </a:tabLst>
            </a:pPr>
            <a:r>
              <a:rPr lang="en-US" sz="1400" dirty="0" smtClean="0">
                <a:solidFill>
                  <a:schemeClr val="tx1">
                    <a:lumMod val="85000"/>
                    <a:lumOff val="15000"/>
                  </a:schemeClr>
                </a:solidFill>
                <a:latin typeface="Calibri" pitchFamily="34" charset="0"/>
                <a:ea typeface="Times New Roman" pitchFamily="18" charset="0"/>
                <a:cs typeface="Calibri" pitchFamily="34" charset="0"/>
              </a:rPr>
              <a:t>T: +91 11 29912783</a:t>
            </a:r>
            <a:endParaRPr lang="en-US" sz="1400" dirty="0">
              <a:solidFill>
                <a:schemeClr val="tx1">
                  <a:lumMod val="85000"/>
                  <a:lumOff val="15000"/>
                </a:schemeClr>
              </a:solidFill>
            </a:endParaRPr>
          </a:p>
        </p:txBody>
      </p:sp>
      <p:sp>
        <p:nvSpPr>
          <p:cNvPr id="17" name="Rectangle 16"/>
          <p:cNvSpPr/>
          <p:nvPr/>
        </p:nvSpPr>
        <p:spPr>
          <a:xfrm>
            <a:off x="19050" y="7369373"/>
            <a:ext cx="1770356" cy="307777"/>
          </a:xfrm>
          <a:prstGeom prst="rect">
            <a:avLst/>
          </a:prstGeom>
        </p:spPr>
        <p:txBody>
          <a:bodyPr wrap="none">
            <a:spAutoFit/>
          </a:bodyPr>
          <a:lstStyle/>
          <a:p>
            <a:pPr algn="ctr"/>
            <a:r>
              <a:rPr lang="en-US" sz="1400" b="1" dirty="0" smtClean="0">
                <a:solidFill>
                  <a:schemeClr val="tx1">
                    <a:lumMod val="85000"/>
                    <a:lumOff val="15000"/>
                  </a:schemeClr>
                </a:solidFill>
              </a:rPr>
              <a:t>Manufacturing Units:</a:t>
            </a:r>
          </a:p>
        </p:txBody>
      </p:sp>
      <p:sp>
        <p:nvSpPr>
          <p:cNvPr id="18" name="Rectangle 17"/>
          <p:cNvSpPr/>
          <p:nvPr/>
        </p:nvSpPr>
        <p:spPr>
          <a:xfrm>
            <a:off x="-438150" y="8329136"/>
            <a:ext cx="3867150" cy="738664"/>
          </a:xfrm>
          <a:prstGeom prst="rect">
            <a:avLst/>
          </a:prstGeom>
        </p:spPr>
        <p:txBody>
          <a:bodyPr wrap="square">
            <a:spAutoFit/>
          </a:bodyPr>
          <a:lstStyle/>
          <a:p>
            <a:pPr lvl="0" indent="457200" algn="just" eaLnBrk="0" hangingPunct="0">
              <a:tabLst>
                <a:tab pos="457200" algn="l"/>
                <a:tab pos="914400" algn="l"/>
                <a:tab pos="1400175" algn="l"/>
              </a:tabLst>
            </a:pPr>
            <a:r>
              <a:rPr lang="en-US" sz="1400" dirty="0" smtClean="0">
                <a:solidFill>
                  <a:schemeClr val="tx1">
                    <a:lumMod val="85000"/>
                    <a:lumOff val="15000"/>
                  </a:schemeClr>
                </a:solidFill>
                <a:latin typeface="Calibri" pitchFamily="34" charset="0"/>
                <a:ea typeface="Times New Roman" pitchFamily="18" charset="0"/>
                <a:cs typeface="Calibri" pitchFamily="34" charset="0"/>
              </a:rPr>
              <a:t>1, Badhkal Industrial Area,</a:t>
            </a:r>
            <a:endParaRPr lang="en-US" sz="1400" dirty="0" smtClean="0">
              <a:solidFill>
                <a:schemeClr val="tx1">
                  <a:lumMod val="85000"/>
                  <a:lumOff val="15000"/>
                </a:schemeClr>
              </a:solidFill>
              <a:latin typeface="Calibri" pitchFamily="34" charset="0"/>
              <a:cs typeface="Calibri" pitchFamily="34" charset="0"/>
            </a:endParaRPr>
          </a:p>
          <a:p>
            <a:pPr lvl="0" indent="457200" algn="just" eaLnBrk="0" hangingPunct="0">
              <a:tabLst>
                <a:tab pos="457200" algn="l"/>
                <a:tab pos="914400" algn="l"/>
                <a:tab pos="1400175" algn="l"/>
              </a:tabLst>
            </a:pPr>
            <a:r>
              <a:rPr lang="en-US" sz="1400" dirty="0" smtClean="0">
                <a:solidFill>
                  <a:schemeClr val="tx1">
                    <a:lumMod val="85000"/>
                    <a:lumOff val="15000"/>
                  </a:schemeClr>
                </a:solidFill>
                <a:latin typeface="Calibri" pitchFamily="34" charset="0"/>
                <a:ea typeface="Times New Roman" pitchFamily="18" charset="0"/>
                <a:cs typeface="Calibri" pitchFamily="34" charset="0"/>
              </a:rPr>
              <a:t>Faridabad, Haryana- 1210011</a:t>
            </a:r>
          </a:p>
          <a:p>
            <a:pPr lvl="0" indent="457200" algn="just" eaLnBrk="0" hangingPunct="0">
              <a:tabLst>
                <a:tab pos="457200" algn="l"/>
                <a:tab pos="914400" algn="l"/>
                <a:tab pos="1400175" algn="l"/>
              </a:tabLst>
            </a:pPr>
            <a:r>
              <a:rPr lang="en-US" sz="1400" dirty="0" smtClean="0">
                <a:solidFill>
                  <a:schemeClr val="tx1">
                    <a:lumMod val="85000"/>
                    <a:lumOff val="15000"/>
                  </a:schemeClr>
                </a:solidFill>
                <a:latin typeface="Calibri" pitchFamily="34" charset="0"/>
                <a:cs typeface="Calibri" pitchFamily="34" charset="0"/>
              </a:rPr>
              <a:t>T: +91 129 2460052</a:t>
            </a:r>
          </a:p>
        </p:txBody>
      </p:sp>
      <p:sp>
        <p:nvSpPr>
          <p:cNvPr id="27" name="Rectangle 26"/>
          <p:cNvSpPr/>
          <p:nvPr/>
        </p:nvSpPr>
        <p:spPr>
          <a:xfrm>
            <a:off x="4747896" y="7391400"/>
            <a:ext cx="2186304" cy="307777"/>
          </a:xfrm>
          <a:prstGeom prst="rect">
            <a:avLst/>
          </a:prstGeom>
        </p:spPr>
        <p:txBody>
          <a:bodyPr wrap="none">
            <a:spAutoFit/>
          </a:bodyPr>
          <a:lstStyle/>
          <a:p>
            <a:pPr algn="r"/>
            <a:r>
              <a:rPr lang="en-US" sz="1400" b="1" dirty="0" smtClean="0">
                <a:solidFill>
                  <a:schemeClr val="tx1">
                    <a:lumMod val="85000"/>
                    <a:lumOff val="15000"/>
                  </a:schemeClr>
                </a:solidFill>
              </a:rPr>
              <a:t>Office and Display Centers:</a:t>
            </a:r>
          </a:p>
        </p:txBody>
      </p:sp>
      <p:sp>
        <p:nvSpPr>
          <p:cNvPr id="28" name="Rectangle 27"/>
          <p:cNvSpPr/>
          <p:nvPr/>
        </p:nvSpPr>
        <p:spPr>
          <a:xfrm>
            <a:off x="1714500" y="8382000"/>
            <a:ext cx="3429000" cy="738664"/>
          </a:xfrm>
          <a:prstGeom prst="rect">
            <a:avLst/>
          </a:prstGeom>
        </p:spPr>
        <p:txBody>
          <a:bodyPr>
            <a:spAutoFit/>
          </a:bodyPr>
          <a:lstStyle/>
          <a:p>
            <a:pPr algn="ctr"/>
            <a:r>
              <a:rPr lang="en-US" sz="1400" dirty="0" smtClean="0">
                <a:solidFill>
                  <a:schemeClr val="tx1">
                    <a:lumMod val="85000"/>
                    <a:lumOff val="15000"/>
                  </a:schemeClr>
                </a:solidFill>
              </a:rPr>
              <a:t>9818244111, 9717006716</a:t>
            </a:r>
          </a:p>
          <a:p>
            <a:pPr algn="ctr"/>
            <a:r>
              <a:rPr lang="en-US" sz="1400" dirty="0" smtClean="0">
                <a:solidFill>
                  <a:schemeClr val="tx1">
                    <a:lumMod val="85000"/>
                    <a:lumOff val="15000"/>
                  </a:schemeClr>
                </a:solidFill>
              </a:rPr>
              <a:t>contact@adityas.co.in</a:t>
            </a:r>
          </a:p>
          <a:p>
            <a:pPr algn="ctr"/>
            <a:r>
              <a:rPr lang="en-US" sz="1400" b="1" dirty="0" smtClean="0">
                <a:solidFill>
                  <a:schemeClr val="tx1">
                    <a:lumMod val="85000"/>
                    <a:lumOff val="15000"/>
                  </a:schemeClr>
                </a:solidFill>
              </a:rPr>
              <a:t>www.adityas.co.in</a:t>
            </a:r>
            <a:endParaRPr lang="en-US" sz="1400" b="1" dirty="0">
              <a:solidFill>
                <a:schemeClr val="tx1">
                  <a:lumMod val="85000"/>
                  <a:lumOff val="15000"/>
                </a:schemeClr>
              </a:solidFill>
            </a:endParaRPr>
          </a:p>
        </p:txBody>
      </p:sp>
      <p:sp>
        <p:nvSpPr>
          <p:cNvPr id="29" name="Rectangle 28"/>
          <p:cNvSpPr/>
          <p:nvPr/>
        </p:nvSpPr>
        <p:spPr>
          <a:xfrm>
            <a:off x="3810000" y="7620000"/>
            <a:ext cx="3048000" cy="738664"/>
          </a:xfrm>
          <a:prstGeom prst="rect">
            <a:avLst/>
          </a:prstGeom>
        </p:spPr>
        <p:txBody>
          <a:bodyPr wrap="square">
            <a:spAutoFit/>
          </a:bodyPr>
          <a:lstStyle/>
          <a:p>
            <a:pPr lvl="0" indent="457200" algn="r" eaLnBrk="0" fontAlgn="base" hangingPunct="0">
              <a:spcBef>
                <a:spcPct val="0"/>
              </a:spcBef>
              <a:spcAft>
                <a:spcPct val="0"/>
              </a:spcAft>
              <a:tabLst>
                <a:tab pos="457200" algn="l"/>
                <a:tab pos="914400" algn="l"/>
                <a:tab pos="1400175" algn="l"/>
              </a:tabLst>
            </a:pPr>
            <a:r>
              <a:rPr lang="en-US" sz="1400" dirty="0" smtClean="0">
                <a:solidFill>
                  <a:schemeClr val="tx1">
                    <a:lumMod val="85000"/>
                    <a:lumOff val="15000"/>
                  </a:schemeClr>
                </a:solidFill>
                <a:latin typeface="Calibri" pitchFamily="34" charset="0"/>
                <a:ea typeface="Times New Roman" pitchFamily="18" charset="0"/>
                <a:cs typeface="Calibri" pitchFamily="34" charset="0"/>
              </a:rPr>
              <a:t>E-149 Saket, opp. PVR Cinemas</a:t>
            </a:r>
          </a:p>
          <a:p>
            <a:pPr lvl="0" indent="457200" algn="r" eaLnBrk="0" fontAlgn="base" hangingPunct="0">
              <a:spcBef>
                <a:spcPct val="0"/>
              </a:spcBef>
              <a:spcAft>
                <a:spcPct val="0"/>
              </a:spcAft>
              <a:tabLst>
                <a:tab pos="457200" algn="l"/>
                <a:tab pos="914400" algn="l"/>
                <a:tab pos="1400175" algn="l"/>
              </a:tabLst>
            </a:pPr>
            <a:r>
              <a:rPr lang="en-US" sz="1400" dirty="0" smtClean="0">
                <a:solidFill>
                  <a:schemeClr val="tx1">
                    <a:lumMod val="85000"/>
                    <a:lumOff val="15000"/>
                  </a:schemeClr>
                </a:solidFill>
                <a:latin typeface="Calibri" pitchFamily="34" charset="0"/>
                <a:ea typeface="Times New Roman" pitchFamily="18" charset="0"/>
                <a:cs typeface="Calibri" pitchFamily="34" charset="0"/>
              </a:rPr>
              <a:t>New Delhi-110017</a:t>
            </a:r>
          </a:p>
          <a:p>
            <a:pPr lvl="0" indent="457200" algn="r" eaLnBrk="0" fontAlgn="base" hangingPunct="0">
              <a:spcBef>
                <a:spcPct val="0"/>
              </a:spcBef>
              <a:spcAft>
                <a:spcPct val="0"/>
              </a:spcAft>
              <a:tabLst>
                <a:tab pos="457200" algn="l"/>
                <a:tab pos="914400" algn="l"/>
                <a:tab pos="1400175" algn="l"/>
              </a:tabLst>
            </a:pPr>
            <a:r>
              <a:rPr lang="en-US" sz="1400" dirty="0" smtClean="0">
                <a:solidFill>
                  <a:schemeClr val="tx1">
                    <a:lumMod val="85000"/>
                    <a:lumOff val="15000"/>
                  </a:schemeClr>
                </a:solidFill>
                <a:latin typeface="Calibri" pitchFamily="34" charset="0"/>
                <a:cs typeface="Calibri" pitchFamily="34" charset="0"/>
              </a:rPr>
              <a:t>T: +91 11 2</a:t>
            </a:r>
            <a:r>
              <a:rPr lang="en-US" sz="1400" dirty="0" smtClean="0">
                <a:solidFill>
                  <a:schemeClr val="tx1">
                    <a:lumMod val="85000"/>
                    <a:lumOff val="15000"/>
                  </a:schemeClr>
                </a:solidFill>
                <a:latin typeface="Calibri" pitchFamily="34" charset="0"/>
                <a:ea typeface="Times New Roman" pitchFamily="18" charset="0"/>
                <a:cs typeface="Calibri" pitchFamily="34" charset="0"/>
              </a:rPr>
              <a:t>6866178</a:t>
            </a:r>
          </a:p>
        </p:txBody>
      </p:sp>
      <p:sp>
        <p:nvSpPr>
          <p:cNvPr id="30" name="Rectangle 29"/>
          <p:cNvSpPr/>
          <p:nvPr/>
        </p:nvSpPr>
        <p:spPr>
          <a:xfrm>
            <a:off x="3429000" y="8362950"/>
            <a:ext cx="3429000" cy="738664"/>
          </a:xfrm>
          <a:prstGeom prst="rect">
            <a:avLst/>
          </a:prstGeom>
        </p:spPr>
        <p:txBody>
          <a:bodyPr>
            <a:spAutoFit/>
          </a:bodyPr>
          <a:lstStyle/>
          <a:p>
            <a:pPr lvl="0" indent="457200" algn="r" eaLnBrk="0" hangingPunct="0">
              <a:tabLst>
                <a:tab pos="457200" algn="l"/>
                <a:tab pos="914400" algn="l"/>
                <a:tab pos="1400175" algn="l"/>
              </a:tabLst>
            </a:pPr>
            <a:r>
              <a:rPr lang="en-US" sz="1400" dirty="0" smtClean="0">
                <a:solidFill>
                  <a:schemeClr val="tx1">
                    <a:lumMod val="85000"/>
                    <a:lumOff val="15000"/>
                  </a:schemeClr>
                </a:solidFill>
                <a:latin typeface="Calibri" pitchFamily="34" charset="0"/>
                <a:ea typeface="Times New Roman" pitchFamily="18" charset="0"/>
                <a:cs typeface="Calibri" pitchFamily="34" charset="0"/>
              </a:rPr>
              <a:t>553/4 Chirag Delhi</a:t>
            </a:r>
          </a:p>
          <a:p>
            <a:pPr lvl="0" indent="457200" algn="r" eaLnBrk="0" hangingPunct="0">
              <a:tabLst>
                <a:tab pos="457200" algn="l"/>
                <a:tab pos="914400" algn="l"/>
                <a:tab pos="1400175" algn="l"/>
              </a:tabLst>
            </a:pPr>
            <a:r>
              <a:rPr lang="en-US" sz="1400" dirty="0" smtClean="0">
                <a:solidFill>
                  <a:schemeClr val="tx1">
                    <a:lumMod val="85000"/>
                    <a:lumOff val="15000"/>
                  </a:schemeClr>
                </a:solidFill>
                <a:latin typeface="Calibri" pitchFamily="34" charset="0"/>
                <a:ea typeface="Times New Roman" pitchFamily="18" charset="0"/>
                <a:cs typeface="Calibri" pitchFamily="34" charset="0"/>
              </a:rPr>
              <a:t>New Delhi – 110017</a:t>
            </a:r>
            <a:endParaRPr lang="en-US" sz="1400" dirty="0" smtClean="0">
              <a:solidFill>
                <a:schemeClr val="tx1">
                  <a:lumMod val="85000"/>
                  <a:lumOff val="15000"/>
                </a:schemeClr>
              </a:solidFill>
              <a:latin typeface="Calibri" pitchFamily="34" charset="0"/>
              <a:cs typeface="Calibri" pitchFamily="34" charset="0"/>
            </a:endParaRPr>
          </a:p>
          <a:p>
            <a:pPr lvl="0" indent="457200" algn="r" eaLnBrk="0" hangingPunct="0">
              <a:tabLst>
                <a:tab pos="457200" algn="l"/>
                <a:tab pos="914400" algn="l"/>
                <a:tab pos="1400175" algn="l"/>
              </a:tabLst>
            </a:pPr>
            <a:r>
              <a:rPr lang="en-US" sz="1400" dirty="0" smtClean="0">
                <a:solidFill>
                  <a:schemeClr val="tx1">
                    <a:lumMod val="85000"/>
                    <a:lumOff val="15000"/>
                  </a:schemeClr>
                </a:solidFill>
                <a:latin typeface="Calibri" pitchFamily="34" charset="0"/>
                <a:ea typeface="Times New Roman" pitchFamily="18" charset="0"/>
                <a:cs typeface="Calibri" pitchFamily="34" charset="0"/>
              </a:rPr>
              <a:t>T:  +91 11 29258939</a:t>
            </a:r>
          </a:p>
        </p:txBody>
      </p:sp>
      <p:pic>
        <p:nvPicPr>
          <p:cNvPr id="19" name="Picture 3"/>
          <p:cNvPicPr>
            <a:picLocks noChangeAspect="1" noChangeArrowheads="1"/>
          </p:cNvPicPr>
          <p:nvPr/>
        </p:nvPicPr>
        <p:blipFill>
          <a:blip r:embed="rId2" cstate="print"/>
          <a:srcRect/>
          <a:stretch>
            <a:fillRect/>
          </a:stretch>
        </p:blipFill>
        <p:spPr bwMode="auto">
          <a:xfrm>
            <a:off x="3202945" y="7461504"/>
            <a:ext cx="530855" cy="7680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p:nvPr/>
        </p:nvGrpSpPr>
        <p:grpSpPr>
          <a:xfrm>
            <a:off x="381000" y="3962401"/>
            <a:ext cx="6373504" cy="2438399"/>
            <a:chOff x="484496" y="3505200"/>
            <a:chExt cx="6373504" cy="2438399"/>
          </a:xfrm>
        </p:grpSpPr>
        <p:pic>
          <p:nvPicPr>
            <p:cNvPr id="57346" name="Picture 2" descr="C:\Users\Public\Documents\Adityas\Furniture\Educational\Reception\Rec So7.jpg"/>
            <p:cNvPicPr>
              <a:picLocks noChangeAspect="1" noChangeArrowheads="1"/>
            </p:cNvPicPr>
            <p:nvPr/>
          </p:nvPicPr>
          <p:blipFill>
            <a:blip r:embed="rId2" cstate="print"/>
            <a:srcRect/>
            <a:stretch>
              <a:fillRect/>
            </a:stretch>
          </p:blipFill>
          <p:spPr bwMode="auto">
            <a:xfrm>
              <a:off x="484496" y="3505200"/>
              <a:ext cx="6373504" cy="2286000"/>
            </a:xfrm>
            <a:prstGeom prst="rect">
              <a:avLst/>
            </a:prstGeom>
            <a:noFill/>
          </p:spPr>
        </p:pic>
        <p:sp>
          <p:nvSpPr>
            <p:cNvPr id="20" name="Rectangle 19"/>
            <p:cNvSpPr/>
            <p:nvPr/>
          </p:nvSpPr>
          <p:spPr>
            <a:xfrm rot="10800000" flipV="1">
              <a:off x="838201" y="57150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8314</a:t>
              </a:r>
              <a:endParaRPr lang="en-US" sz="1400" b="1" dirty="0">
                <a:solidFill>
                  <a:schemeClr val="bg1">
                    <a:lumMod val="50000"/>
                  </a:schemeClr>
                </a:solidFill>
              </a:endParaRPr>
            </a:p>
          </p:txBody>
        </p:sp>
        <p:sp>
          <p:nvSpPr>
            <p:cNvPr id="21" name="Rectangle 20"/>
            <p:cNvSpPr/>
            <p:nvPr/>
          </p:nvSpPr>
          <p:spPr>
            <a:xfrm rot="10800000" flipV="1">
              <a:off x="5715000" y="54864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8315</a:t>
              </a:r>
              <a:endParaRPr lang="en-US" sz="1400" b="1" dirty="0">
                <a:solidFill>
                  <a:schemeClr val="bg1">
                    <a:lumMod val="50000"/>
                  </a:schemeClr>
                </a:solidFill>
              </a:endParaRPr>
            </a:p>
          </p:txBody>
        </p:sp>
        <p:sp>
          <p:nvSpPr>
            <p:cNvPr id="22" name="Rectangle 21"/>
            <p:cNvSpPr/>
            <p:nvPr/>
          </p:nvSpPr>
          <p:spPr>
            <a:xfrm rot="10800000" flipV="1">
              <a:off x="2057401" y="35814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8316</a:t>
              </a:r>
              <a:endParaRPr lang="en-US" sz="1400" b="1" dirty="0">
                <a:solidFill>
                  <a:schemeClr val="bg1">
                    <a:lumMod val="50000"/>
                  </a:schemeClr>
                </a:solidFill>
              </a:endParaRPr>
            </a:p>
          </p:txBody>
        </p:sp>
        <p:sp>
          <p:nvSpPr>
            <p:cNvPr id="23" name="Rectangle 22"/>
            <p:cNvSpPr/>
            <p:nvPr/>
          </p:nvSpPr>
          <p:spPr>
            <a:xfrm rot="10800000" flipV="1">
              <a:off x="3581401" y="54864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RT 8301</a:t>
              </a:r>
              <a:endParaRPr lang="en-US" sz="1400" b="1" dirty="0">
                <a:solidFill>
                  <a:schemeClr val="bg1">
                    <a:lumMod val="50000"/>
                  </a:schemeClr>
                </a:solidFill>
              </a:endParaRPr>
            </a:p>
          </p:txBody>
        </p:sp>
      </p:grpSp>
      <p:pic>
        <p:nvPicPr>
          <p:cNvPr id="57348" name="Picture 4" descr="C:\Users\Public\Documents\Adityas\Furniture\Educational\Reception\Rec So6.jpg"/>
          <p:cNvPicPr>
            <a:picLocks noChangeAspect="1" noChangeArrowheads="1"/>
          </p:cNvPicPr>
          <p:nvPr/>
        </p:nvPicPr>
        <p:blipFill>
          <a:blip r:embed="rId3" cstate="print"/>
          <a:srcRect/>
          <a:stretch>
            <a:fillRect/>
          </a:stretch>
        </p:blipFill>
        <p:spPr bwMode="auto">
          <a:xfrm>
            <a:off x="838200" y="304800"/>
            <a:ext cx="5606960" cy="2560320"/>
          </a:xfrm>
          <a:prstGeom prst="rect">
            <a:avLst/>
          </a:prstGeom>
          <a:noFill/>
        </p:spPr>
      </p:pic>
      <p:sp>
        <p:nvSpPr>
          <p:cNvPr id="5" name="Rectangle 4"/>
          <p:cNvSpPr/>
          <p:nvPr/>
        </p:nvSpPr>
        <p:spPr>
          <a:xfrm>
            <a:off x="0" y="0"/>
            <a:ext cx="6858000" cy="91440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11"/>
          <p:cNvGrpSpPr/>
          <p:nvPr/>
        </p:nvGrpSpPr>
        <p:grpSpPr>
          <a:xfrm>
            <a:off x="0" y="0"/>
            <a:ext cx="457200" cy="9144000"/>
            <a:chOff x="0" y="0"/>
            <a:chExt cx="457200" cy="9144000"/>
          </a:xfrm>
          <a:solidFill>
            <a:schemeClr val="accent2">
              <a:lumMod val="75000"/>
            </a:schemeClr>
          </a:solidFill>
        </p:grpSpPr>
        <p:sp>
          <p:nvSpPr>
            <p:cNvPr id="6" name="Rectangle 5"/>
            <p:cNvSpPr/>
            <p:nvPr/>
          </p:nvSpPr>
          <p:spPr>
            <a:xfrm>
              <a:off x="0" y="0"/>
              <a:ext cx="457200" cy="9144000"/>
            </a:xfrm>
            <a:prstGeom prst="rect">
              <a:avLst/>
            </a:prstGeom>
            <a:grpFill/>
            <a:ln>
              <a:solidFill>
                <a:schemeClr val="accent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rot="16200000">
              <a:off x="-487144" y="1848456"/>
              <a:ext cx="1459310" cy="276999"/>
            </a:xfrm>
            <a:prstGeom prst="rect">
              <a:avLst/>
            </a:prstGeom>
            <a:grpFill/>
            <a:ln>
              <a:solidFill>
                <a:schemeClr val="accent2">
                  <a:lumMod val="75000"/>
                </a:schemeClr>
              </a:solidFill>
            </a:ln>
          </p:spPr>
          <p:txBody>
            <a:bodyPr wrap="none" rtlCol="0">
              <a:spAutoFit/>
            </a:bodyPr>
            <a:lstStyle/>
            <a:p>
              <a:r>
                <a:rPr lang="en-US" sz="1200" b="1" dirty="0" smtClean="0">
                  <a:solidFill>
                    <a:schemeClr val="bg1"/>
                  </a:solidFill>
                </a:rPr>
                <a:t>Reception Furniture</a:t>
              </a:r>
              <a:endParaRPr lang="en-US" sz="1200" b="1" dirty="0">
                <a:solidFill>
                  <a:schemeClr val="bg1"/>
                </a:solidFill>
              </a:endParaRPr>
            </a:p>
          </p:txBody>
        </p:sp>
      </p:grpSp>
      <p:sp>
        <p:nvSpPr>
          <p:cNvPr id="8" name="Rectangle 7"/>
          <p:cNvSpPr/>
          <p:nvPr/>
        </p:nvSpPr>
        <p:spPr>
          <a:xfrm>
            <a:off x="457200" y="8686800"/>
            <a:ext cx="2209800" cy="274320"/>
          </a:xfrm>
          <a:prstGeom prst="rect">
            <a:avLst/>
          </a:prstGeom>
          <a:noFill/>
          <a:ln w="95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solidFill>
              </a:rPr>
              <a:t>Reception Furniture                          9</a:t>
            </a:r>
            <a:endParaRPr lang="en-US" sz="1050" b="1" dirty="0">
              <a:solidFill>
                <a:schemeClr val="tx1"/>
              </a:solidFill>
            </a:endParaRPr>
          </a:p>
        </p:txBody>
      </p:sp>
      <p:cxnSp>
        <p:nvCxnSpPr>
          <p:cNvPr id="14" name="Straight Connector 13"/>
          <p:cNvCxnSpPr/>
          <p:nvPr/>
        </p:nvCxnSpPr>
        <p:spPr>
          <a:xfrm>
            <a:off x="563880" y="3657600"/>
            <a:ext cx="62179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170580" y="76200"/>
            <a:ext cx="3687420" cy="400110"/>
          </a:xfrm>
          <a:prstGeom prst="rect">
            <a:avLst/>
          </a:prstGeom>
          <a:noFill/>
        </p:spPr>
        <p:txBody>
          <a:bodyPr wrap="none" rtlCol="0">
            <a:spAutoFit/>
          </a:bodyPr>
          <a:lstStyle/>
          <a:p>
            <a:pPr algn="r"/>
            <a:r>
              <a:rPr lang="en-US" sz="2000" b="1" dirty="0" smtClean="0"/>
              <a:t>8300 SERIES RECEPTION SEATING</a:t>
            </a:r>
            <a:endParaRPr lang="en-US" sz="2000" b="1" dirty="0"/>
          </a:p>
        </p:txBody>
      </p:sp>
      <p:sp>
        <p:nvSpPr>
          <p:cNvPr id="17" name="Rectangle 16"/>
          <p:cNvSpPr/>
          <p:nvPr/>
        </p:nvSpPr>
        <p:spPr>
          <a:xfrm rot="10800000" flipV="1">
            <a:off x="685801" y="2362201"/>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8313</a:t>
            </a:r>
            <a:endParaRPr lang="en-US" sz="1400" b="1" dirty="0">
              <a:solidFill>
                <a:schemeClr val="bg1">
                  <a:lumMod val="50000"/>
                </a:schemeClr>
              </a:solidFill>
            </a:endParaRPr>
          </a:p>
        </p:txBody>
      </p:sp>
      <p:sp>
        <p:nvSpPr>
          <p:cNvPr id="18" name="Rectangle 17"/>
          <p:cNvSpPr/>
          <p:nvPr/>
        </p:nvSpPr>
        <p:spPr>
          <a:xfrm rot="10800000" flipV="1">
            <a:off x="5486400" y="2743200"/>
            <a:ext cx="914400" cy="228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chemeClr val="bg1">
                    <a:lumMod val="50000"/>
                  </a:schemeClr>
                </a:solidFill>
              </a:rPr>
              <a:t>RS 8312</a:t>
            </a:r>
            <a:endParaRPr lang="en-US" sz="1400" b="1" dirty="0">
              <a:solidFill>
                <a:schemeClr val="bg1">
                  <a:lumMod val="50000"/>
                </a:schemeClr>
              </a:solidFill>
            </a:endParaRPr>
          </a:p>
        </p:txBody>
      </p:sp>
      <p:sp>
        <p:nvSpPr>
          <p:cNvPr id="19" name="Rectangle 18"/>
          <p:cNvSpPr/>
          <p:nvPr/>
        </p:nvSpPr>
        <p:spPr>
          <a:xfrm>
            <a:off x="609600" y="2590800"/>
            <a:ext cx="3429000" cy="738664"/>
          </a:xfrm>
          <a:prstGeom prst="rect">
            <a:avLst/>
          </a:prstGeom>
        </p:spPr>
        <p:txBody>
          <a:bodyPr>
            <a:spAutoFit/>
          </a:bodyPr>
          <a:lstStyle/>
          <a:p>
            <a:pPr>
              <a:lnSpc>
                <a:spcPct val="150000"/>
              </a:lnSpc>
              <a:buFont typeface="Arial" pitchFamily="34" charset="0"/>
              <a:buChar char="•"/>
            </a:pPr>
            <a:r>
              <a:rPr lang="en-US" sz="1400" dirty="0" smtClean="0"/>
              <a:t> Chrome legs</a:t>
            </a:r>
          </a:p>
          <a:p>
            <a:pPr>
              <a:lnSpc>
                <a:spcPct val="150000"/>
              </a:lnSpc>
              <a:buFont typeface="Arial" pitchFamily="34" charset="0"/>
              <a:buChar char="•"/>
            </a:pPr>
            <a:r>
              <a:rPr lang="en-US" sz="1400" dirty="0" smtClean="0"/>
              <a:t> Available in various fabric options </a:t>
            </a:r>
          </a:p>
        </p:txBody>
      </p:sp>
      <p:sp>
        <p:nvSpPr>
          <p:cNvPr id="24" name="Rectangle 23"/>
          <p:cNvSpPr/>
          <p:nvPr/>
        </p:nvSpPr>
        <p:spPr>
          <a:xfrm>
            <a:off x="609600" y="6477000"/>
            <a:ext cx="6477000" cy="738664"/>
          </a:xfrm>
          <a:prstGeom prst="rect">
            <a:avLst/>
          </a:prstGeom>
        </p:spPr>
        <p:txBody>
          <a:bodyPr wrap="square">
            <a:spAutoFit/>
          </a:bodyPr>
          <a:lstStyle/>
          <a:p>
            <a:pPr>
              <a:lnSpc>
                <a:spcPct val="150000"/>
              </a:lnSpc>
              <a:buFont typeface="Arial" pitchFamily="34" charset="0"/>
              <a:buChar char="•"/>
            </a:pPr>
            <a:r>
              <a:rPr lang="en-US" sz="1400" dirty="0" smtClean="0"/>
              <a:t> Steel legs</a:t>
            </a:r>
          </a:p>
          <a:p>
            <a:pPr>
              <a:lnSpc>
                <a:spcPct val="150000"/>
              </a:lnSpc>
              <a:buFont typeface="Arial" pitchFamily="34" charset="0"/>
              <a:buChar char="•"/>
            </a:pPr>
            <a:r>
              <a:rPr lang="en-US" sz="1400" dirty="0" smtClean="0"/>
              <a:t>Table in stainless steel with Glass top</a:t>
            </a:r>
          </a:p>
        </p:txBody>
      </p:sp>
      <p:grpSp>
        <p:nvGrpSpPr>
          <p:cNvPr id="4" name="Group 25"/>
          <p:cNvGrpSpPr/>
          <p:nvPr/>
        </p:nvGrpSpPr>
        <p:grpSpPr>
          <a:xfrm>
            <a:off x="533400" y="7924800"/>
            <a:ext cx="6236970" cy="304800"/>
            <a:chOff x="533400" y="7829550"/>
            <a:chExt cx="6236970" cy="304800"/>
          </a:xfrm>
        </p:grpSpPr>
        <p:sp>
          <p:nvSpPr>
            <p:cNvPr id="27" name="Rounded Rectangle 26"/>
            <p:cNvSpPr/>
            <p:nvPr/>
          </p:nvSpPr>
          <p:spPr>
            <a:xfrm>
              <a:off x="533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made to order</a:t>
              </a:r>
              <a:endParaRPr lang="en-US" sz="1400" b="1" dirty="0"/>
            </a:p>
          </p:txBody>
        </p:sp>
        <p:sp>
          <p:nvSpPr>
            <p:cNvPr id="28" name="Rounded Rectangle 27"/>
            <p:cNvSpPr/>
            <p:nvPr/>
          </p:nvSpPr>
          <p:spPr>
            <a:xfrm>
              <a:off x="2057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1</a:t>
              </a:r>
              <a:r>
                <a:rPr lang="en-US" sz="1400" b="1" dirty="0" smtClean="0"/>
                <a:t> </a:t>
              </a:r>
              <a:r>
                <a:rPr lang="en-US" sz="1400" b="1" dirty="0" smtClean="0"/>
                <a:t>yr guarantee</a:t>
              </a:r>
              <a:endParaRPr lang="en-US" sz="1400" b="1" dirty="0"/>
            </a:p>
          </p:txBody>
        </p:sp>
        <p:sp>
          <p:nvSpPr>
            <p:cNvPr id="29" name="Rounded Rectangle 28"/>
            <p:cNvSpPr/>
            <p:nvPr/>
          </p:nvSpPr>
          <p:spPr>
            <a:xfrm>
              <a:off x="3581400" y="7829550"/>
              <a:ext cx="144780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delivery 6 weeks</a:t>
              </a:r>
              <a:endParaRPr lang="en-US" sz="1400" b="1" dirty="0"/>
            </a:p>
          </p:txBody>
        </p:sp>
        <p:sp>
          <p:nvSpPr>
            <p:cNvPr id="30" name="Rounded Rectangle 29"/>
            <p:cNvSpPr/>
            <p:nvPr/>
          </p:nvSpPr>
          <p:spPr>
            <a:xfrm>
              <a:off x="5124450" y="7829550"/>
              <a:ext cx="1645920" cy="304800"/>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upholstery options</a:t>
              </a:r>
              <a:endParaRPr lang="en-US" sz="1400" b="1" dirty="0"/>
            </a:p>
          </p:txBody>
        </p:sp>
      </p:grpSp>
      <p:sp>
        <p:nvSpPr>
          <p:cNvPr id="31" name="Rectangle 30"/>
          <p:cNvSpPr/>
          <p:nvPr/>
        </p:nvSpPr>
        <p:spPr>
          <a:xfrm>
            <a:off x="5484483" y="8763000"/>
            <a:ext cx="1373517" cy="276999"/>
          </a:xfrm>
          <a:prstGeom prst="rect">
            <a:avLst/>
          </a:prstGeom>
        </p:spPr>
        <p:txBody>
          <a:bodyPr wrap="none">
            <a:spAutoFit/>
          </a:bodyPr>
          <a:lstStyle/>
          <a:p>
            <a:pPr algn="ctr"/>
            <a:r>
              <a:rPr lang="en-US" sz="1200" b="1" dirty="0" smtClean="0">
                <a:solidFill>
                  <a:schemeClr val="tx1">
                    <a:lumMod val="75000"/>
                    <a:lumOff val="25000"/>
                  </a:schemeClr>
                </a:solidFill>
              </a:rPr>
              <a:t>www.adityas.co.in</a:t>
            </a:r>
            <a:endParaRPr lang="en-US" sz="1200" b="1" dirty="0">
              <a:solidFill>
                <a:schemeClr val="tx1">
                  <a:lumMod val="75000"/>
                  <a:lumOff val="25000"/>
                </a:schemeClr>
              </a:solidFill>
            </a:endParaRPr>
          </a:p>
        </p:txBody>
      </p:sp>
      <p:pic>
        <p:nvPicPr>
          <p:cNvPr id="32" name="Picture 2" descr="C:\Users\Public\Documents\Adityas\Profile\Logo_wpfur.jpg"/>
          <p:cNvPicPr>
            <a:picLocks noChangeAspect="1" noChangeArrowheads="1"/>
          </p:cNvPicPr>
          <p:nvPr/>
        </p:nvPicPr>
        <p:blipFill>
          <a:blip r:embed="rId4" cstate="print"/>
          <a:srcRect/>
          <a:stretch>
            <a:fillRect/>
          </a:stretch>
        </p:blipFill>
        <p:spPr bwMode="auto">
          <a:xfrm>
            <a:off x="3208360" y="8427720"/>
            <a:ext cx="414033" cy="64008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17842</TotalTime>
  <Words>6220</Words>
  <Application>Microsoft Office PowerPoint</Application>
  <PresentationFormat>On-screen Show (4:3)</PresentationFormat>
  <Paragraphs>1432</Paragraphs>
  <Slides>89</Slides>
  <Notes>3</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Aditya Mohan</dc:creator>
  <cp:lastModifiedBy>Administrator</cp:lastModifiedBy>
  <cp:revision>477</cp:revision>
  <dcterms:created xsi:type="dcterms:W3CDTF">2011-05-02T11:24:27Z</dcterms:created>
  <dcterms:modified xsi:type="dcterms:W3CDTF">2013-05-30T08:24:42Z</dcterms:modified>
</cp:coreProperties>
</file>